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5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8" r:id="rId23"/>
    <p:sldId id="279" r:id="rId24"/>
    <p:sldId id="280" r:id="rId25"/>
    <p:sldId id="281" r:id="rId26"/>
    <p:sldId id="282" r:id="rId27"/>
    <p:sldId id="410" r:id="rId28"/>
    <p:sldId id="283" r:id="rId29"/>
    <p:sldId id="284" r:id="rId30"/>
    <p:sldId id="285" r:id="rId31"/>
    <p:sldId id="286" r:id="rId32"/>
    <p:sldId id="287" r:id="rId33"/>
    <p:sldId id="288" r:id="rId34"/>
    <p:sldId id="289" r:id="rId35"/>
    <p:sldId id="290" r:id="rId36"/>
    <p:sldId id="291" r:id="rId37"/>
    <p:sldId id="320" r:id="rId38"/>
    <p:sldId id="321" r:id="rId39"/>
    <p:sldId id="323" r:id="rId40"/>
    <p:sldId id="322" r:id="rId41"/>
    <p:sldId id="324" r:id="rId42"/>
    <p:sldId id="325" r:id="rId43"/>
    <p:sldId id="326" r:id="rId44"/>
    <p:sldId id="327" r:id="rId45"/>
    <p:sldId id="328" r:id="rId46"/>
    <p:sldId id="317" r:id="rId47"/>
    <p:sldId id="318" r:id="rId48"/>
    <p:sldId id="319" r:id="rId49"/>
    <p:sldId id="330" r:id="rId50"/>
    <p:sldId id="329" r:id="rId51"/>
    <p:sldId id="331" r:id="rId52"/>
    <p:sldId id="292" r:id="rId53"/>
    <p:sldId id="293" r:id="rId54"/>
    <p:sldId id="294" r:id="rId55"/>
    <p:sldId id="295" r:id="rId56"/>
    <p:sldId id="296" r:id="rId57"/>
    <p:sldId id="297" r:id="rId58"/>
    <p:sldId id="299" r:id="rId59"/>
    <p:sldId id="298" r:id="rId60"/>
    <p:sldId id="301" r:id="rId61"/>
    <p:sldId id="302" r:id="rId62"/>
    <p:sldId id="300" r:id="rId63"/>
    <p:sldId id="303" r:id="rId64"/>
    <p:sldId id="304" r:id="rId65"/>
    <p:sldId id="305" r:id="rId66"/>
    <p:sldId id="306" r:id="rId67"/>
    <p:sldId id="307" r:id="rId68"/>
    <p:sldId id="308" r:id="rId69"/>
    <p:sldId id="309" r:id="rId70"/>
    <p:sldId id="310" r:id="rId71"/>
    <p:sldId id="311" r:id="rId72"/>
    <p:sldId id="312" r:id="rId73"/>
    <p:sldId id="313" r:id="rId74"/>
    <p:sldId id="314" r:id="rId75"/>
    <p:sldId id="315" r:id="rId76"/>
    <p:sldId id="411" r:id="rId77"/>
    <p:sldId id="316" r:id="rId78"/>
    <p:sldId id="332" r:id="rId79"/>
    <p:sldId id="333" r:id="rId80"/>
    <p:sldId id="334" r:id="rId81"/>
    <p:sldId id="335" r:id="rId82"/>
    <p:sldId id="336" r:id="rId83"/>
    <p:sldId id="337" r:id="rId84"/>
    <p:sldId id="338" r:id="rId85"/>
    <p:sldId id="339" r:id="rId86"/>
    <p:sldId id="340" r:id="rId87"/>
    <p:sldId id="341" r:id="rId88"/>
    <p:sldId id="342" r:id="rId89"/>
    <p:sldId id="343" r:id="rId90"/>
    <p:sldId id="344" r:id="rId91"/>
    <p:sldId id="345" r:id="rId92"/>
    <p:sldId id="346" r:id="rId93"/>
    <p:sldId id="347" r:id="rId94"/>
    <p:sldId id="348" r:id="rId95"/>
    <p:sldId id="349" r:id="rId96"/>
    <p:sldId id="359" r:id="rId97"/>
    <p:sldId id="350" r:id="rId98"/>
    <p:sldId id="412" r:id="rId99"/>
    <p:sldId id="351" r:id="rId100"/>
    <p:sldId id="353" r:id="rId101"/>
    <p:sldId id="354" r:id="rId102"/>
    <p:sldId id="355" r:id="rId103"/>
    <p:sldId id="367" r:id="rId104"/>
    <p:sldId id="368" r:id="rId105"/>
    <p:sldId id="369" r:id="rId106"/>
    <p:sldId id="356" r:id="rId107"/>
    <p:sldId id="360" r:id="rId108"/>
    <p:sldId id="357" r:id="rId109"/>
    <p:sldId id="358" r:id="rId110"/>
    <p:sldId id="361" r:id="rId111"/>
    <p:sldId id="362" r:id="rId112"/>
    <p:sldId id="363" r:id="rId113"/>
    <p:sldId id="364" r:id="rId114"/>
    <p:sldId id="365" r:id="rId115"/>
    <p:sldId id="366" r:id="rId116"/>
    <p:sldId id="370" r:id="rId117"/>
    <p:sldId id="371" r:id="rId118"/>
    <p:sldId id="372" r:id="rId119"/>
    <p:sldId id="373" r:id="rId120"/>
    <p:sldId id="374" r:id="rId121"/>
    <p:sldId id="375" r:id="rId122"/>
    <p:sldId id="376" r:id="rId123"/>
    <p:sldId id="377" r:id="rId124"/>
    <p:sldId id="378" r:id="rId125"/>
    <p:sldId id="379" r:id="rId126"/>
    <p:sldId id="380" r:id="rId127"/>
    <p:sldId id="381" r:id="rId128"/>
    <p:sldId id="382" r:id="rId129"/>
    <p:sldId id="383" r:id="rId130"/>
    <p:sldId id="384" r:id="rId131"/>
    <p:sldId id="385" r:id="rId132"/>
    <p:sldId id="386" r:id="rId133"/>
    <p:sldId id="387" r:id="rId134"/>
    <p:sldId id="388" r:id="rId135"/>
    <p:sldId id="389" r:id="rId136"/>
    <p:sldId id="390" r:id="rId137"/>
    <p:sldId id="391" r:id="rId138"/>
    <p:sldId id="392" r:id="rId139"/>
    <p:sldId id="393" r:id="rId140"/>
    <p:sldId id="394" r:id="rId141"/>
    <p:sldId id="395" r:id="rId142"/>
    <p:sldId id="396" r:id="rId143"/>
    <p:sldId id="397" r:id="rId144"/>
    <p:sldId id="406" r:id="rId145"/>
    <p:sldId id="398" r:id="rId146"/>
    <p:sldId id="399" r:id="rId147"/>
    <p:sldId id="400" r:id="rId148"/>
    <p:sldId id="401" r:id="rId149"/>
    <p:sldId id="402" r:id="rId150"/>
    <p:sldId id="403" r:id="rId151"/>
    <p:sldId id="404" r:id="rId152"/>
    <p:sldId id="405" r:id="rId153"/>
    <p:sldId id="407" r:id="rId154"/>
    <p:sldId id="408" r:id="rId155"/>
    <p:sldId id="409" r:id="rId156"/>
  </p:sldIdLst>
  <p:sldSz cx="9144000" cy="6858000" type="screen4x3"/>
  <p:notesSz cx="6858000" cy="9144000"/>
  <p:defaultTextStyle>
    <a:defPPr>
      <a:defRPr lang="ru-RU"/>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34869D8-7426-451B-8EBE-7909264BBF32}" v="51" dt="2023-09-19T10:48:04.530"/>
  </p1510:revLst>
</p1510:revInfo>
</file>

<file path=ppt/tableStyles.xml><?xml version="1.0" encoding="utf-8"?>
<a:tblStyleLst xmlns:a="http://schemas.openxmlformats.org/drawingml/2006/main" def="{5C22544A-7EE6-4342-B048-85BDC9FD1C3A}">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Светлый стиль 1 - акцент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9CF1AB2-1976-4502-BF36-3FF5EA218861}" styleName="Средний стиль 4 - акцент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BC89EF96-8CEA-46FF-86C4-4CE0E7609802}" styleName="Светлый стиль 3 - акцент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8875" autoAdjust="0"/>
    <p:restoredTop sz="86441" autoAdjust="0"/>
  </p:normalViewPr>
  <p:slideViewPr>
    <p:cSldViewPr>
      <p:cViewPr>
        <p:scale>
          <a:sx n="66" d="100"/>
          <a:sy n="66" d="100"/>
        </p:scale>
        <p:origin x="-234" y="-1032"/>
      </p:cViewPr>
      <p:guideLst>
        <p:guide orient="horz" pos="2160"/>
        <p:guide pos="2880"/>
      </p:guideLst>
    </p:cSldViewPr>
  </p:slideViewPr>
  <p:outlineViewPr>
    <p:cViewPr>
      <p:scale>
        <a:sx n="33" d="100"/>
        <a:sy n="33" d="100"/>
      </p:scale>
      <p:origin x="276" y="37392"/>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viewProps" Target="viewProp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theme" Target="theme/theme1.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microsoft.com/office/2016/11/relationships/changesInfo" Target="changesInfos/changesInfo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microsoft.com/office/2015/10/relationships/revisionInfo" Target="revisionInfo.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Петров Вячеслав" userId="187a419249de3c8a" providerId="Windows Live" clId="Web-{434869D8-7426-451B-8EBE-7909264BBF32}"/>
    <pc:docChg chg="addSld delSld modSld">
      <pc:chgData name="Петров Вячеслав" userId="187a419249de3c8a" providerId="Windows Live" clId="Web-{434869D8-7426-451B-8EBE-7909264BBF32}" dt="2023-09-19T10:48:04.530" v="26"/>
      <pc:docMkLst>
        <pc:docMk/>
      </pc:docMkLst>
      <pc:sldChg chg="modSp">
        <pc:chgData name="Петров Вячеслав" userId="187a419249de3c8a" providerId="Windows Live" clId="Web-{434869D8-7426-451B-8EBE-7909264BBF32}" dt="2023-09-19T09:03:47.281" v="24" actId="1076"/>
        <pc:sldMkLst>
          <pc:docMk/>
          <pc:sldMk cId="0" sldId="322"/>
        </pc:sldMkLst>
        <pc:spChg chg="mod">
          <ac:chgData name="Петров Вячеслав" userId="187a419249de3c8a" providerId="Windows Live" clId="Web-{434869D8-7426-451B-8EBE-7909264BBF32}" dt="2023-09-19T09:03:47.281" v="24" actId="1076"/>
          <ac:spMkLst>
            <pc:docMk/>
            <pc:sldMk cId="0" sldId="322"/>
            <ac:spMk id="9" creationId="{00000000-0000-0000-0000-000000000000}"/>
          </ac:spMkLst>
        </pc:spChg>
      </pc:sldChg>
      <pc:sldChg chg="new del">
        <pc:chgData name="Петров Вячеслав" userId="187a419249de3c8a" providerId="Windows Live" clId="Web-{434869D8-7426-451B-8EBE-7909264BBF32}" dt="2023-09-19T10:48:04.530" v="26"/>
        <pc:sldMkLst>
          <pc:docMk/>
          <pc:sldMk cId="4052205687" sldId="413"/>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cs typeface="+mn-cs"/>
              </a:defRPr>
            </a:lvl1pPr>
          </a:lstStyle>
          <a:p>
            <a:pPr>
              <a:defRPr/>
            </a:pPr>
            <a:endParaRPr lang="ru-RU"/>
          </a:p>
        </p:txBody>
      </p:sp>
      <p:sp>
        <p:nvSpPr>
          <p:cNvPr id="3" name="Дата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cs typeface="+mn-cs"/>
              </a:defRPr>
            </a:lvl1pPr>
          </a:lstStyle>
          <a:p>
            <a:pPr>
              <a:defRPr/>
            </a:pPr>
            <a:fld id="{77760984-D5DB-4FC0-8FD1-CF9D473B90C2}" type="datetimeFigureOut">
              <a:rPr lang="ru-RU"/>
              <a:pPr>
                <a:defRPr/>
              </a:pPr>
              <a:t>19.09.2023</a:t>
            </a:fld>
            <a:endParaRPr lang="ru-RU"/>
          </a:p>
        </p:txBody>
      </p:sp>
      <p:sp>
        <p:nvSpPr>
          <p:cNvPr id="4" name="Образ слайда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ru-RU" noProof="0"/>
          </a:p>
        </p:txBody>
      </p:sp>
      <p:sp>
        <p:nvSpPr>
          <p:cNvPr id="5" name="Заметки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ru-RU" noProof="0"/>
              <a:t>Образец текста</a:t>
            </a:r>
          </a:p>
          <a:p>
            <a:pPr lvl="1"/>
            <a:r>
              <a:rPr lang="ru-RU" noProof="0"/>
              <a:t>Второй уровень</a:t>
            </a:r>
          </a:p>
          <a:p>
            <a:pPr lvl="2"/>
            <a:r>
              <a:rPr lang="ru-RU" noProof="0"/>
              <a:t>Третий уровень</a:t>
            </a:r>
          </a:p>
          <a:p>
            <a:pPr lvl="3"/>
            <a:r>
              <a:rPr lang="ru-RU" noProof="0"/>
              <a:t>Четвертый уровень</a:t>
            </a:r>
          </a:p>
          <a:p>
            <a:pPr lvl="4"/>
            <a:r>
              <a:rPr lang="ru-RU" noProof="0"/>
              <a:t>Пятый уровень</a:t>
            </a:r>
          </a:p>
        </p:txBody>
      </p:sp>
      <p:sp>
        <p:nvSpPr>
          <p:cNvPr id="6" name="Нижний колонтитул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cs typeface="+mn-cs"/>
              </a:defRPr>
            </a:lvl1pPr>
          </a:lstStyle>
          <a:p>
            <a:pPr>
              <a:defRPr/>
            </a:pPr>
            <a:endParaRPr lang="ru-RU"/>
          </a:p>
        </p:txBody>
      </p:sp>
      <p:sp>
        <p:nvSpPr>
          <p:cNvPr id="7" name="Номер слайда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cs typeface="+mn-cs"/>
              </a:defRPr>
            </a:lvl1pPr>
          </a:lstStyle>
          <a:p>
            <a:pPr>
              <a:defRPr/>
            </a:pPr>
            <a:fld id="{5FF10DDC-AAFF-4AF3-B75F-02C68B27FEE2}" type="slidenum">
              <a:rPr lang="ru-RU"/>
              <a:pPr>
                <a:defRPr/>
              </a:pPr>
              <a:t>‹#›</a:t>
            </a:fld>
            <a:endParaRPr lang="ru-RU"/>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685800" y="2130425"/>
            <a:ext cx="7772400" cy="1470025"/>
          </a:xfrm>
        </p:spPr>
        <p:txBody>
          <a:bodyPr/>
          <a:lstStyle/>
          <a:p>
            <a:r>
              <a:rPr lang="ru-RU"/>
              <a:t>Образец заголовка</a:t>
            </a:r>
          </a:p>
        </p:txBody>
      </p:sp>
      <p:sp>
        <p:nvSpPr>
          <p:cNvPr id="3" name="Подзаголовок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ru-RU"/>
              <a:t>Образец подзаголовка</a:t>
            </a:r>
          </a:p>
        </p:txBody>
      </p:sp>
      <p:sp>
        <p:nvSpPr>
          <p:cNvPr id="4" name="Дата 3"/>
          <p:cNvSpPr>
            <a:spLocks noGrp="1"/>
          </p:cNvSpPr>
          <p:nvPr>
            <p:ph type="dt" sz="half" idx="10"/>
          </p:nvPr>
        </p:nvSpPr>
        <p:spPr/>
        <p:txBody>
          <a:bodyPr/>
          <a:lstStyle>
            <a:lvl1pPr>
              <a:defRPr/>
            </a:lvl1pPr>
          </a:lstStyle>
          <a:p>
            <a:pPr>
              <a:defRPr/>
            </a:pPr>
            <a:fld id="{4701D457-11EA-4D89-9CCF-62DA53B81704}" type="datetime1">
              <a:rPr lang="ru-RU"/>
              <a:pPr>
                <a:defRPr/>
              </a:pPr>
              <a:t>19.09.2023</a:t>
            </a:fld>
            <a:endParaRPr lang="ru-RU"/>
          </a:p>
        </p:txBody>
      </p:sp>
      <p:sp>
        <p:nvSpPr>
          <p:cNvPr id="5" name="Нижний колонтитул 4"/>
          <p:cNvSpPr>
            <a:spLocks noGrp="1"/>
          </p:cNvSpPr>
          <p:nvPr>
            <p:ph type="ftr" sz="quarter" idx="11"/>
          </p:nvPr>
        </p:nvSpPr>
        <p:spPr/>
        <p:txBody>
          <a:bodyPr/>
          <a:lstStyle>
            <a:lvl1pPr>
              <a:defRPr/>
            </a:lvl1pPr>
          </a:lstStyle>
          <a:p>
            <a:pPr>
              <a:defRPr/>
            </a:pPr>
            <a:endParaRPr lang="ru-RU"/>
          </a:p>
        </p:txBody>
      </p:sp>
      <p:sp>
        <p:nvSpPr>
          <p:cNvPr id="6" name="Номер слайда 5"/>
          <p:cNvSpPr>
            <a:spLocks noGrp="1"/>
          </p:cNvSpPr>
          <p:nvPr>
            <p:ph type="sldNum" sz="quarter" idx="12"/>
          </p:nvPr>
        </p:nvSpPr>
        <p:spPr/>
        <p:txBody>
          <a:bodyPr/>
          <a:lstStyle>
            <a:lvl1pPr>
              <a:defRPr/>
            </a:lvl1pPr>
          </a:lstStyle>
          <a:p>
            <a:pPr>
              <a:defRPr/>
            </a:pPr>
            <a:fld id="{918936CF-23F9-4BFC-9377-97BCD5C5E2B5}" type="slidenum">
              <a:rPr lang="ru-RU"/>
              <a:pPr>
                <a:defRPr/>
              </a:pPr>
              <a:t>‹#›</a:t>
            </a:fld>
            <a:endParaRPr lang="ru-RU"/>
          </a:p>
        </p:txBody>
      </p:sp>
    </p:spTree>
  </p:cSld>
  <p:clrMapOvr>
    <a:masterClrMapping/>
  </p:clrMapOvr>
  <p:transition spd="slow">
    <p:wipe dir="d"/>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Вертикальный текст 2"/>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p:cNvSpPr>
            <a:spLocks noGrp="1"/>
          </p:cNvSpPr>
          <p:nvPr>
            <p:ph type="dt" sz="half" idx="10"/>
          </p:nvPr>
        </p:nvSpPr>
        <p:spPr/>
        <p:txBody>
          <a:bodyPr/>
          <a:lstStyle>
            <a:lvl1pPr>
              <a:defRPr/>
            </a:lvl1pPr>
          </a:lstStyle>
          <a:p>
            <a:pPr>
              <a:defRPr/>
            </a:pPr>
            <a:fld id="{601A42CE-6972-4615-B556-975CACCB5568}" type="datetime1">
              <a:rPr lang="ru-RU"/>
              <a:pPr>
                <a:defRPr/>
              </a:pPr>
              <a:t>19.09.2023</a:t>
            </a:fld>
            <a:endParaRPr lang="ru-RU"/>
          </a:p>
        </p:txBody>
      </p:sp>
      <p:sp>
        <p:nvSpPr>
          <p:cNvPr id="5" name="Нижний колонтитул 4"/>
          <p:cNvSpPr>
            <a:spLocks noGrp="1"/>
          </p:cNvSpPr>
          <p:nvPr>
            <p:ph type="ftr" sz="quarter" idx="11"/>
          </p:nvPr>
        </p:nvSpPr>
        <p:spPr/>
        <p:txBody>
          <a:bodyPr/>
          <a:lstStyle>
            <a:lvl1pPr>
              <a:defRPr/>
            </a:lvl1pPr>
          </a:lstStyle>
          <a:p>
            <a:pPr>
              <a:defRPr/>
            </a:pPr>
            <a:endParaRPr lang="ru-RU"/>
          </a:p>
        </p:txBody>
      </p:sp>
      <p:sp>
        <p:nvSpPr>
          <p:cNvPr id="6" name="Номер слайда 5"/>
          <p:cNvSpPr>
            <a:spLocks noGrp="1"/>
          </p:cNvSpPr>
          <p:nvPr>
            <p:ph type="sldNum" sz="quarter" idx="12"/>
          </p:nvPr>
        </p:nvSpPr>
        <p:spPr/>
        <p:txBody>
          <a:bodyPr/>
          <a:lstStyle>
            <a:lvl1pPr>
              <a:defRPr/>
            </a:lvl1pPr>
          </a:lstStyle>
          <a:p>
            <a:pPr>
              <a:defRPr/>
            </a:pPr>
            <a:fld id="{A682C775-C508-44B6-AFB9-B0277F0D0840}" type="slidenum">
              <a:rPr lang="ru-RU"/>
              <a:pPr>
                <a:defRPr/>
              </a:pPr>
              <a:t>‹#›</a:t>
            </a:fld>
            <a:endParaRPr lang="ru-RU"/>
          </a:p>
        </p:txBody>
      </p:sp>
    </p:spTree>
  </p:cSld>
  <p:clrMapOvr>
    <a:masterClrMapping/>
  </p:clrMapOvr>
  <p:transition spd="slow">
    <p:wipe dir="d"/>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6629400" y="274638"/>
            <a:ext cx="2057400" cy="5851525"/>
          </a:xfrm>
        </p:spPr>
        <p:txBody>
          <a:bodyPr vert="eaVert"/>
          <a:lstStyle/>
          <a:p>
            <a:r>
              <a:rPr lang="ru-RU"/>
              <a:t>Образец заголовка</a:t>
            </a:r>
          </a:p>
        </p:txBody>
      </p:sp>
      <p:sp>
        <p:nvSpPr>
          <p:cNvPr id="3" name="Вертикальный текст 2"/>
          <p:cNvSpPr>
            <a:spLocks noGrp="1"/>
          </p:cNvSpPr>
          <p:nvPr>
            <p:ph type="body" orient="vert" idx="1"/>
          </p:nvPr>
        </p:nvSpPr>
        <p:spPr>
          <a:xfrm>
            <a:off x="457200" y="274638"/>
            <a:ext cx="6019800" cy="5851525"/>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p:cNvSpPr>
            <a:spLocks noGrp="1"/>
          </p:cNvSpPr>
          <p:nvPr>
            <p:ph type="dt" sz="half" idx="10"/>
          </p:nvPr>
        </p:nvSpPr>
        <p:spPr/>
        <p:txBody>
          <a:bodyPr/>
          <a:lstStyle>
            <a:lvl1pPr>
              <a:defRPr/>
            </a:lvl1pPr>
          </a:lstStyle>
          <a:p>
            <a:pPr>
              <a:defRPr/>
            </a:pPr>
            <a:fld id="{B19A20B5-D218-4821-BB09-1ADDFF41D68A}" type="datetime1">
              <a:rPr lang="ru-RU"/>
              <a:pPr>
                <a:defRPr/>
              </a:pPr>
              <a:t>19.09.2023</a:t>
            </a:fld>
            <a:endParaRPr lang="ru-RU"/>
          </a:p>
        </p:txBody>
      </p:sp>
      <p:sp>
        <p:nvSpPr>
          <p:cNvPr id="5" name="Нижний колонтитул 4"/>
          <p:cNvSpPr>
            <a:spLocks noGrp="1"/>
          </p:cNvSpPr>
          <p:nvPr>
            <p:ph type="ftr" sz="quarter" idx="11"/>
          </p:nvPr>
        </p:nvSpPr>
        <p:spPr/>
        <p:txBody>
          <a:bodyPr/>
          <a:lstStyle>
            <a:lvl1pPr>
              <a:defRPr/>
            </a:lvl1pPr>
          </a:lstStyle>
          <a:p>
            <a:pPr>
              <a:defRPr/>
            </a:pPr>
            <a:endParaRPr lang="ru-RU"/>
          </a:p>
        </p:txBody>
      </p:sp>
      <p:sp>
        <p:nvSpPr>
          <p:cNvPr id="6" name="Номер слайда 5"/>
          <p:cNvSpPr>
            <a:spLocks noGrp="1"/>
          </p:cNvSpPr>
          <p:nvPr>
            <p:ph type="sldNum" sz="quarter" idx="12"/>
          </p:nvPr>
        </p:nvSpPr>
        <p:spPr/>
        <p:txBody>
          <a:bodyPr/>
          <a:lstStyle>
            <a:lvl1pPr>
              <a:defRPr/>
            </a:lvl1pPr>
          </a:lstStyle>
          <a:p>
            <a:pPr>
              <a:defRPr/>
            </a:pPr>
            <a:fld id="{17F4E4DE-9E55-4D30-804B-13EBCD9AFF4A}" type="slidenum">
              <a:rPr lang="ru-RU"/>
              <a:pPr>
                <a:defRPr/>
              </a:pPr>
              <a:t>‹#›</a:t>
            </a:fld>
            <a:endParaRPr lang="ru-RU"/>
          </a:p>
        </p:txBody>
      </p:sp>
    </p:spTree>
  </p:cSld>
  <p:clrMapOvr>
    <a:masterClrMapping/>
  </p:clrMapOvr>
  <p:transition spd="slow">
    <p:wipe dir="d"/>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Содержимое 2"/>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p:cNvSpPr>
            <a:spLocks noGrp="1"/>
          </p:cNvSpPr>
          <p:nvPr>
            <p:ph type="dt" sz="half" idx="10"/>
          </p:nvPr>
        </p:nvSpPr>
        <p:spPr/>
        <p:txBody>
          <a:bodyPr/>
          <a:lstStyle>
            <a:lvl1pPr>
              <a:defRPr/>
            </a:lvl1pPr>
          </a:lstStyle>
          <a:p>
            <a:pPr>
              <a:defRPr/>
            </a:pPr>
            <a:fld id="{F6DBA1AF-B69C-4207-838F-A3118AF695A7}" type="datetime1">
              <a:rPr lang="ru-RU"/>
              <a:pPr>
                <a:defRPr/>
              </a:pPr>
              <a:t>19.09.2023</a:t>
            </a:fld>
            <a:endParaRPr lang="ru-RU"/>
          </a:p>
        </p:txBody>
      </p:sp>
      <p:sp>
        <p:nvSpPr>
          <p:cNvPr id="5" name="Нижний колонтитул 4"/>
          <p:cNvSpPr>
            <a:spLocks noGrp="1"/>
          </p:cNvSpPr>
          <p:nvPr>
            <p:ph type="ftr" sz="quarter" idx="11"/>
          </p:nvPr>
        </p:nvSpPr>
        <p:spPr/>
        <p:txBody>
          <a:bodyPr/>
          <a:lstStyle>
            <a:lvl1pPr>
              <a:defRPr/>
            </a:lvl1pPr>
          </a:lstStyle>
          <a:p>
            <a:pPr>
              <a:defRPr/>
            </a:pPr>
            <a:endParaRPr lang="ru-RU"/>
          </a:p>
        </p:txBody>
      </p:sp>
      <p:sp>
        <p:nvSpPr>
          <p:cNvPr id="6" name="Номер слайда 5"/>
          <p:cNvSpPr>
            <a:spLocks noGrp="1"/>
          </p:cNvSpPr>
          <p:nvPr>
            <p:ph type="sldNum" sz="quarter" idx="12"/>
          </p:nvPr>
        </p:nvSpPr>
        <p:spPr/>
        <p:txBody>
          <a:bodyPr/>
          <a:lstStyle>
            <a:lvl1pPr>
              <a:defRPr/>
            </a:lvl1pPr>
          </a:lstStyle>
          <a:p>
            <a:pPr>
              <a:defRPr/>
            </a:pPr>
            <a:fld id="{5D9D2B2A-DF84-4C6D-87B1-1DDBA08F264D}" type="slidenum">
              <a:rPr lang="ru-RU"/>
              <a:pPr>
                <a:defRPr/>
              </a:pPr>
              <a:t>‹#›</a:t>
            </a:fld>
            <a:endParaRPr lang="ru-RU"/>
          </a:p>
        </p:txBody>
      </p:sp>
    </p:spTree>
  </p:cSld>
  <p:clrMapOvr>
    <a:masterClrMapping/>
  </p:clrMapOvr>
  <p:transition spd="slow">
    <p:wipe dir="d"/>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22313" y="4406900"/>
            <a:ext cx="7772400" cy="1362075"/>
          </a:xfrm>
        </p:spPr>
        <p:txBody>
          <a:bodyPr anchor="t"/>
          <a:lstStyle>
            <a:lvl1pPr algn="l">
              <a:defRPr sz="4000" b="1" cap="all"/>
            </a:lvl1pPr>
          </a:lstStyle>
          <a:p>
            <a:r>
              <a:rPr lang="ru-RU"/>
              <a:t>Образец заголовка</a:t>
            </a:r>
          </a:p>
        </p:txBody>
      </p:sp>
      <p:sp>
        <p:nvSpPr>
          <p:cNvPr id="3" name="Текст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a:t>Образец текста</a:t>
            </a:r>
          </a:p>
        </p:txBody>
      </p:sp>
      <p:sp>
        <p:nvSpPr>
          <p:cNvPr id="4" name="Дата 3"/>
          <p:cNvSpPr>
            <a:spLocks noGrp="1"/>
          </p:cNvSpPr>
          <p:nvPr>
            <p:ph type="dt" sz="half" idx="10"/>
          </p:nvPr>
        </p:nvSpPr>
        <p:spPr/>
        <p:txBody>
          <a:bodyPr/>
          <a:lstStyle>
            <a:lvl1pPr>
              <a:defRPr/>
            </a:lvl1pPr>
          </a:lstStyle>
          <a:p>
            <a:pPr>
              <a:defRPr/>
            </a:pPr>
            <a:fld id="{E5EB43BC-FD7A-4CA7-9947-03AF4E75D185}" type="datetime1">
              <a:rPr lang="ru-RU"/>
              <a:pPr>
                <a:defRPr/>
              </a:pPr>
              <a:t>19.09.2023</a:t>
            </a:fld>
            <a:endParaRPr lang="ru-RU"/>
          </a:p>
        </p:txBody>
      </p:sp>
      <p:sp>
        <p:nvSpPr>
          <p:cNvPr id="5" name="Нижний колонтитул 4"/>
          <p:cNvSpPr>
            <a:spLocks noGrp="1"/>
          </p:cNvSpPr>
          <p:nvPr>
            <p:ph type="ftr" sz="quarter" idx="11"/>
          </p:nvPr>
        </p:nvSpPr>
        <p:spPr/>
        <p:txBody>
          <a:bodyPr/>
          <a:lstStyle>
            <a:lvl1pPr>
              <a:defRPr/>
            </a:lvl1pPr>
          </a:lstStyle>
          <a:p>
            <a:pPr>
              <a:defRPr/>
            </a:pPr>
            <a:endParaRPr lang="ru-RU"/>
          </a:p>
        </p:txBody>
      </p:sp>
      <p:sp>
        <p:nvSpPr>
          <p:cNvPr id="6" name="Номер слайда 5"/>
          <p:cNvSpPr>
            <a:spLocks noGrp="1"/>
          </p:cNvSpPr>
          <p:nvPr>
            <p:ph type="sldNum" sz="quarter" idx="12"/>
          </p:nvPr>
        </p:nvSpPr>
        <p:spPr/>
        <p:txBody>
          <a:bodyPr/>
          <a:lstStyle>
            <a:lvl1pPr>
              <a:defRPr/>
            </a:lvl1pPr>
          </a:lstStyle>
          <a:p>
            <a:pPr>
              <a:defRPr/>
            </a:pPr>
            <a:fld id="{F6C36FB4-7D72-40CB-9CAA-5EBE8139DA98}" type="slidenum">
              <a:rPr lang="ru-RU"/>
              <a:pPr>
                <a:defRPr/>
              </a:pPr>
              <a:t>‹#›</a:t>
            </a:fld>
            <a:endParaRPr lang="ru-RU"/>
          </a:p>
        </p:txBody>
      </p:sp>
    </p:spTree>
  </p:cSld>
  <p:clrMapOvr>
    <a:masterClrMapping/>
  </p:clrMapOvr>
  <p:transition spd="slow">
    <p:wipe dir="d"/>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Содержимое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Содержимое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Дата 3"/>
          <p:cNvSpPr>
            <a:spLocks noGrp="1"/>
          </p:cNvSpPr>
          <p:nvPr>
            <p:ph type="dt" sz="half" idx="10"/>
          </p:nvPr>
        </p:nvSpPr>
        <p:spPr/>
        <p:txBody>
          <a:bodyPr/>
          <a:lstStyle>
            <a:lvl1pPr>
              <a:defRPr/>
            </a:lvl1pPr>
          </a:lstStyle>
          <a:p>
            <a:pPr>
              <a:defRPr/>
            </a:pPr>
            <a:fld id="{21CDDC26-36D3-4701-AA2A-F3740399D02E}" type="datetime1">
              <a:rPr lang="ru-RU"/>
              <a:pPr>
                <a:defRPr/>
              </a:pPr>
              <a:t>19.09.2023</a:t>
            </a:fld>
            <a:endParaRPr lang="ru-RU"/>
          </a:p>
        </p:txBody>
      </p:sp>
      <p:sp>
        <p:nvSpPr>
          <p:cNvPr id="6" name="Нижний колонтитул 4"/>
          <p:cNvSpPr>
            <a:spLocks noGrp="1"/>
          </p:cNvSpPr>
          <p:nvPr>
            <p:ph type="ftr" sz="quarter" idx="11"/>
          </p:nvPr>
        </p:nvSpPr>
        <p:spPr/>
        <p:txBody>
          <a:bodyPr/>
          <a:lstStyle>
            <a:lvl1pPr>
              <a:defRPr/>
            </a:lvl1pPr>
          </a:lstStyle>
          <a:p>
            <a:pPr>
              <a:defRPr/>
            </a:pPr>
            <a:endParaRPr lang="ru-RU"/>
          </a:p>
        </p:txBody>
      </p:sp>
      <p:sp>
        <p:nvSpPr>
          <p:cNvPr id="7" name="Номер слайда 5"/>
          <p:cNvSpPr>
            <a:spLocks noGrp="1"/>
          </p:cNvSpPr>
          <p:nvPr>
            <p:ph type="sldNum" sz="quarter" idx="12"/>
          </p:nvPr>
        </p:nvSpPr>
        <p:spPr/>
        <p:txBody>
          <a:bodyPr/>
          <a:lstStyle>
            <a:lvl1pPr>
              <a:defRPr/>
            </a:lvl1pPr>
          </a:lstStyle>
          <a:p>
            <a:pPr>
              <a:defRPr/>
            </a:pPr>
            <a:fld id="{45460FFF-9C34-42FD-8166-068E111FCA66}" type="slidenum">
              <a:rPr lang="ru-RU"/>
              <a:pPr>
                <a:defRPr/>
              </a:pPr>
              <a:t>‹#›</a:t>
            </a:fld>
            <a:endParaRPr lang="ru-RU"/>
          </a:p>
        </p:txBody>
      </p:sp>
    </p:spTree>
  </p:cSld>
  <p:clrMapOvr>
    <a:masterClrMapping/>
  </p:clrMapOvr>
  <p:transition spd="slow">
    <p:wipe dir="d"/>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lvl1pPr>
              <a:defRPr/>
            </a:lvl1pPr>
          </a:lstStyle>
          <a:p>
            <a:r>
              <a:rPr lang="ru-RU"/>
              <a:t>Образец заголовка</a:t>
            </a:r>
          </a:p>
        </p:txBody>
      </p:sp>
      <p:sp>
        <p:nvSpPr>
          <p:cNvPr id="3" name="Текст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Содержимое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Текст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Содержимое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7" name="Дата 3"/>
          <p:cNvSpPr>
            <a:spLocks noGrp="1"/>
          </p:cNvSpPr>
          <p:nvPr>
            <p:ph type="dt" sz="half" idx="10"/>
          </p:nvPr>
        </p:nvSpPr>
        <p:spPr/>
        <p:txBody>
          <a:bodyPr/>
          <a:lstStyle>
            <a:lvl1pPr>
              <a:defRPr/>
            </a:lvl1pPr>
          </a:lstStyle>
          <a:p>
            <a:pPr>
              <a:defRPr/>
            </a:pPr>
            <a:fld id="{C0FF31CE-699A-4B58-A6AB-91E98D3F3B5D}" type="datetime1">
              <a:rPr lang="ru-RU"/>
              <a:pPr>
                <a:defRPr/>
              </a:pPr>
              <a:t>19.09.2023</a:t>
            </a:fld>
            <a:endParaRPr lang="ru-RU"/>
          </a:p>
        </p:txBody>
      </p:sp>
      <p:sp>
        <p:nvSpPr>
          <p:cNvPr id="8" name="Нижний колонтитул 4"/>
          <p:cNvSpPr>
            <a:spLocks noGrp="1"/>
          </p:cNvSpPr>
          <p:nvPr>
            <p:ph type="ftr" sz="quarter" idx="11"/>
          </p:nvPr>
        </p:nvSpPr>
        <p:spPr/>
        <p:txBody>
          <a:bodyPr/>
          <a:lstStyle>
            <a:lvl1pPr>
              <a:defRPr/>
            </a:lvl1pPr>
          </a:lstStyle>
          <a:p>
            <a:pPr>
              <a:defRPr/>
            </a:pPr>
            <a:endParaRPr lang="ru-RU"/>
          </a:p>
        </p:txBody>
      </p:sp>
      <p:sp>
        <p:nvSpPr>
          <p:cNvPr id="9" name="Номер слайда 5"/>
          <p:cNvSpPr>
            <a:spLocks noGrp="1"/>
          </p:cNvSpPr>
          <p:nvPr>
            <p:ph type="sldNum" sz="quarter" idx="12"/>
          </p:nvPr>
        </p:nvSpPr>
        <p:spPr/>
        <p:txBody>
          <a:bodyPr/>
          <a:lstStyle>
            <a:lvl1pPr>
              <a:defRPr/>
            </a:lvl1pPr>
          </a:lstStyle>
          <a:p>
            <a:pPr>
              <a:defRPr/>
            </a:pPr>
            <a:fld id="{EE0FD0EC-B6AC-4E65-94D9-4F357D09F913}" type="slidenum">
              <a:rPr lang="ru-RU"/>
              <a:pPr>
                <a:defRPr/>
              </a:pPr>
              <a:t>‹#›</a:t>
            </a:fld>
            <a:endParaRPr lang="ru-RU"/>
          </a:p>
        </p:txBody>
      </p:sp>
    </p:spTree>
  </p:cSld>
  <p:clrMapOvr>
    <a:masterClrMapping/>
  </p:clrMapOvr>
  <p:transition spd="slow">
    <p:wipe dir="d"/>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Дата 3"/>
          <p:cNvSpPr>
            <a:spLocks noGrp="1"/>
          </p:cNvSpPr>
          <p:nvPr>
            <p:ph type="dt" sz="half" idx="10"/>
          </p:nvPr>
        </p:nvSpPr>
        <p:spPr/>
        <p:txBody>
          <a:bodyPr/>
          <a:lstStyle>
            <a:lvl1pPr>
              <a:defRPr/>
            </a:lvl1pPr>
          </a:lstStyle>
          <a:p>
            <a:pPr>
              <a:defRPr/>
            </a:pPr>
            <a:fld id="{BD97A872-F23E-4944-A02E-DF50C8F879A8}" type="datetime1">
              <a:rPr lang="ru-RU"/>
              <a:pPr>
                <a:defRPr/>
              </a:pPr>
              <a:t>19.09.2023</a:t>
            </a:fld>
            <a:endParaRPr lang="ru-RU"/>
          </a:p>
        </p:txBody>
      </p:sp>
      <p:sp>
        <p:nvSpPr>
          <p:cNvPr id="4" name="Нижний колонтитул 4"/>
          <p:cNvSpPr>
            <a:spLocks noGrp="1"/>
          </p:cNvSpPr>
          <p:nvPr>
            <p:ph type="ftr" sz="quarter" idx="11"/>
          </p:nvPr>
        </p:nvSpPr>
        <p:spPr/>
        <p:txBody>
          <a:bodyPr/>
          <a:lstStyle>
            <a:lvl1pPr>
              <a:defRPr/>
            </a:lvl1pPr>
          </a:lstStyle>
          <a:p>
            <a:pPr>
              <a:defRPr/>
            </a:pPr>
            <a:endParaRPr lang="ru-RU"/>
          </a:p>
        </p:txBody>
      </p:sp>
      <p:sp>
        <p:nvSpPr>
          <p:cNvPr id="5" name="Номер слайда 5"/>
          <p:cNvSpPr>
            <a:spLocks noGrp="1"/>
          </p:cNvSpPr>
          <p:nvPr>
            <p:ph type="sldNum" sz="quarter" idx="12"/>
          </p:nvPr>
        </p:nvSpPr>
        <p:spPr/>
        <p:txBody>
          <a:bodyPr/>
          <a:lstStyle>
            <a:lvl1pPr>
              <a:defRPr/>
            </a:lvl1pPr>
          </a:lstStyle>
          <a:p>
            <a:pPr>
              <a:defRPr/>
            </a:pPr>
            <a:fld id="{A265188E-993D-40F1-85F9-73AA602B499B}" type="slidenum">
              <a:rPr lang="ru-RU"/>
              <a:pPr>
                <a:defRPr/>
              </a:pPr>
              <a:t>‹#›</a:t>
            </a:fld>
            <a:endParaRPr lang="ru-RU"/>
          </a:p>
        </p:txBody>
      </p:sp>
    </p:spTree>
  </p:cSld>
  <p:clrMapOvr>
    <a:masterClrMapping/>
  </p:clrMapOvr>
  <p:transition spd="slow">
    <p:wipe dir="d"/>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3"/>
          <p:cNvSpPr>
            <a:spLocks noGrp="1"/>
          </p:cNvSpPr>
          <p:nvPr>
            <p:ph type="dt" sz="half" idx="10"/>
          </p:nvPr>
        </p:nvSpPr>
        <p:spPr/>
        <p:txBody>
          <a:bodyPr/>
          <a:lstStyle>
            <a:lvl1pPr>
              <a:defRPr/>
            </a:lvl1pPr>
          </a:lstStyle>
          <a:p>
            <a:pPr>
              <a:defRPr/>
            </a:pPr>
            <a:fld id="{680D7766-ED21-48C5-80E6-0D09BEF8D28F}" type="datetime1">
              <a:rPr lang="ru-RU"/>
              <a:pPr>
                <a:defRPr/>
              </a:pPr>
              <a:t>19.09.2023</a:t>
            </a:fld>
            <a:endParaRPr lang="ru-RU"/>
          </a:p>
        </p:txBody>
      </p:sp>
      <p:sp>
        <p:nvSpPr>
          <p:cNvPr id="3" name="Нижний колонтитул 4"/>
          <p:cNvSpPr>
            <a:spLocks noGrp="1"/>
          </p:cNvSpPr>
          <p:nvPr>
            <p:ph type="ftr" sz="quarter" idx="11"/>
          </p:nvPr>
        </p:nvSpPr>
        <p:spPr/>
        <p:txBody>
          <a:bodyPr/>
          <a:lstStyle>
            <a:lvl1pPr>
              <a:defRPr/>
            </a:lvl1pPr>
          </a:lstStyle>
          <a:p>
            <a:pPr>
              <a:defRPr/>
            </a:pPr>
            <a:endParaRPr lang="ru-RU"/>
          </a:p>
        </p:txBody>
      </p:sp>
      <p:sp>
        <p:nvSpPr>
          <p:cNvPr id="4" name="Номер слайда 5"/>
          <p:cNvSpPr>
            <a:spLocks noGrp="1"/>
          </p:cNvSpPr>
          <p:nvPr>
            <p:ph type="sldNum" sz="quarter" idx="12"/>
          </p:nvPr>
        </p:nvSpPr>
        <p:spPr/>
        <p:txBody>
          <a:bodyPr/>
          <a:lstStyle>
            <a:lvl1pPr>
              <a:defRPr/>
            </a:lvl1pPr>
          </a:lstStyle>
          <a:p>
            <a:pPr>
              <a:defRPr/>
            </a:pPr>
            <a:fld id="{A206CBF4-71E5-47AA-9CB3-A73DF7D1AABB}" type="slidenum">
              <a:rPr lang="ru-RU"/>
              <a:pPr>
                <a:defRPr/>
              </a:pPr>
              <a:t>‹#›</a:t>
            </a:fld>
            <a:endParaRPr lang="ru-RU"/>
          </a:p>
        </p:txBody>
      </p:sp>
    </p:spTree>
  </p:cSld>
  <p:clrMapOvr>
    <a:masterClrMapping/>
  </p:clrMapOvr>
  <p:transition spd="slow">
    <p:wipe dir="d"/>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3050"/>
            <a:ext cx="3008313" cy="1162050"/>
          </a:xfrm>
        </p:spPr>
        <p:txBody>
          <a:bodyPr anchor="b"/>
          <a:lstStyle>
            <a:lvl1pPr algn="l">
              <a:defRPr sz="2000" b="1"/>
            </a:lvl1pPr>
          </a:lstStyle>
          <a:p>
            <a:r>
              <a:rPr lang="ru-RU"/>
              <a:t>Образец заголовка</a:t>
            </a:r>
          </a:p>
        </p:txBody>
      </p:sp>
      <p:sp>
        <p:nvSpPr>
          <p:cNvPr id="3" name="Содержимое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Текст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5" name="Дата 3"/>
          <p:cNvSpPr>
            <a:spLocks noGrp="1"/>
          </p:cNvSpPr>
          <p:nvPr>
            <p:ph type="dt" sz="half" idx="10"/>
          </p:nvPr>
        </p:nvSpPr>
        <p:spPr/>
        <p:txBody>
          <a:bodyPr/>
          <a:lstStyle>
            <a:lvl1pPr>
              <a:defRPr/>
            </a:lvl1pPr>
          </a:lstStyle>
          <a:p>
            <a:pPr>
              <a:defRPr/>
            </a:pPr>
            <a:fld id="{DE399201-0557-41E3-B596-046963650F15}" type="datetime1">
              <a:rPr lang="ru-RU"/>
              <a:pPr>
                <a:defRPr/>
              </a:pPr>
              <a:t>19.09.2023</a:t>
            </a:fld>
            <a:endParaRPr lang="ru-RU"/>
          </a:p>
        </p:txBody>
      </p:sp>
      <p:sp>
        <p:nvSpPr>
          <p:cNvPr id="6" name="Нижний колонтитул 4"/>
          <p:cNvSpPr>
            <a:spLocks noGrp="1"/>
          </p:cNvSpPr>
          <p:nvPr>
            <p:ph type="ftr" sz="quarter" idx="11"/>
          </p:nvPr>
        </p:nvSpPr>
        <p:spPr/>
        <p:txBody>
          <a:bodyPr/>
          <a:lstStyle>
            <a:lvl1pPr>
              <a:defRPr/>
            </a:lvl1pPr>
          </a:lstStyle>
          <a:p>
            <a:pPr>
              <a:defRPr/>
            </a:pPr>
            <a:endParaRPr lang="ru-RU"/>
          </a:p>
        </p:txBody>
      </p:sp>
      <p:sp>
        <p:nvSpPr>
          <p:cNvPr id="7" name="Номер слайда 5"/>
          <p:cNvSpPr>
            <a:spLocks noGrp="1"/>
          </p:cNvSpPr>
          <p:nvPr>
            <p:ph type="sldNum" sz="quarter" idx="12"/>
          </p:nvPr>
        </p:nvSpPr>
        <p:spPr/>
        <p:txBody>
          <a:bodyPr/>
          <a:lstStyle>
            <a:lvl1pPr>
              <a:defRPr/>
            </a:lvl1pPr>
          </a:lstStyle>
          <a:p>
            <a:pPr>
              <a:defRPr/>
            </a:pPr>
            <a:fld id="{2E952E61-58DE-4EB5-A50E-3A34DFBA5B50}" type="slidenum">
              <a:rPr lang="ru-RU"/>
              <a:pPr>
                <a:defRPr/>
              </a:pPr>
              <a:t>‹#›</a:t>
            </a:fld>
            <a:endParaRPr lang="ru-RU"/>
          </a:p>
        </p:txBody>
      </p:sp>
    </p:spTree>
  </p:cSld>
  <p:clrMapOvr>
    <a:masterClrMapping/>
  </p:clrMapOvr>
  <p:transition spd="slow">
    <p:wipe dir="d"/>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792288" y="4800600"/>
            <a:ext cx="5486400" cy="566738"/>
          </a:xfrm>
        </p:spPr>
        <p:txBody>
          <a:bodyPr anchor="b"/>
          <a:lstStyle>
            <a:lvl1pPr algn="l">
              <a:defRPr sz="2000" b="1"/>
            </a:lvl1pPr>
          </a:lstStyle>
          <a:p>
            <a:r>
              <a:rPr lang="ru-RU"/>
              <a:t>Образец заголовка</a:t>
            </a:r>
          </a:p>
        </p:txBody>
      </p:sp>
      <p:sp>
        <p:nvSpPr>
          <p:cNvPr id="3" name="Рисунок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ru-RU" noProof="0"/>
          </a:p>
        </p:txBody>
      </p:sp>
      <p:sp>
        <p:nvSpPr>
          <p:cNvPr id="4" name="Текст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5" name="Дата 3"/>
          <p:cNvSpPr>
            <a:spLocks noGrp="1"/>
          </p:cNvSpPr>
          <p:nvPr>
            <p:ph type="dt" sz="half" idx="10"/>
          </p:nvPr>
        </p:nvSpPr>
        <p:spPr/>
        <p:txBody>
          <a:bodyPr/>
          <a:lstStyle>
            <a:lvl1pPr>
              <a:defRPr/>
            </a:lvl1pPr>
          </a:lstStyle>
          <a:p>
            <a:pPr>
              <a:defRPr/>
            </a:pPr>
            <a:fld id="{0E70F4CD-5764-498D-91A5-884DF444E0EC}" type="datetime1">
              <a:rPr lang="ru-RU"/>
              <a:pPr>
                <a:defRPr/>
              </a:pPr>
              <a:t>19.09.2023</a:t>
            </a:fld>
            <a:endParaRPr lang="ru-RU"/>
          </a:p>
        </p:txBody>
      </p:sp>
      <p:sp>
        <p:nvSpPr>
          <p:cNvPr id="6" name="Нижний колонтитул 4"/>
          <p:cNvSpPr>
            <a:spLocks noGrp="1"/>
          </p:cNvSpPr>
          <p:nvPr>
            <p:ph type="ftr" sz="quarter" idx="11"/>
          </p:nvPr>
        </p:nvSpPr>
        <p:spPr/>
        <p:txBody>
          <a:bodyPr/>
          <a:lstStyle>
            <a:lvl1pPr>
              <a:defRPr/>
            </a:lvl1pPr>
          </a:lstStyle>
          <a:p>
            <a:pPr>
              <a:defRPr/>
            </a:pPr>
            <a:endParaRPr lang="ru-RU"/>
          </a:p>
        </p:txBody>
      </p:sp>
      <p:sp>
        <p:nvSpPr>
          <p:cNvPr id="7" name="Номер слайда 5"/>
          <p:cNvSpPr>
            <a:spLocks noGrp="1"/>
          </p:cNvSpPr>
          <p:nvPr>
            <p:ph type="sldNum" sz="quarter" idx="12"/>
          </p:nvPr>
        </p:nvSpPr>
        <p:spPr/>
        <p:txBody>
          <a:bodyPr/>
          <a:lstStyle>
            <a:lvl1pPr>
              <a:defRPr/>
            </a:lvl1pPr>
          </a:lstStyle>
          <a:p>
            <a:pPr>
              <a:defRPr/>
            </a:pPr>
            <a:fld id="{6E9FC1F5-ADD7-4876-8862-804F41D54C84}" type="slidenum">
              <a:rPr lang="ru-RU"/>
              <a:pPr>
                <a:defRPr/>
              </a:pPr>
              <a:t>‹#›</a:t>
            </a:fld>
            <a:endParaRPr lang="ru-RU"/>
          </a:p>
        </p:txBody>
      </p:sp>
    </p:spTree>
  </p:cSld>
  <p:clrMapOvr>
    <a:masterClrMapping/>
  </p:clrMapOvr>
  <p:transition spd="slow">
    <p:wipe dir="d"/>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cstate="print"/>
          <a:srcRect/>
          <a:tile tx="0" ty="0" sx="100000" sy="100000" flip="none" algn="tl"/>
        </a:blipFill>
        <a:effectLst/>
      </p:bgPr>
    </p:bg>
    <p:spTree>
      <p:nvGrpSpPr>
        <p:cNvPr id="1" name=""/>
        <p:cNvGrpSpPr/>
        <p:nvPr/>
      </p:nvGrpSpPr>
      <p:grpSpPr>
        <a:xfrm>
          <a:off x="0" y="0"/>
          <a:ext cx="0" cy="0"/>
          <a:chOff x="0" y="0"/>
          <a:chExt cx="0" cy="0"/>
        </a:xfrm>
      </p:grpSpPr>
      <p:sp>
        <p:nvSpPr>
          <p:cNvPr id="73730" name="Заголовок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ru-RU"/>
              <a:t>Образец заголовка</a:t>
            </a:r>
          </a:p>
        </p:txBody>
      </p:sp>
      <p:sp>
        <p:nvSpPr>
          <p:cNvPr id="73731" name="Текст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cs typeface="+mn-cs"/>
              </a:defRPr>
            </a:lvl1pPr>
          </a:lstStyle>
          <a:p>
            <a:pPr>
              <a:defRPr/>
            </a:pPr>
            <a:fld id="{9F4719F6-3295-4D40-9204-B48F8275CCAB}" type="datetime1">
              <a:rPr lang="ru-RU"/>
              <a:pPr>
                <a:defRPr/>
              </a:pPr>
              <a:t>19.09.2023</a:t>
            </a:fld>
            <a:endParaRPr lang="ru-RU"/>
          </a:p>
        </p:txBody>
      </p:sp>
      <p:sp>
        <p:nvSpPr>
          <p:cNvPr id="5" name="Нижний колонтитул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ru-RU"/>
          </a:p>
        </p:txBody>
      </p:sp>
      <p:sp>
        <p:nvSpPr>
          <p:cNvPr id="6" name="Номер слайда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a:solidFill>
                  <a:schemeClr val="tx1">
                    <a:tint val="75000"/>
                  </a:schemeClr>
                </a:solidFill>
                <a:latin typeface="+mn-lt"/>
                <a:cs typeface="+mn-cs"/>
              </a:defRPr>
            </a:lvl1pPr>
          </a:lstStyle>
          <a:p>
            <a:pPr>
              <a:defRPr/>
            </a:pPr>
            <a:fld id="{E6793075-99F5-4E41-B392-C590B333307E}" type="slidenum">
              <a:rPr lang="ru-RU"/>
              <a:pPr>
                <a:defRPr/>
              </a:pPr>
              <a:t>‹#›</a:t>
            </a:fld>
            <a:endParaRPr lang="ru-RU"/>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slow">
    <p:wipe dir="d"/>
  </p:transition>
  <p:hf hdr="0" ftr="0" dt="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oleObject" Target="../embeddings/oleObject9.bin"/><Relationship Id="rId13" Type="http://schemas.openxmlformats.org/officeDocument/2006/relationships/image" Target="../media/image14.wmf"/><Relationship Id="rId3" Type="http://schemas.openxmlformats.org/officeDocument/2006/relationships/image" Target="../media/image9.wmf"/><Relationship Id="rId7" Type="http://schemas.openxmlformats.org/officeDocument/2006/relationships/image" Target="../media/image11.wmf"/><Relationship Id="rId12" Type="http://schemas.openxmlformats.org/officeDocument/2006/relationships/oleObject" Target="../embeddings/oleObject11.bin"/><Relationship Id="rId2" Type="http://schemas.openxmlformats.org/officeDocument/2006/relationships/oleObject" Target="../embeddings/oleObject6.bin"/><Relationship Id="rId1" Type="http://schemas.openxmlformats.org/officeDocument/2006/relationships/slideLayout" Target="../slideLayouts/slideLayout7.xml"/><Relationship Id="rId6" Type="http://schemas.openxmlformats.org/officeDocument/2006/relationships/oleObject" Target="../embeddings/oleObject8.bin"/><Relationship Id="rId11" Type="http://schemas.openxmlformats.org/officeDocument/2006/relationships/image" Target="../media/image13.wmf"/><Relationship Id="rId5" Type="http://schemas.openxmlformats.org/officeDocument/2006/relationships/image" Target="../media/image10.wmf"/><Relationship Id="rId15" Type="http://schemas.openxmlformats.org/officeDocument/2006/relationships/image" Target="../media/image15.wmf"/><Relationship Id="rId10" Type="http://schemas.openxmlformats.org/officeDocument/2006/relationships/oleObject" Target="../embeddings/oleObject10.bin"/><Relationship Id="rId4" Type="http://schemas.openxmlformats.org/officeDocument/2006/relationships/oleObject" Target="../embeddings/oleObject7.bin"/><Relationship Id="rId9" Type="http://schemas.openxmlformats.org/officeDocument/2006/relationships/image" Target="../media/image12.wmf"/><Relationship Id="rId14" Type="http://schemas.openxmlformats.org/officeDocument/2006/relationships/oleObject" Target="../embeddings/oleObject12.bin"/></Relationships>
</file>

<file path=ppt/slides/_rels/slide100.xml.rels><?xml version="1.0" encoding="UTF-8" standalone="yes"?>
<Relationships xmlns="http://schemas.openxmlformats.org/package/2006/relationships"><Relationship Id="rId3" Type="http://schemas.openxmlformats.org/officeDocument/2006/relationships/image" Target="../media/image133.wmf"/><Relationship Id="rId2" Type="http://schemas.openxmlformats.org/officeDocument/2006/relationships/oleObject" Target="../embeddings/oleObject107.bin"/><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3" Type="http://schemas.openxmlformats.org/officeDocument/2006/relationships/image" Target="../media/image135.wmf"/><Relationship Id="rId2" Type="http://schemas.openxmlformats.org/officeDocument/2006/relationships/oleObject" Target="../embeddings/oleObject108.bin"/><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3" Type="http://schemas.openxmlformats.org/officeDocument/2006/relationships/image" Target="../media/image137.jpeg"/><Relationship Id="rId2" Type="http://schemas.openxmlformats.org/officeDocument/2006/relationships/image" Target="../media/image136.jpe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7.xml"/><Relationship Id="rId5" Type="http://schemas.openxmlformats.org/officeDocument/2006/relationships/image" Target="../media/image140.wmf"/><Relationship Id="rId4" Type="http://schemas.openxmlformats.org/officeDocument/2006/relationships/oleObject" Target="../embeddings/oleObject109.bin"/></Relationships>
</file>

<file path=ppt/slides/_rels/slide109.xml.rels><?xml version="1.0" encoding="UTF-8" standalone="yes"?>
<Relationships xmlns="http://schemas.openxmlformats.org/package/2006/relationships"><Relationship Id="rId3" Type="http://schemas.openxmlformats.org/officeDocument/2006/relationships/image" Target="../media/image141.wmf"/><Relationship Id="rId2" Type="http://schemas.openxmlformats.org/officeDocument/2006/relationships/oleObject" Target="../embeddings/oleObject110.bin"/><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8" Type="http://schemas.openxmlformats.org/officeDocument/2006/relationships/oleObject" Target="../embeddings/oleObject16.bin"/><Relationship Id="rId13" Type="http://schemas.openxmlformats.org/officeDocument/2006/relationships/image" Target="../media/image21.wmf"/><Relationship Id="rId3" Type="http://schemas.openxmlformats.org/officeDocument/2006/relationships/image" Target="../media/image16.wmf"/><Relationship Id="rId7" Type="http://schemas.openxmlformats.org/officeDocument/2006/relationships/image" Target="../media/image18.wmf"/><Relationship Id="rId12" Type="http://schemas.openxmlformats.org/officeDocument/2006/relationships/oleObject" Target="../embeddings/oleObject18.bin"/><Relationship Id="rId2" Type="http://schemas.openxmlformats.org/officeDocument/2006/relationships/oleObject" Target="../embeddings/oleObject13.bin"/><Relationship Id="rId1" Type="http://schemas.openxmlformats.org/officeDocument/2006/relationships/slideLayout" Target="../slideLayouts/slideLayout7.xml"/><Relationship Id="rId6" Type="http://schemas.openxmlformats.org/officeDocument/2006/relationships/oleObject" Target="../embeddings/oleObject15.bin"/><Relationship Id="rId11" Type="http://schemas.openxmlformats.org/officeDocument/2006/relationships/image" Target="../media/image20.wmf"/><Relationship Id="rId5" Type="http://schemas.openxmlformats.org/officeDocument/2006/relationships/image" Target="../media/image17.wmf"/><Relationship Id="rId15" Type="http://schemas.openxmlformats.org/officeDocument/2006/relationships/image" Target="../media/image22.wmf"/><Relationship Id="rId10" Type="http://schemas.openxmlformats.org/officeDocument/2006/relationships/oleObject" Target="../embeddings/oleObject17.bin"/><Relationship Id="rId4" Type="http://schemas.openxmlformats.org/officeDocument/2006/relationships/oleObject" Target="../embeddings/oleObject14.bin"/><Relationship Id="rId9" Type="http://schemas.openxmlformats.org/officeDocument/2006/relationships/image" Target="../media/image19.wmf"/><Relationship Id="rId14" Type="http://schemas.openxmlformats.org/officeDocument/2006/relationships/oleObject" Target="../embeddings/oleObject19.bin"/></Relationships>
</file>

<file path=ppt/slides/_rels/slide110.xml.rels><?xml version="1.0" encoding="UTF-8" standalone="yes"?>
<Relationships xmlns="http://schemas.openxmlformats.org/package/2006/relationships"><Relationship Id="rId3" Type="http://schemas.openxmlformats.org/officeDocument/2006/relationships/image" Target="../media/image74.wmf"/><Relationship Id="rId2" Type="http://schemas.openxmlformats.org/officeDocument/2006/relationships/oleObject" Target="../embeddings/oleObject111.bin"/><Relationship Id="rId1" Type="http://schemas.openxmlformats.org/officeDocument/2006/relationships/slideLayout" Target="../slideLayouts/slideLayout7.xml"/><Relationship Id="rId5" Type="http://schemas.openxmlformats.org/officeDocument/2006/relationships/image" Target="../media/image142.wmf"/><Relationship Id="rId4" Type="http://schemas.openxmlformats.org/officeDocument/2006/relationships/oleObject" Target="../embeddings/oleObject112.bin"/></Relationships>
</file>

<file path=ppt/slides/_rels/slide111.xml.rels><?xml version="1.0" encoding="UTF-8" standalone="yes"?>
<Relationships xmlns="http://schemas.openxmlformats.org/package/2006/relationships"><Relationship Id="rId3" Type="http://schemas.openxmlformats.org/officeDocument/2006/relationships/image" Target="../media/image143.wmf"/><Relationship Id="rId2" Type="http://schemas.openxmlformats.org/officeDocument/2006/relationships/oleObject" Target="../embeddings/oleObject113.bin"/><Relationship Id="rId1" Type="http://schemas.openxmlformats.org/officeDocument/2006/relationships/slideLayout" Target="../slideLayouts/slideLayout7.xml"/><Relationship Id="rId5" Type="http://schemas.openxmlformats.org/officeDocument/2006/relationships/image" Target="../media/image144.wmf"/><Relationship Id="rId4" Type="http://schemas.openxmlformats.org/officeDocument/2006/relationships/oleObject" Target="../embeddings/oleObject114.bin"/></Relationships>
</file>

<file path=ppt/slides/_rels/slide112.xml.rels><?xml version="1.0" encoding="UTF-8" standalone="yes"?>
<Relationships xmlns="http://schemas.openxmlformats.org/package/2006/relationships"><Relationship Id="rId3" Type="http://schemas.openxmlformats.org/officeDocument/2006/relationships/image" Target="../media/image145.wmf"/><Relationship Id="rId2" Type="http://schemas.openxmlformats.org/officeDocument/2006/relationships/oleObject" Target="../embeddings/oleObject115.bin"/><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3" Type="http://schemas.openxmlformats.org/officeDocument/2006/relationships/image" Target="../media/image146.wmf"/><Relationship Id="rId2" Type="http://schemas.openxmlformats.org/officeDocument/2006/relationships/oleObject" Target="../embeddings/oleObject116.bin"/><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3" Type="http://schemas.openxmlformats.org/officeDocument/2006/relationships/image" Target="../media/image147.wmf"/><Relationship Id="rId7" Type="http://schemas.openxmlformats.org/officeDocument/2006/relationships/image" Target="../media/image149.wmf"/><Relationship Id="rId2" Type="http://schemas.openxmlformats.org/officeDocument/2006/relationships/oleObject" Target="../embeddings/oleObject117.bin"/><Relationship Id="rId1" Type="http://schemas.openxmlformats.org/officeDocument/2006/relationships/slideLayout" Target="../slideLayouts/slideLayout7.xml"/><Relationship Id="rId6" Type="http://schemas.openxmlformats.org/officeDocument/2006/relationships/oleObject" Target="../embeddings/oleObject119.bin"/><Relationship Id="rId5" Type="http://schemas.openxmlformats.org/officeDocument/2006/relationships/image" Target="../media/image148.wmf"/><Relationship Id="rId4" Type="http://schemas.openxmlformats.org/officeDocument/2006/relationships/oleObject" Target="../embeddings/oleObject118.bin"/></Relationships>
</file>

<file path=ppt/slides/_rels/slide119.xml.rels><?xml version="1.0" encoding="UTF-8" standalone="yes"?>
<Relationships xmlns="http://schemas.openxmlformats.org/package/2006/relationships"><Relationship Id="rId3" Type="http://schemas.openxmlformats.org/officeDocument/2006/relationships/image" Target="../media/image150.wmf"/><Relationship Id="rId2" Type="http://schemas.openxmlformats.org/officeDocument/2006/relationships/oleObject" Target="../embeddings/oleObject120.bin"/><Relationship Id="rId1" Type="http://schemas.openxmlformats.org/officeDocument/2006/relationships/slideLayout" Target="../slideLayouts/slideLayout7.xml"/><Relationship Id="rId5" Type="http://schemas.openxmlformats.org/officeDocument/2006/relationships/image" Target="../media/image151.wmf"/><Relationship Id="rId4" Type="http://schemas.openxmlformats.org/officeDocument/2006/relationships/oleObject" Target="../embeddings/oleObject121.bin"/></Relationships>
</file>

<file path=ppt/slides/_rels/slide12.xml.rels><?xml version="1.0" encoding="UTF-8" standalone="yes"?>
<Relationships xmlns="http://schemas.openxmlformats.org/package/2006/relationships"><Relationship Id="rId8" Type="http://schemas.openxmlformats.org/officeDocument/2006/relationships/oleObject" Target="../embeddings/oleObject23.bin"/><Relationship Id="rId3" Type="http://schemas.openxmlformats.org/officeDocument/2006/relationships/image" Target="../media/image23.wmf"/><Relationship Id="rId7" Type="http://schemas.openxmlformats.org/officeDocument/2006/relationships/image" Target="../media/image25.wmf"/><Relationship Id="rId2" Type="http://schemas.openxmlformats.org/officeDocument/2006/relationships/oleObject" Target="../embeddings/oleObject20.bin"/><Relationship Id="rId1" Type="http://schemas.openxmlformats.org/officeDocument/2006/relationships/slideLayout" Target="../slideLayouts/slideLayout7.xml"/><Relationship Id="rId6" Type="http://schemas.openxmlformats.org/officeDocument/2006/relationships/oleObject" Target="../embeddings/oleObject22.bin"/><Relationship Id="rId5" Type="http://schemas.openxmlformats.org/officeDocument/2006/relationships/image" Target="../media/image24.wmf"/><Relationship Id="rId4" Type="http://schemas.openxmlformats.org/officeDocument/2006/relationships/oleObject" Target="../embeddings/oleObject21.bin"/><Relationship Id="rId9" Type="http://schemas.openxmlformats.org/officeDocument/2006/relationships/image" Target="../media/image26.wmf"/></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3" Type="http://schemas.openxmlformats.org/officeDocument/2006/relationships/image" Target="../media/image152.wmf"/><Relationship Id="rId2" Type="http://schemas.openxmlformats.org/officeDocument/2006/relationships/oleObject" Target="../embeddings/oleObject122.bin"/><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3" Type="http://schemas.openxmlformats.org/officeDocument/2006/relationships/image" Target="../media/image156.wmf"/><Relationship Id="rId2" Type="http://schemas.openxmlformats.org/officeDocument/2006/relationships/oleObject" Target="../embeddings/oleObject123.bin"/><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3" Type="http://schemas.openxmlformats.org/officeDocument/2006/relationships/image" Target="../media/image157.wmf"/><Relationship Id="rId2" Type="http://schemas.openxmlformats.org/officeDocument/2006/relationships/oleObject" Target="../embeddings/oleObject124.bin"/><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8" Type="http://schemas.openxmlformats.org/officeDocument/2006/relationships/oleObject" Target="../embeddings/oleObject128.bin"/><Relationship Id="rId3" Type="http://schemas.openxmlformats.org/officeDocument/2006/relationships/image" Target="../media/image158.wmf"/><Relationship Id="rId7" Type="http://schemas.openxmlformats.org/officeDocument/2006/relationships/image" Target="../media/image160.wmf"/><Relationship Id="rId2" Type="http://schemas.openxmlformats.org/officeDocument/2006/relationships/oleObject" Target="../embeddings/oleObject125.bin"/><Relationship Id="rId1" Type="http://schemas.openxmlformats.org/officeDocument/2006/relationships/slideLayout" Target="../slideLayouts/slideLayout7.xml"/><Relationship Id="rId6" Type="http://schemas.openxmlformats.org/officeDocument/2006/relationships/oleObject" Target="../embeddings/oleObject127.bin"/><Relationship Id="rId5" Type="http://schemas.openxmlformats.org/officeDocument/2006/relationships/image" Target="../media/image159.wmf"/><Relationship Id="rId4" Type="http://schemas.openxmlformats.org/officeDocument/2006/relationships/oleObject" Target="../embeddings/oleObject126.bin"/><Relationship Id="rId9" Type="http://schemas.openxmlformats.org/officeDocument/2006/relationships/image" Target="../media/image161.wmf"/></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3" Type="http://schemas.openxmlformats.org/officeDocument/2006/relationships/oleObject" Target="../embeddings/oleObject129.bin"/><Relationship Id="rId2" Type="http://schemas.openxmlformats.org/officeDocument/2006/relationships/image" Target="../media/image163.png"/><Relationship Id="rId1" Type="http://schemas.openxmlformats.org/officeDocument/2006/relationships/slideLayout" Target="../slideLayouts/slideLayout7.xml"/><Relationship Id="rId4" Type="http://schemas.openxmlformats.org/officeDocument/2006/relationships/image" Target="../media/image164.wmf"/></Relationships>
</file>

<file path=ppt/slides/_rels/slide1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3" Type="http://schemas.openxmlformats.org/officeDocument/2006/relationships/image" Target="../media/image165.wmf"/><Relationship Id="rId2" Type="http://schemas.openxmlformats.org/officeDocument/2006/relationships/oleObject" Target="../embeddings/oleObject130.bin"/><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3" Type="http://schemas.openxmlformats.org/officeDocument/2006/relationships/image" Target="../media/image166.wmf"/><Relationship Id="rId2" Type="http://schemas.openxmlformats.org/officeDocument/2006/relationships/oleObject" Target="../embeddings/oleObject131.bin"/><Relationship Id="rId1" Type="http://schemas.openxmlformats.org/officeDocument/2006/relationships/slideLayout" Target="../slideLayouts/slideLayout7.xml"/><Relationship Id="rId5" Type="http://schemas.openxmlformats.org/officeDocument/2006/relationships/image" Target="../media/image167.wmf"/><Relationship Id="rId4" Type="http://schemas.openxmlformats.org/officeDocument/2006/relationships/oleObject" Target="../embeddings/oleObject132.bin"/></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3" Type="http://schemas.openxmlformats.org/officeDocument/2006/relationships/image" Target="../media/image168.wmf"/><Relationship Id="rId2" Type="http://schemas.openxmlformats.org/officeDocument/2006/relationships/oleObject" Target="../embeddings/oleObject133.bin"/><Relationship Id="rId1" Type="http://schemas.openxmlformats.org/officeDocument/2006/relationships/slideLayout" Target="../slideLayouts/slideLayout7.xml"/><Relationship Id="rId5" Type="http://schemas.openxmlformats.org/officeDocument/2006/relationships/image" Target="../media/image169.wmf"/><Relationship Id="rId4" Type="http://schemas.openxmlformats.org/officeDocument/2006/relationships/oleObject" Target="../embeddings/oleObject134.bin"/></Relationships>
</file>

<file path=ppt/slides/_rels/slide148.xml.rels><?xml version="1.0" encoding="UTF-8" standalone="yes"?>
<Relationships xmlns="http://schemas.openxmlformats.org/package/2006/relationships"><Relationship Id="rId3" Type="http://schemas.openxmlformats.org/officeDocument/2006/relationships/image" Target="../media/image170.wmf"/><Relationship Id="rId2" Type="http://schemas.openxmlformats.org/officeDocument/2006/relationships/oleObject" Target="../embeddings/oleObject135.bin"/><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3" Type="http://schemas.openxmlformats.org/officeDocument/2006/relationships/image" Target="../media/image171.wmf"/><Relationship Id="rId2" Type="http://schemas.openxmlformats.org/officeDocument/2006/relationships/oleObject" Target="../embeddings/oleObject136.bin"/><Relationship Id="rId1" Type="http://schemas.openxmlformats.org/officeDocument/2006/relationships/slideLayout" Target="../slideLayouts/slideLayout7.xml"/><Relationship Id="rId5" Type="http://schemas.openxmlformats.org/officeDocument/2006/relationships/image" Target="../media/image172.wmf"/><Relationship Id="rId4" Type="http://schemas.openxmlformats.org/officeDocument/2006/relationships/oleObject" Target="../embeddings/oleObject137.bin"/></Relationships>
</file>

<file path=ppt/slides/_rels/slide15.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image" Target="../media/image28.png"/><Relationship Id="rId1" Type="http://schemas.openxmlformats.org/officeDocument/2006/relationships/slideLayout" Target="../slideLayouts/slideLayout7.xml"/><Relationship Id="rId4" Type="http://schemas.openxmlformats.org/officeDocument/2006/relationships/image" Target="../media/image29.wmf"/></Relationships>
</file>

<file path=ppt/slides/_rels/slide150.xml.rels><?xml version="1.0" encoding="UTF-8" standalone="yes"?>
<Relationships xmlns="http://schemas.openxmlformats.org/package/2006/relationships"><Relationship Id="rId3" Type="http://schemas.openxmlformats.org/officeDocument/2006/relationships/image" Target="../media/image173.wmf"/><Relationship Id="rId2" Type="http://schemas.openxmlformats.org/officeDocument/2006/relationships/oleObject" Target="../embeddings/oleObject138.bin"/><Relationship Id="rId1" Type="http://schemas.openxmlformats.org/officeDocument/2006/relationships/slideLayout" Target="../slideLayouts/slideLayout7.xml"/><Relationship Id="rId5" Type="http://schemas.openxmlformats.org/officeDocument/2006/relationships/image" Target="../media/image174.wmf"/><Relationship Id="rId4" Type="http://schemas.openxmlformats.org/officeDocument/2006/relationships/oleObject" Target="../embeddings/oleObject139.bin"/></Relationships>
</file>

<file path=ppt/slides/_rels/slide151.xml.rels><?xml version="1.0" encoding="UTF-8" standalone="yes"?>
<Relationships xmlns="http://schemas.openxmlformats.org/package/2006/relationships"><Relationship Id="rId3" Type="http://schemas.openxmlformats.org/officeDocument/2006/relationships/image" Target="../media/image175.wmf"/><Relationship Id="rId2" Type="http://schemas.openxmlformats.org/officeDocument/2006/relationships/oleObject" Target="../embeddings/oleObject140.bin"/><Relationship Id="rId1" Type="http://schemas.openxmlformats.org/officeDocument/2006/relationships/slideLayout" Target="../slideLayouts/slideLayout7.xml"/><Relationship Id="rId5" Type="http://schemas.openxmlformats.org/officeDocument/2006/relationships/image" Target="../media/image176.wmf"/><Relationship Id="rId4" Type="http://schemas.openxmlformats.org/officeDocument/2006/relationships/oleObject" Target="../embeddings/oleObject141.bin"/></Relationships>
</file>

<file path=ppt/slides/_rels/slide152.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3" Type="http://schemas.openxmlformats.org/officeDocument/2006/relationships/image" Target="../media/image178.wmf"/><Relationship Id="rId2" Type="http://schemas.openxmlformats.org/officeDocument/2006/relationships/oleObject" Target="../embeddings/oleObject142.bin"/><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0.wmf"/><Relationship Id="rId2" Type="http://schemas.openxmlformats.org/officeDocument/2006/relationships/oleObject" Target="../embeddings/oleObject25.bin"/><Relationship Id="rId1" Type="http://schemas.openxmlformats.org/officeDocument/2006/relationships/slideLayout" Target="../slideLayouts/slideLayout7.xml"/><Relationship Id="rId5" Type="http://schemas.openxmlformats.org/officeDocument/2006/relationships/image" Target="../media/image31.wmf"/><Relationship Id="rId4" Type="http://schemas.openxmlformats.org/officeDocument/2006/relationships/oleObject" Target="../embeddings/oleObject26.bin"/></Relationships>
</file>

<file path=ppt/slides/_rels/slide18.xml.rels><?xml version="1.0" encoding="UTF-8" standalone="yes"?>
<Relationships xmlns="http://schemas.openxmlformats.org/package/2006/relationships"><Relationship Id="rId3" Type="http://schemas.openxmlformats.org/officeDocument/2006/relationships/image" Target="../media/image32.wmf"/><Relationship Id="rId2" Type="http://schemas.openxmlformats.org/officeDocument/2006/relationships/oleObject" Target="../embeddings/oleObject27.bin"/><Relationship Id="rId1" Type="http://schemas.openxmlformats.org/officeDocument/2006/relationships/slideLayout" Target="../slideLayouts/slideLayout7.xml"/><Relationship Id="rId5" Type="http://schemas.openxmlformats.org/officeDocument/2006/relationships/image" Target="../media/image33.wmf"/><Relationship Id="rId4" Type="http://schemas.openxmlformats.org/officeDocument/2006/relationships/oleObject" Target="../embeddings/oleObject28.bin"/></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8" Type="http://schemas.openxmlformats.org/officeDocument/2006/relationships/image" Target="../media/image37.wmf"/><Relationship Id="rId3" Type="http://schemas.openxmlformats.org/officeDocument/2006/relationships/oleObject" Target="../embeddings/oleObject29.bin"/><Relationship Id="rId7" Type="http://schemas.openxmlformats.org/officeDocument/2006/relationships/oleObject" Target="../embeddings/oleObject31.bin"/><Relationship Id="rId2" Type="http://schemas.openxmlformats.org/officeDocument/2006/relationships/image" Target="../media/image34.png"/><Relationship Id="rId1" Type="http://schemas.openxmlformats.org/officeDocument/2006/relationships/slideLayout" Target="../slideLayouts/slideLayout7.xml"/><Relationship Id="rId6" Type="http://schemas.openxmlformats.org/officeDocument/2006/relationships/image" Target="../media/image36.wmf"/><Relationship Id="rId5" Type="http://schemas.openxmlformats.org/officeDocument/2006/relationships/oleObject" Target="../embeddings/oleObject30.bin"/><Relationship Id="rId4" Type="http://schemas.openxmlformats.org/officeDocument/2006/relationships/image" Target="../media/image35.wmf"/></Relationships>
</file>

<file path=ppt/slides/_rels/slide23.xml.rels><?xml version="1.0" encoding="UTF-8" standalone="yes"?>
<Relationships xmlns="http://schemas.openxmlformats.org/package/2006/relationships"><Relationship Id="rId3" Type="http://schemas.openxmlformats.org/officeDocument/2006/relationships/image" Target="../media/image38.wmf"/><Relationship Id="rId2" Type="http://schemas.openxmlformats.org/officeDocument/2006/relationships/oleObject" Target="../embeddings/oleObject32.bin"/><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9.wmf"/><Relationship Id="rId2" Type="http://schemas.openxmlformats.org/officeDocument/2006/relationships/oleObject" Target="../embeddings/oleObject33.bin"/><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8" Type="http://schemas.openxmlformats.org/officeDocument/2006/relationships/oleObject" Target="../embeddings/oleObject37.bin"/><Relationship Id="rId3" Type="http://schemas.openxmlformats.org/officeDocument/2006/relationships/image" Target="../media/image40.wmf"/><Relationship Id="rId7" Type="http://schemas.openxmlformats.org/officeDocument/2006/relationships/image" Target="../media/image42.wmf"/><Relationship Id="rId2" Type="http://schemas.openxmlformats.org/officeDocument/2006/relationships/oleObject" Target="../embeddings/oleObject34.bin"/><Relationship Id="rId1" Type="http://schemas.openxmlformats.org/officeDocument/2006/relationships/slideLayout" Target="../slideLayouts/slideLayout7.xml"/><Relationship Id="rId6" Type="http://schemas.openxmlformats.org/officeDocument/2006/relationships/oleObject" Target="../embeddings/oleObject36.bin"/><Relationship Id="rId5" Type="http://schemas.openxmlformats.org/officeDocument/2006/relationships/image" Target="../media/image41.wmf"/><Relationship Id="rId4" Type="http://schemas.openxmlformats.org/officeDocument/2006/relationships/oleObject" Target="../embeddings/oleObject35.bin"/><Relationship Id="rId9" Type="http://schemas.openxmlformats.org/officeDocument/2006/relationships/image" Target="../media/image43.wmf"/></Relationships>
</file>

<file path=ppt/slides/_rels/slide26.xml.rels><?xml version="1.0" encoding="UTF-8" standalone="yes"?>
<Relationships xmlns="http://schemas.openxmlformats.org/package/2006/relationships"><Relationship Id="rId3" Type="http://schemas.openxmlformats.org/officeDocument/2006/relationships/image" Target="../media/image44.wmf"/><Relationship Id="rId2" Type="http://schemas.openxmlformats.org/officeDocument/2006/relationships/oleObject" Target="../embeddings/oleObject38.bin"/><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45.wmf"/><Relationship Id="rId2" Type="http://schemas.openxmlformats.org/officeDocument/2006/relationships/oleObject" Target="../embeddings/oleObject39.bin"/><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46.wmf"/><Relationship Id="rId2" Type="http://schemas.openxmlformats.org/officeDocument/2006/relationships/oleObject" Target="../embeddings/oleObject40.bin"/><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47.wmf"/><Relationship Id="rId2" Type="http://schemas.openxmlformats.org/officeDocument/2006/relationships/oleObject" Target="../embeddings/oleObject41.bin"/><Relationship Id="rId1" Type="http://schemas.openxmlformats.org/officeDocument/2006/relationships/slideLayout" Target="../slideLayouts/slideLayout7.xml"/><Relationship Id="rId5" Type="http://schemas.openxmlformats.org/officeDocument/2006/relationships/image" Target="../media/image48.wmf"/><Relationship Id="rId4" Type="http://schemas.openxmlformats.org/officeDocument/2006/relationships/oleObject" Target="../embeddings/oleObject42.bin"/></Relationships>
</file>

<file path=ppt/slides/_rels/slide33.xml.rels><?xml version="1.0" encoding="UTF-8" standalone="yes"?>
<Relationships xmlns="http://schemas.openxmlformats.org/package/2006/relationships"><Relationship Id="rId3" Type="http://schemas.openxmlformats.org/officeDocument/2006/relationships/image" Target="../media/image49.wmf"/><Relationship Id="rId2" Type="http://schemas.openxmlformats.org/officeDocument/2006/relationships/oleObject" Target="../embeddings/oleObject43.bin"/><Relationship Id="rId1" Type="http://schemas.openxmlformats.org/officeDocument/2006/relationships/slideLayout" Target="../slideLayouts/slideLayout7.xml"/><Relationship Id="rId5" Type="http://schemas.openxmlformats.org/officeDocument/2006/relationships/image" Target="../media/image50.wmf"/><Relationship Id="rId4" Type="http://schemas.openxmlformats.org/officeDocument/2006/relationships/oleObject" Target="../embeddings/oleObject44.bin"/></Relationships>
</file>

<file path=ppt/slides/_rels/slide34.xml.rels><?xml version="1.0" encoding="UTF-8" standalone="yes"?>
<Relationships xmlns="http://schemas.openxmlformats.org/package/2006/relationships"><Relationship Id="rId3" Type="http://schemas.openxmlformats.org/officeDocument/2006/relationships/image" Target="../media/image51.wmf"/><Relationship Id="rId2" Type="http://schemas.openxmlformats.org/officeDocument/2006/relationships/oleObject" Target="../embeddings/oleObject45.bin"/><Relationship Id="rId1" Type="http://schemas.openxmlformats.org/officeDocument/2006/relationships/slideLayout" Target="../slideLayouts/slideLayout7.xml"/><Relationship Id="rId5" Type="http://schemas.openxmlformats.org/officeDocument/2006/relationships/image" Target="../media/image52.wmf"/><Relationship Id="rId4" Type="http://schemas.openxmlformats.org/officeDocument/2006/relationships/oleObject" Target="../embeddings/oleObject46.bin"/></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53.wmf"/><Relationship Id="rId7" Type="http://schemas.openxmlformats.org/officeDocument/2006/relationships/image" Target="../media/image55.wmf"/><Relationship Id="rId2" Type="http://schemas.openxmlformats.org/officeDocument/2006/relationships/oleObject" Target="../embeddings/oleObject47.bin"/><Relationship Id="rId1" Type="http://schemas.openxmlformats.org/officeDocument/2006/relationships/slideLayout" Target="../slideLayouts/slideLayout7.xml"/><Relationship Id="rId6" Type="http://schemas.openxmlformats.org/officeDocument/2006/relationships/oleObject" Target="../embeddings/oleObject49.bin"/><Relationship Id="rId5" Type="http://schemas.openxmlformats.org/officeDocument/2006/relationships/image" Target="../media/image54.wmf"/><Relationship Id="rId4" Type="http://schemas.openxmlformats.org/officeDocument/2006/relationships/oleObject" Target="../embeddings/oleObject48.bin"/></Relationships>
</file>

<file path=ppt/slides/_rels/slide41.xml.rels><?xml version="1.0" encoding="UTF-8" standalone="yes"?>
<Relationships xmlns="http://schemas.openxmlformats.org/package/2006/relationships"><Relationship Id="rId8" Type="http://schemas.openxmlformats.org/officeDocument/2006/relationships/oleObject" Target="../embeddings/oleObject53.bin"/><Relationship Id="rId3" Type="http://schemas.openxmlformats.org/officeDocument/2006/relationships/image" Target="../media/image56.wmf"/><Relationship Id="rId7" Type="http://schemas.openxmlformats.org/officeDocument/2006/relationships/image" Target="../media/image58.wmf"/><Relationship Id="rId2" Type="http://schemas.openxmlformats.org/officeDocument/2006/relationships/oleObject" Target="../embeddings/oleObject50.bin"/><Relationship Id="rId1" Type="http://schemas.openxmlformats.org/officeDocument/2006/relationships/slideLayout" Target="../slideLayouts/slideLayout7.xml"/><Relationship Id="rId6" Type="http://schemas.openxmlformats.org/officeDocument/2006/relationships/oleObject" Target="../embeddings/oleObject52.bin"/><Relationship Id="rId5" Type="http://schemas.openxmlformats.org/officeDocument/2006/relationships/image" Target="../media/image57.wmf"/><Relationship Id="rId4" Type="http://schemas.openxmlformats.org/officeDocument/2006/relationships/oleObject" Target="../embeddings/oleObject51.bin"/><Relationship Id="rId9" Type="http://schemas.openxmlformats.org/officeDocument/2006/relationships/image" Target="../media/image59.wmf"/></Relationships>
</file>

<file path=ppt/slides/_rels/slide42.xml.rels><?xml version="1.0" encoding="UTF-8" standalone="yes"?>
<Relationships xmlns="http://schemas.openxmlformats.org/package/2006/relationships"><Relationship Id="rId3" Type="http://schemas.openxmlformats.org/officeDocument/2006/relationships/image" Target="../media/image60.wmf"/><Relationship Id="rId2" Type="http://schemas.openxmlformats.org/officeDocument/2006/relationships/oleObject" Target="../embeddings/oleObject54.bin"/><Relationship Id="rId1" Type="http://schemas.openxmlformats.org/officeDocument/2006/relationships/slideLayout" Target="../slideLayouts/slideLayout1.xml"/><Relationship Id="rId4" Type="http://schemas.openxmlformats.org/officeDocument/2006/relationships/image" Target="../media/image6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62.wmf"/><Relationship Id="rId2" Type="http://schemas.openxmlformats.org/officeDocument/2006/relationships/oleObject" Target="../embeddings/oleObject55.bin"/><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63.wmf"/><Relationship Id="rId2" Type="http://schemas.openxmlformats.org/officeDocument/2006/relationships/oleObject" Target="../embeddings/oleObject56.bin"/><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4.wmf"/><Relationship Id="rId2" Type="http://schemas.openxmlformats.org/officeDocument/2006/relationships/oleObject" Target="../embeddings/oleObject1.bin"/><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image" Target="../media/image65.jpe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67.wmf"/><Relationship Id="rId2" Type="http://schemas.openxmlformats.org/officeDocument/2006/relationships/oleObject" Target="../embeddings/oleObject57.bin"/><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oleObject" Target="../embeddings/oleObject2.bin"/><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68.wmf"/><Relationship Id="rId2" Type="http://schemas.openxmlformats.org/officeDocument/2006/relationships/oleObject" Target="../embeddings/oleObject58.bin"/><Relationship Id="rId1" Type="http://schemas.openxmlformats.org/officeDocument/2006/relationships/slideLayout" Target="../slideLayouts/slideLayout7.xml"/><Relationship Id="rId5" Type="http://schemas.openxmlformats.org/officeDocument/2006/relationships/image" Target="../media/image69.wmf"/><Relationship Id="rId4" Type="http://schemas.openxmlformats.org/officeDocument/2006/relationships/oleObject" Target="../embeddings/oleObject59.bin"/></Relationships>
</file>

<file path=ppt/slides/_rels/slide64.xml.rels><?xml version="1.0" encoding="UTF-8" standalone="yes"?>
<Relationships xmlns="http://schemas.openxmlformats.org/package/2006/relationships"><Relationship Id="rId3" Type="http://schemas.openxmlformats.org/officeDocument/2006/relationships/image" Target="../media/image70.wmf"/><Relationship Id="rId2" Type="http://schemas.openxmlformats.org/officeDocument/2006/relationships/oleObject" Target="../embeddings/oleObject60.bin"/><Relationship Id="rId1" Type="http://schemas.openxmlformats.org/officeDocument/2006/relationships/slideLayout" Target="../slideLayouts/slideLayout7.xml"/><Relationship Id="rId5" Type="http://schemas.openxmlformats.org/officeDocument/2006/relationships/image" Target="../media/image71.wmf"/><Relationship Id="rId4" Type="http://schemas.openxmlformats.org/officeDocument/2006/relationships/oleObject" Target="../embeddings/oleObject61.bin"/></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8" Type="http://schemas.openxmlformats.org/officeDocument/2006/relationships/oleObject" Target="../embeddings/oleObject65.bin"/><Relationship Id="rId3" Type="http://schemas.openxmlformats.org/officeDocument/2006/relationships/image" Target="../media/image72.wmf"/><Relationship Id="rId7" Type="http://schemas.openxmlformats.org/officeDocument/2006/relationships/image" Target="../media/image74.wmf"/><Relationship Id="rId2" Type="http://schemas.openxmlformats.org/officeDocument/2006/relationships/oleObject" Target="../embeddings/oleObject62.bin"/><Relationship Id="rId1" Type="http://schemas.openxmlformats.org/officeDocument/2006/relationships/slideLayout" Target="../slideLayouts/slideLayout7.xml"/><Relationship Id="rId6" Type="http://schemas.openxmlformats.org/officeDocument/2006/relationships/oleObject" Target="../embeddings/oleObject64.bin"/><Relationship Id="rId5" Type="http://schemas.openxmlformats.org/officeDocument/2006/relationships/image" Target="../media/image73.wmf"/><Relationship Id="rId10" Type="http://schemas.openxmlformats.org/officeDocument/2006/relationships/image" Target="../media/image76.png"/><Relationship Id="rId4" Type="http://schemas.openxmlformats.org/officeDocument/2006/relationships/oleObject" Target="../embeddings/oleObject63.bin"/><Relationship Id="rId9" Type="http://schemas.openxmlformats.org/officeDocument/2006/relationships/image" Target="../media/image75.wmf"/></Relationships>
</file>

<file path=ppt/slides/_rels/slide67.xml.rels><?xml version="1.0" encoding="UTF-8" standalone="yes"?>
<Relationships xmlns="http://schemas.openxmlformats.org/package/2006/relationships"><Relationship Id="rId3" Type="http://schemas.openxmlformats.org/officeDocument/2006/relationships/image" Target="../media/image75.wmf"/><Relationship Id="rId2" Type="http://schemas.openxmlformats.org/officeDocument/2006/relationships/oleObject" Target="../embeddings/oleObject66.bin"/><Relationship Id="rId1" Type="http://schemas.openxmlformats.org/officeDocument/2006/relationships/slideLayout" Target="../slideLayouts/slideLayout7.xml"/><Relationship Id="rId5" Type="http://schemas.openxmlformats.org/officeDocument/2006/relationships/image" Target="../media/image77.wmf"/><Relationship Id="rId4" Type="http://schemas.openxmlformats.org/officeDocument/2006/relationships/oleObject" Target="../embeddings/oleObject67.bin"/></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8" Type="http://schemas.openxmlformats.org/officeDocument/2006/relationships/oleObject" Target="../embeddings/oleObject71.bin"/><Relationship Id="rId3" Type="http://schemas.openxmlformats.org/officeDocument/2006/relationships/image" Target="../media/image78.wmf"/><Relationship Id="rId7" Type="http://schemas.openxmlformats.org/officeDocument/2006/relationships/image" Target="../media/image80.wmf"/><Relationship Id="rId2" Type="http://schemas.openxmlformats.org/officeDocument/2006/relationships/oleObject" Target="../embeddings/oleObject68.bin"/><Relationship Id="rId1" Type="http://schemas.openxmlformats.org/officeDocument/2006/relationships/slideLayout" Target="../slideLayouts/slideLayout7.xml"/><Relationship Id="rId6" Type="http://schemas.openxmlformats.org/officeDocument/2006/relationships/oleObject" Target="../embeddings/oleObject70.bin"/><Relationship Id="rId5" Type="http://schemas.openxmlformats.org/officeDocument/2006/relationships/image" Target="../media/image79.wmf"/><Relationship Id="rId4" Type="http://schemas.openxmlformats.org/officeDocument/2006/relationships/oleObject" Target="../embeddings/oleObject69.bin"/><Relationship Id="rId9" Type="http://schemas.openxmlformats.org/officeDocument/2006/relationships/image" Target="../media/image81.wmf"/></Relationships>
</file>

<file path=ppt/slides/_rels/slide7.x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oleObject" Target="../embeddings/oleObject3.bin"/><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82.wmf"/><Relationship Id="rId2" Type="http://schemas.openxmlformats.org/officeDocument/2006/relationships/oleObject" Target="../embeddings/oleObject72.bin"/><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83.wmf"/><Relationship Id="rId2" Type="http://schemas.openxmlformats.org/officeDocument/2006/relationships/oleObject" Target="../embeddings/oleObject73.bin"/><Relationship Id="rId1" Type="http://schemas.openxmlformats.org/officeDocument/2006/relationships/slideLayout" Target="../slideLayouts/slideLayout7.xml"/><Relationship Id="rId5" Type="http://schemas.openxmlformats.org/officeDocument/2006/relationships/image" Target="../media/image84.wmf"/><Relationship Id="rId4" Type="http://schemas.openxmlformats.org/officeDocument/2006/relationships/oleObject" Target="../embeddings/oleObject74.bin"/></Relationships>
</file>

<file path=ppt/slides/_rels/slide75.xml.rels><?xml version="1.0" encoding="UTF-8" standalone="yes"?>
<Relationships xmlns="http://schemas.openxmlformats.org/package/2006/relationships"><Relationship Id="rId8" Type="http://schemas.openxmlformats.org/officeDocument/2006/relationships/image" Target="../media/image87.wmf"/><Relationship Id="rId3" Type="http://schemas.openxmlformats.org/officeDocument/2006/relationships/image" Target="../media/image85.wmf"/><Relationship Id="rId7" Type="http://schemas.openxmlformats.org/officeDocument/2006/relationships/oleObject" Target="../embeddings/oleObject77.bin"/><Relationship Id="rId2" Type="http://schemas.openxmlformats.org/officeDocument/2006/relationships/oleObject" Target="../embeddings/oleObject75.bin"/><Relationship Id="rId1" Type="http://schemas.openxmlformats.org/officeDocument/2006/relationships/slideLayout" Target="../slideLayouts/slideLayout7.xml"/><Relationship Id="rId6" Type="http://schemas.openxmlformats.org/officeDocument/2006/relationships/image" Target="../media/image76.png"/><Relationship Id="rId5" Type="http://schemas.openxmlformats.org/officeDocument/2006/relationships/image" Target="../media/image86.wmf"/><Relationship Id="rId4" Type="http://schemas.openxmlformats.org/officeDocument/2006/relationships/oleObject" Target="../embeddings/oleObject76.bin"/></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88.wmf"/><Relationship Id="rId2" Type="http://schemas.openxmlformats.org/officeDocument/2006/relationships/oleObject" Target="../embeddings/oleObject78.bin"/><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89.wmf"/><Relationship Id="rId2" Type="http://schemas.openxmlformats.org/officeDocument/2006/relationships/oleObject" Target="../embeddings/oleObject79.bin"/><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7.wmf"/><Relationship Id="rId2" Type="http://schemas.openxmlformats.org/officeDocument/2006/relationships/oleObject" Target="../embeddings/oleObject4.bin"/><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91.wmf"/><Relationship Id="rId2" Type="http://schemas.openxmlformats.org/officeDocument/2006/relationships/oleObject" Target="../embeddings/oleObject80.bin"/><Relationship Id="rId1" Type="http://schemas.openxmlformats.org/officeDocument/2006/relationships/slideLayout" Target="../slideLayouts/slideLayout7.xml"/><Relationship Id="rId5" Type="http://schemas.openxmlformats.org/officeDocument/2006/relationships/image" Target="../media/image92.wmf"/><Relationship Id="rId4" Type="http://schemas.openxmlformats.org/officeDocument/2006/relationships/oleObject" Target="../embeddings/oleObject81.bin"/></Relationships>
</file>

<file path=ppt/slides/_rels/slide83.xml.rels><?xml version="1.0" encoding="UTF-8" standalone="yes"?>
<Relationships xmlns="http://schemas.openxmlformats.org/package/2006/relationships"><Relationship Id="rId8" Type="http://schemas.openxmlformats.org/officeDocument/2006/relationships/oleObject" Target="../embeddings/oleObject85.bin"/><Relationship Id="rId3" Type="http://schemas.openxmlformats.org/officeDocument/2006/relationships/image" Target="../media/image93.wmf"/><Relationship Id="rId7" Type="http://schemas.openxmlformats.org/officeDocument/2006/relationships/image" Target="../media/image95.wmf"/><Relationship Id="rId2" Type="http://schemas.openxmlformats.org/officeDocument/2006/relationships/oleObject" Target="../embeddings/oleObject82.bin"/><Relationship Id="rId1" Type="http://schemas.openxmlformats.org/officeDocument/2006/relationships/slideLayout" Target="../slideLayouts/slideLayout7.xml"/><Relationship Id="rId6" Type="http://schemas.openxmlformats.org/officeDocument/2006/relationships/oleObject" Target="../embeddings/oleObject84.bin"/><Relationship Id="rId5" Type="http://schemas.openxmlformats.org/officeDocument/2006/relationships/image" Target="../media/image94.wmf"/><Relationship Id="rId4" Type="http://schemas.openxmlformats.org/officeDocument/2006/relationships/oleObject" Target="../embeddings/oleObject83.bin"/><Relationship Id="rId9" Type="http://schemas.openxmlformats.org/officeDocument/2006/relationships/image" Target="../media/image96.wmf"/></Relationships>
</file>

<file path=ppt/slides/_rels/slide84.xml.rels><?xml version="1.0" encoding="UTF-8" standalone="yes"?>
<Relationships xmlns="http://schemas.openxmlformats.org/package/2006/relationships"><Relationship Id="rId3" Type="http://schemas.openxmlformats.org/officeDocument/2006/relationships/image" Target="../media/image97.wmf"/><Relationship Id="rId2" Type="http://schemas.openxmlformats.org/officeDocument/2006/relationships/oleObject" Target="../embeddings/oleObject86.bin"/><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99.wmf"/><Relationship Id="rId2" Type="http://schemas.openxmlformats.org/officeDocument/2006/relationships/oleObject" Target="../embeddings/oleObject87.bin"/><Relationship Id="rId1" Type="http://schemas.openxmlformats.org/officeDocument/2006/relationships/slideLayout" Target="../slideLayouts/slideLayout7.xml"/><Relationship Id="rId4" Type="http://schemas.openxmlformats.org/officeDocument/2006/relationships/image" Target="../media/image100.png"/></Relationships>
</file>

<file path=ppt/slides/_rels/slide88.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image" Target="../media/image103.wmf"/><Relationship Id="rId2" Type="http://schemas.openxmlformats.org/officeDocument/2006/relationships/oleObject" Target="../embeddings/oleObject88.bin"/><Relationship Id="rId1" Type="http://schemas.openxmlformats.org/officeDocument/2006/relationships/slideLayout" Target="../slideLayouts/slideLayout7.xml"/><Relationship Id="rId5" Type="http://schemas.openxmlformats.org/officeDocument/2006/relationships/image" Target="../media/image104.wmf"/><Relationship Id="rId4" Type="http://schemas.openxmlformats.org/officeDocument/2006/relationships/oleObject" Target="../embeddings/oleObject89.bin"/></Relationships>
</file>

<file path=ppt/slides/_rels/slide9.xml.rels><?xml version="1.0" encoding="UTF-8" standalone="yes"?>
<Relationships xmlns="http://schemas.openxmlformats.org/package/2006/relationships"><Relationship Id="rId3" Type="http://schemas.openxmlformats.org/officeDocument/2006/relationships/image" Target="../media/image8.wmf"/><Relationship Id="rId2" Type="http://schemas.openxmlformats.org/officeDocument/2006/relationships/oleObject" Target="../embeddings/oleObject5.bin"/><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image" Target="../media/image105.wmf"/><Relationship Id="rId2" Type="http://schemas.openxmlformats.org/officeDocument/2006/relationships/oleObject" Target="../embeddings/oleObject90.bin"/><Relationship Id="rId1" Type="http://schemas.openxmlformats.org/officeDocument/2006/relationships/slideLayout" Target="../slideLayouts/slideLayout7.xml"/><Relationship Id="rId5" Type="http://schemas.openxmlformats.org/officeDocument/2006/relationships/image" Target="../media/image106.wmf"/><Relationship Id="rId4" Type="http://schemas.openxmlformats.org/officeDocument/2006/relationships/oleObject" Target="../embeddings/oleObject91.bin"/></Relationships>
</file>

<file path=ppt/slides/_rels/slide91.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7.xml"/><Relationship Id="rId6" Type="http://schemas.openxmlformats.org/officeDocument/2006/relationships/image" Target="../media/image110.wmf"/><Relationship Id="rId5" Type="http://schemas.openxmlformats.org/officeDocument/2006/relationships/oleObject" Target="../embeddings/oleObject92.bin"/><Relationship Id="rId4" Type="http://schemas.openxmlformats.org/officeDocument/2006/relationships/image" Target="../media/image109.png"/></Relationships>
</file>

<file path=ppt/slides/_rels/slide92.xml.rels><?xml version="1.0" encoding="UTF-8" standalone="yes"?>
<Relationships xmlns="http://schemas.openxmlformats.org/package/2006/relationships"><Relationship Id="rId3" Type="http://schemas.openxmlformats.org/officeDocument/2006/relationships/image" Target="../media/image111.wmf"/><Relationship Id="rId2" Type="http://schemas.openxmlformats.org/officeDocument/2006/relationships/oleObject" Target="../embeddings/oleObject93.bin"/><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8" Type="http://schemas.openxmlformats.org/officeDocument/2006/relationships/image" Target="../media/image116.png"/><Relationship Id="rId3" Type="http://schemas.openxmlformats.org/officeDocument/2006/relationships/image" Target="../media/image112.wmf"/><Relationship Id="rId7" Type="http://schemas.openxmlformats.org/officeDocument/2006/relationships/image" Target="../media/image115.png"/><Relationship Id="rId2" Type="http://schemas.openxmlformats.org/officeDocument/2006/relationships/oleObject" Target="../embeddings/oleObject94.bin"/><Relationship Id="rId1" Type="http://schemas.openxmlformats.org/officeDocument/2006/relationships/slideLayout" Target="../slideLayouts/slideLayout7.xml"/><Relationship Id="rId6" Type="http://schemas.openxmlformats.org/officeDocument/2006/relationships/image" Target="../media/image114.png"/><Relationship Id="rId5" Type="http://schemas.openxmlformats.org/officeDocument/2006/relationships/image" Target="../media/image113.wmf"/><Relationship Id="rId10" Type="http://schemas.openxmlformats.org/officeDocument/2006/relationships/image" Target="../media/image117.wmf"/><Relationship Id="rId4" Type="http://schemas.openxmlformats.org/officeDocument/2006/relationships/oleObject" Target="../embeddings/oleObject95.bin"/><Relationship Id="rId9" Type="http://schemas.openxmlformats.org/officeDocument/2006/relationships/oleObject" Target="../embeddings/oleObject96.bin"/></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8" Type="http://schemas.openxmlformats.org/officeDocument/2006/relationships/image" Target="../media/image121.wmf"/><Relationship Id="rId13" Type="http://schemas.openxmlformats.org/officeDocument/2006/relationships/image" Target="../media/image124.wmf"/><Relationship Id="rId3" Type="http://schemas.openxmlformats.org/officeDocument/2006/relationships/oleObject" Target="../embeddings/oleObject97.bin"/><Relationship Id="rId7" Type="http://schemas.openxmlformats.org/officeDocument/2006/relationships/oleObject" Target="../embeddings/oleObject99.bin"/><Relationship Id="rId12" Type="http://schemas.openxmlformats.org/officeDocument/2006/relationships/oleObject" Target="../embeddings/oleObject101.bin"/><Relationship Id="rId2" Type="http://schemas.openxmlformats.org/officeDocument/2006/relationships/image" Target="../media/image118.png"/><Relationship Id="rId1" Type="http://schemas.openxmlformats.org/officeDocument/2006/relationships/slideLayout" Target="../slideLayouts/slideLayout7.xml"/><Relationship Id="rId6" Type="http://schemas.openxmlformats.org/officeDocument/2006/relationships/image" Target="../media/image120.wmf"/><Relationship Id="rId11" Type="http://schemas.openxmlformats.org/officeDocument/2006/relationships/image" Target="../media/image123.png"/><Relationship Id="rId5" Type="http://schemas.openxmlformats.org/officeDocument/2006/relationships/oleObject" Target="../embeddings/oleObject98.bin"/><Relationship Id="rId10" Type="http://schemas.openxmlformats.org/officeDocument/2006/relationships/image" Target="../media/image122.wmf"/><Relationship Id="rId4" Type="http://schemas.openxmlformats.org/officeDocument/2006/relationships/image" Target="../media/image119.wmf"/><Relationship Id="rId9" Type="http://schemas.openxmlformats.org/officeDocument/2006/relationships/oleObject" Target="../embeddings/oleObject100.bin"/></Relationships>
</file>

<file path=ppt/slides/_rels/slide96.xml.rels><?xml version="1.0" encoding="UTF-8" standalone="yes"?>
<Relationships xmlns="http://schemas.openxmlformats.org/package/2006/relationships"><Relationship Id="rId3" Type="http://schemas.openxmlformats.org/officeDocument/2006/relationships/image" Target="../media/image126.png"/><Relationship Id="rId7" Type="http://schemas.openxmlformats.org/officeDocument/2006/relationships/image" Target="../media/image128.wmf"/><Relationship Id="rId2" Type="http://schemas.openxmlformats.org/officeDocument/2006/relationships/image" Target="../media/image125.png"/><Relationship Id="rId1" Type="http://schemas.openxmlformats.org/officeDocument/2006/relationships/slideLayout" Target="../slideLayouts/slideLayout7.xml"/><Relationship Id="rId6" Type="http://schemas.openxmlformats.org/officeDocument/2006/relationships/oleObject" Target="../embeddings/oleObject103.bin"/><Relationship Id="rId5" Type="http://schemas.openxmlformats.org/officeDocument/2006/relationships/image" Target="../media/image127.wmf"/><Relationship Id="rId4" Type="http://schemas.openxmlformats.org/officeDocument/2006/relationships/oleObject" Target="../embeddings/oleObject102.bin"/></Relationships>
</file>

<file path=ppt/slides/_rels/slide97.xml.rels><?xml version="1.0" encoding="UTF-8" standalone="yes"?>
<Relationships xmlns="http://schemas.openxmlformats.org/package/2006/relationships"><Relationship Id="rId3" Type="http://schemas.openxmlformats.org/officeDocument/2006/relationships/image" Target="../media/image129.wmf"/><Relationship Id="rId2" Type="http://schemas.openxmlformats.org/officeDocument/2006/relationships/oleObject" Target="../embeddings/oleObject104.bin"/><Relationship Id="rId1" Type="http://schemas.openxmlformats.org/officeDocument/2006/relationships/slideLayout" Target="../slideLayouts/slideLayout7.xml"/><Relationship Id="rId4" Type="http://schemas.openxmlformats.org/officeDocument/2006/relationships/image" Target="../media/image130.png"/></Relationships>
</file>

<file path=ppt/slides/_rels/slide98.xml.rels><?xml version="1.0" encoding="UTF-8" standalone="yes"?>
<Relationships xmlns="http://schemas.openxmlformats.org/package/2006/relationships"><Relationship Id="rId3" Type="http://schemas.openxmlformats.org/officeDocument/2006/relationships/image" Target="../media/image131.wmf"/><Relationship Id="rId2" Type="http://schemas.openxmlformats.org/officeDocument/2006/relationships/oleObject" Target="../embeddings/oleObject105.bin"/><Relationship Id="rId1" Type="http://schemas.openxmlformats.org/officeDocument/2006/relationships/slideLayout" Target="../slideLayouts/slideLayout7.xml"/><Relationship Id="rId5" Type="http://schemas.openxmlformats.org/officeDocument/2006/relationships/image" Target="../media/image132.wmf"/><Relationship Id="rId4" Type="http://schemas.openxmlformats.org/officeDocument/2006/relationships/oleObject" Target="../embeddings/oleObject106.bin"/></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Заголовок 1"/>
          <p:cNvSpPr>
            <a:spLocks noGrp="1"/>
          </p:cNvSpPr>
          <p:nvPr>
            <p:ph type="ctrTitle"/>
          </p:nvPr>
        </p:nvSpPr>
        <p:spPr>
          <a:xfrm>
            <a:off x="685800" y="-71438"/>
            <a:ext cx="7772400" cy="1243013"/>
          </a:xfrm>
        </p:spPr>
        <p:txBody>
          <a:bodyPr/>
          <a:lstStyle/>
          <a:p>
            <a:pPr eaLnBrk="1" hangingPunct="1"/>
            <a:r>
              <a:rPr lang="ru-RU" sz="3200" b="1">
                <a:solidFill>
                  <a:srgbClr val="FF0000"/>
                </a:solidFill>
              </a:rPr>
              <a:t>Приложение булевой алгебры </a:t>
            </a:r>
            <a:br>
              <a:rPr lang="ru-RU" sz="3200" b="1">
                <a:solidFill>
                  <a:srgbClr val="FF0000"/>
                </a:solidFill>
              </a:rPr>
            </a:br>
            <a:r>
              <a:rPr lang="ru-RU" sz="3200" b="1">
                <a:solidFill>
                  <a:srgbClr val="FF0000"/>
                </a:solidFill>
              </a:rPr>
              <a:t>к синтезу комбинационных схем</a:t>
            </a:r>
          </a:p>
        </p:txBody>
      </p:sp>
      <p:sp>
        <p:nvSpPr>
          <p:cNvPr id="3" name="Подзаголовок 2"/>
          <p:cNvSpPr>
            <a:spLocks noGrp="1"/>
          </p:cNvSpPr>
          <p:nvPr>
            <p:ph type="subTitle" idx="1"/>
          </p:nvPr>
        </p:nvSpPr>
        <p:spPr>
          <a:xfrm>
            <a:off x="0" y="1000125"/>
            <a:ext cx="9144000" cy="5857875"/>
          </a:xfrm>
        </p:spPr>
        <p:txBody>
          <a:bodyPr rtlCol="0">
            <a:normAutofit fontScale="92500" lnSpcReduction="10000"/>
          </a:bodyPr>
          <a:lstStyle/>
          <a:p>
            <a:pPr eaLnBrk="1" fontAlgn="auto" hangingPunct="1">
              <a:spcBef>
                <a:spcPts val="0"/>
              </a:spcBef>
              <a:spcAft>
                <a:spcPts val="0"/>
              </a:spcAft>
              <a:buFont typeface="Arial" pitchFamily="34" charset="0"/>
              <a:buNone/>
              <a:defRPr/>
            </a:pPr>
            <a:r>
              <a:rPr lang="ru-RU" dirty="0">
                <a:solidFill>
                  <a:schemeClr val="tx1"/>
                </a:solidFill>
              </a:rPr>
              <a:t>Теоретическим фундаментом современных ЭВМ является алгебра логики, основы которой разработал </a:t>
            </a:r>
            <a:r>
              <a:rPr lang="ru-RU" dirty="0">
                <a:solidFill>
                  <a:srgbClr val="FF0000"/>
                </a:solidFill>
              </a:rPr>
              <a:t>Дж. Буль</a:t>
            </a:r>
            <a:r>
              <a:rPr lang="ru-RU" dirty="0">
                <a:solidFill>
                  <a:schemeClr val="tx1"/>
                </a:solidFill>
              </a:rPr>
              <a:t>. В 1847 году вышла его работа с характерным названием – “Математический анализ логики, являющийся опытом исчисления дедуктивного рассуждения”. Дж. Буль ввел три основные операции: </a:t>
            </a:r>
            <a:r>
              <a:rPr lang="ru-RU" dirty="0">
                <a:solidFill>
                  <a:srgbClr val="FF0000"/>
                </a:solidFill>
              </a:rPr>
              <a:t>И, ИЛИ, НЕ</a:t>
            </a:r>
            <a:r>
              <a:rPr lang="ru-RU" dirty="0">
                <a:solidFill>
                  <a:schemeClr val="tx1"/>
                </a:solidFill>
              </a:rPr>
              <a:t>. Эти действия </a:t>
            </a:r>
            <a:r>
              <a:rPr lang="ru-RU" dirty="0" err="1">
                <a:solidFill>
                  <a:schemeClr val="tx1"/>
                </a:solidFill>
              </a:rPr>
              <a:t>бинарны</a:t>
            </a:r>
            <a:r>
              <a:rPr lang="ru-RU" dirty="0">
                <a:solidFill>
                  <a:schemeClr val="tx1"/>
                </a:solidFill>
              </a:rPr>
              <a:t> по своей сути, т.е. они оперируют с двумя состояниями: “истина” – “ложь”. Добрых семьдесят лет после публикации его труд считался не более чем изящной, но чисто умозрительной конструкцией, пока </a:t>
            </a:r>
            <a:r>
              <a:rPr lang="ru-RU" dirty="0">
                <a:solidFill>
                  <a:srgbClr val="FF0000"/>
                </a:solidFill>
              </a:rPr>
              <a:t>Клод Шеннон </a:t>
            </a:r>
            <a:r>
              <a:rPr lang="ru-RU" dirty="0">
                <a:solidFill>
                  <a:schemeClr val="tx1"/>
                </a:solidFill>
              </a:rPr>
              <a:t>не создал на основе булевой логики современную информатику. </a:t>
            </a:r>
            <a:r>
              <a:rPr lang="ru-RU" dirty="0"/>
              <a:t> </a:t>
            </a:r>
            <a:r>
              <a:rPr lang="ru-RU" dirty="0">
                <a:solidFill>
                  <a:srgbClr val="FF0000"/>
                </a:solidFill>
              </a:rPr>
              <a:t>Клода Шеннона считают отцом теории информации и теории кодирования</a:t>
            </a:r>
            <a:r>
              <a:rPr lang="ru-RU" dirty="0"/>
              <a:t>.</a:t>
            </a:r>
            <a:endParaRPr lang="ru-RU" dirty="0">
              <a:solidFill>
                <a:schemeClr val="tx1"/>
              </a:solidFill>
            </a:endParaRPr>
          </a:p>
        </p:txBody>
      </p:sp>
      <p:sp>
        <p:nvSpPr>
          <p:cNvPr id="4" name="Номер слайда 3"/>
          <p:cNvSpPr>
            <a:spLocks noGrp="1"/>
          </p:cNvSpPr>
          <p:nvPr>
            <p:ph type="sldNum" sz="quarter" idx="12"/>
          </p:nvPr>
        </p:nvSpPr>
        <p:spPr/>
        <p:txBody>
          <a:bodyPr/>
          <a:lstStyle/>
          <a:p>
            <a:pPr>
              <a:defRPr/>
            </a:pPr>
            <a:fld id="{B9C8267A-81AE-4304-8BBD-5B95229669C6}" type="slidenum">
              <a:rPr lang="ru-RU" smtClean="0"/>
              <a:pPr>
                <a:defRPr/>
              </a:pPr>
              <a:t>1</a:t>
            </a:fld>
            <a:endParaRPr lang="ru-RU"/>
          </a:p>
        </p:txBody>
      </p:sp>
    </p:spTree>
  </p:cSld>
  <p:clrMapOvr>
    <a:masterClrMapping/>
  </p:clrMapOvr>
  <p:transition spd="slow">
    <p:wipe dir="d"/>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122" name="Object 15"/>
          <p:cNvGraphicFramePr>
            <a:graphicFrameLocks noChangeAspect="1"/>
          </p:cNvGraphicFramePr>
          <p:nvPr/>
        </p:nvGraphicFramePr>
        <p:xfrm>
          <a:off x="785813" y="1785938"/>
          <a:ext cx="4714875" cy="571500"/>
        </p:xfrm>
        <a:graphic>
          <a:graphicData uri="http://schemas.openxmlformats.org/presentationml/2006/ole">
            <mc:AlternateContent xmlns:mc="http://schemas.openxmlformats.org/markup-compatibility/2006">
              <mc:Choice xmlns:v="urn:schemas-microsoft-com:vml" Requires="v">
                <p:oleObj spid="_x0000_s5122" name="Формула" r:id="rId2" imgW="1600200" imgH="203200" progId="Equation.3">
                  <p:embed/>
                </p:oleObj>
              </mc:Choice>
              <mc:Fallback>
                <p:oleObj name="Формула" r:id="rId2" imgW="1600200" imgH="203200" progId="Equation.3">
                  <p:embed/>
                  <p:pic>
                    <p:nvPicPr>
                      <p:cNvPr id="0" name="Object 1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5813" y="1785938"/>
                        <a:ext cx="4714875" cy="5715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123" name="Object 14"/>
          <p:cNvGraphicFramePr>
            <a:graphicFrameLocks noChangeAspect="1"/>
          </p:cNvGraphicFramePr>
          <p:nvPr/>
        </p:nvGraphicFramePr>
        <p:xfrm>
          <a:off x="428625" y="2728913"/>
          <a:ext cx="7858125" cy="557212"/>
        </p:xfrm>
        <a:graphic>
          <a:graphicData uri="http://schemas.openxmlformats.org/presentationml/2006/ole">
            <mc:AlternateContent xmlns:mc="http://schemas.openxmlformats.org/markup-compatibility/2006">
              <mc:Choice xmlns:v="urn:schemas-microsoft-com:vml" Requires="v">
                <p:oleObj spid="_x0000_s5123" name="Формула" r:id="rId4" imgW="2743200" imgH="203200" progId="Equation.3">
                  <p:embed/>
                </p:oleObj>
              </mc:Choice>
              <mc:Fallback>
                <p:oleObj name="Формула" r:id="rId4" imgW="2743200" imgH="203200" progId="Equation.3">
                  <p:embed/>
                  <p:pic>
                    <p:nvPicPr>
                      <p:cNvPr id="0" name="Object 1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8625" y="2728913"/>
                        <a:ext cx="7858125" cy="5572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124" name="Object 13"/>
          <p:cNvGraphicFramePr>
            <a:graphicFrameLocks noChangeAspect="1"/>
          </p:cNvGraphicFramePr>
          <p:nvPr/>
        </p:nvGraphicFramePr>
        <p:xfrm>
          <a:off x="341386" y="3865041"/>
          <a:ext cx="8047038" cy="500063"/>
        </p:xfrm>
        <a:graphic>
          <a:graphicData uri="http://schemas.openxmlformats.org/presentationml/2006/ole">
            <mc:AlternateContent xmlns:mc="http://schemas.openxmlformats.org/markup-compatibility/2006">
              <mc:Choice xmlns:v="urn:schemas-microsoft-com:vml" Requires="v">
                <p:oleObj spid="_x0000_s5124" name="Формула" r:id="rId6" imgW="3136900" imgH="203200" progId="Equation.3">
                  <p:embed/>
                </p:oleObj>
              </mc:Choice>
              <mc:Fallback>
                <p:oleObj name="Формула" r:id="rId6" imgW="3136900" imgH="203200" progId="Equation.3">
                  <p:embed/>
                  <p:pic>
                    <p:nvPicPr>
                      <p:cNvPr id="0" name="Object 1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1386" y="3865041"/>
                        <a:ext cx="8047038" cy="5000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129" name="Rectangle 16"/>
          <p:cNvSpPr>
            <a:spLocks noChangeArrowheads="1"/>
          </p:cNvSpPr>
          <p:nvPr/>
        </p:nvSpPr>
        <p:spPr bwMode="auto">
          <a:xfrm>
            <a:off x="0" y="1272888"/>
            <a:ext cx="8525796" cy="584775"/>
          </a:xfrm>
          <a:prstGeom prst="rect">
            <a:avLst/>
          </a:prstGeom>
          <a:noFill/>
          <a:ln w="9525">
            <a:noFill/>
            <a:miter lim="800000"/>
            <a:headEnd/>
            <a:tailEnd/>
          </a:ln>
        </p:spPr>
        <p:txBody>
          <a:bodyPr wrap="none" anchor="ctr">
            <a:spAutoFit/>
          </a:bodyPr>
          <a:lstStyle/>
          <a:p>
            <a:pPr indent="269875">
              <a:buFont typeface="Calibri" pitchFamily="34" charset="0"/>
              <a:buAutoNum type="arabicPeriod"/>
              <a:tabLst>
                <a:tab pos="539750" algn="l"/>
              </a:tabLst>
            </a:pPr>
            <a:r>
              <a:rPr lang="ru-RU" sz="3200" dirty="0">
                <a:solidFill>
                  <a:srgbClr val="FF0000"/>
                </a:solidFill>
                <a:latin typeface="Calibri" pitchFamily="34" charset="0"/>
                <a:cs typeface="Times New Roman" pitchFamily="18" charset="0"/>
              </a:rPr>
              <a:t> Коммутативные</a:t>
            </a:r>
            <a:r>
              <a:rPr lang="ru-RU" sz="3200" dirty="0">
                <a:latin typeface="Calibri" pitchFamily="34" charset="0"/>
                <a:cs typeface="Times New Roman" pitchFamily="18" charset="0"/>
              </a:rPr>
              <a:t> (переместительные) законы</a:t>
            </a:r>
            <a:r>
              <a:rPr lang="ru-RU" sz="3200" dirty="0">
                <a:cs typeface="Times New Roman" pitchFamily="18" charset="0"/>
              </a:rPr>
              <a:t>:</a:t>
            </a:r>
            <a:endParaRPr lang="ru-RU" sz="3200" dirty="0"/>
          </a:p>
        </p:txBody>
      </p:sp>
      <p:sp>
        <p:nvSpPr>
          <p:cNvPr id="5130" name="Rectangle 17"/>
          <p:cNvSpPr>
            <a:spLocks noChangeArrowheads="1"/>
          </p:cNvSpPr>
          <p:nvPr/>
        </p:nvSpPr>
        <p:spPr bwMode="auto">
          <a:xfrm>
            <a:off x="0" y="2130425"/>
            <a:ext cx="8256588" cy="584200"/>
          </a:xfrm>
          <a:prstGeom prst="rect">
            <a:avLst/>
          </a:prstGeom>
          <a:noFill/>
          <a:ln w="9525">
            <a:noFill/>
            <a:miter lim="800000"/>
            <a:headEnd/>
            <a:tailEnd/>
          </a:ln>
        </p:spPr>
        <p:txBody>
          <a:bodyPr anchor="ctr">
            <a:spAutoFit/>
          </a:bodyPr>
          <a:lstStyle/>
          <a:p>
            <a:r>
              <a:rPr lang="en-US" sz="3200" dirty="0">
                <a:solidFill>
                  <a:srgbClr val="FF0000"/>
                </a:solidFill>
                <a:latin typeface="Calibri" pitchFamily="34" charset="0"/>
                <a:cs typeface="Times New Roman" pitchFamily="18" charset="0"/>
              </a:rPr>
              <a:t>2.</a:t>
            </a:r>
            <a:r>
              <a:rPr lang="ru-RU" sz="3200" dirty="0">
                <a:solidFill>
                  <a:srgbClr val="FF0000"/>
                </a:solidFill>
                <a:latin typeface="Calibri" pitchFamily="34" charset="0"/>
                <a:cs typeface="Times New Roman" pitchFamily="18" charset="0"/>
              </a:rPr>
              <a:t> Ассоциативные</a:t>
            </a:r>
            <a:r>
              <a:rPr lang="ru-RU" sz="3200" dirty="0">
                <a:latin typeface="Calibri" pitchFamily="34" charset="0"/>
                <a:cs typeface="Times New Roman" pitchFamily="18" charset="0"/>
              </a:rPr>
              <a:t> (сочетательные) законы</a:t>
            </a:r>
            <a:r>
              <a:rPr lang="ru-RU" sz="3200" dirty="0">
                <a:cs typeface="Times New Roman" pitchFamily="18" charset="0"/>
              </a:rPr>
              <a:t>:</a:t>
            </a:r>
            <a:endParaRPr lang="ru-RU" sz="3200" dirty="0"/>
          </a:p>
        </p:txBody>
      </p:sp>
      <p:sp>
        <p:nvSpPr>
          <p:cNvPr id="5131" name="Rectangle 18"/>
          <p:cNvSpPr>
            <a:spLocks noChangeArrowheads="1"/>
          </p:cNvSpPr>
          <p:nvPr/>
        </p:nvSpPr>
        <p:spPr bwMode="auto">
          <a:xfrm>
            <a:off x="0" y="6012577"/>
            <a:ext cx="5940152" cy="584775"/>
          </a:xfrm>
          <a:prstGeom prst="rect">
            <a:avLst/>
          </a:prstGeom>
          <a:noFill/>
          <a:ln w="9525">
            <a:noFill/>
            <a:miter lim="800000"/>
            <a:headEnd/>
            <a:tailEnd/>
          </a:ln>
        </p:spPr>
        <p:txBody>
          <a:bodyPr wrap="square" anchor="ctr">
            <a:spAutoFit/>
          </a:bodyPr>
          <a:lstStyle/>
          <a:p>
            <a:pPr>
              <a:tabLst>
                <a:tab pos="0" algn="l"/>
              </a:tabLst>
            </a:pPr>
            <a:r>
              <a:rPr lang="ru-RU" sz="3200" dirty="0">
                <a:solidFill>
                  <a:srgbClr val="FF0000"/>
                </a:solidFill>
                <a:latin typeface="Calibri" pitchFamily="34" charset="0"/>
              </a:rPr>
              <a:t>7. Законы единичного элемента</a:t>
            </a:r>
            <a:r>
              <a:rPr lang="ru-RU" sz="3200" dirty="0">
                <a:latin typeface="Calibri" pitchFamily="34" charset="0"/>
              </a:rPr>
              <a:t>:  </a:t>
            </a:r>
          </a:p>
        </p:txBody>
      </p:sp>
      <p:sp>
        <p:nvSpPr>
          <p:cNvPr id="5132" name="Rectangle 19"/>
          <p:cNvSpPr>
            <a:spLocks noChangeArrowheads="1"/>
          </p:cNvSpPr>
          <p:nvPr/>
        </p:nvSpPr>
        <p:spPr bwMode="auto">
          <a:xfrm>
            <a:off x="0" y="-71438"/>
            <a:ext cx="9069388" cy="1570038"/>
          </a:xfrm>
          <a:prstGeom prst="rect">
            <a:avLst/>
          </a:prstGeom>
          <a:noFill/>
          <a:ln w="9525">
            <a:noFill/>
            <a:miter lim="800000"/>
            <a:headEnd/>
            <a:tailEnd/>
          </a:ln>
        </p:spPr>
        <p:txBody>
          <a:bodyPr anchor="ctr">
            <a:spAutoFit/>
          </a:bodyPr>
          <a:lstStyle/>
          <a:p>
            <a:pPr indent="539750" algn="ctr">
              <a:tabLst>
                <a:tab pos="539750" algn="l"/>
              </a:tabLst>
            </a:pPr>
            <a:r>
              <a:rPr lang="ru-RU" sz="3200" b="1" i="1">
                <a:solidFill>
                  <a:srgbClr val="FF0000"/>
                </a:solidFill>
                <a:latin typeface="Calibri" pitchFamily="34" charset="0"/>
                <a:cs typeface="Times New Roman" pitchFamily="18" charset="0"/>
              </a:rPr>
              <a:t>Основные законы булевой алгебры</a:t>
            </a:r>
            <a:endParaRPr lang="ru-RU" sz="3200">
              <a:solidFill>
                <a:srgbClr val="FF0000"/>
              </a:solidFill>
              <a:latin typeface="Calibri" pitchFamily="34" charset="0"/>
            </a:endParaRPr>
          </a:p>
          <a:p>
            <a:pPr indent="539750" algn="just" eaLnBrk="0" hangingPunct="0">
              <a:tabLst>
                <a:tab pos="539750" algn="l"/>
              </a:tabLst>
            </a:pPr>
            <a:r>
              <a:rPr lang="ru-RU" sz="3200">
                <a:latin typeface="Calibri" pitchFamily="34" charset="0"/>
                <a:cs typeface="Times New Roman" pitchFamily="18" charset="0"/>
              </a:rPr>
              <a:t>К основным законам булевой алгебры относятся: </a:t>
            </a:r>
            <a:endParaRPr lang="ru-RU" sz="3200">
              <a:latin typeface="Calibri" pitchFamily="34" charset="0"/>
            </a:endParaRPr>
          </a:p>
        </p:txBody>
      </p:sp>
      <p:graphicFrame>
        <p:nvGraphicFramePr>
          <p:cNvPr id="5125" name="Object 20"/>
          <p:cNvGraphicFramePr>
            <a:graphicFrameLocks noChangeAspect="1"/>
          </p:cNvGraphicFramePr>
          <p:nvPr/>
        </p:nvGraphicFramePr>
        <p:xfrm>
          <a:off x="5508104" y="4293096"/>
          <a:ext cx="1071563" cy="534988"/>
        </p:xfrm>
        <a:graphic>
          <a:graphicData uri="http://schemas.openxmlformats.org/presentationml/2006/ole">
            <mc:AlternateContent xmlns:mc="http://schemas.openxmlformats.org/markup-compatibility/2006">
              <mc:Choice xmlns:v="urn:schemas-microsoft-com:vml" Requires="v">
                <p:oleObj spid="_x0000_s5125" name="Формула" r:id="rId8" imgW="380880" imgH="190440" progId="Equation.3">
                  <p:embed/>
                </p:oleObj>
              </mc:Choice>
              <mc:Fallback>
                <p:oleObj name="Формула" r:id="rId8" imgW="380880" imgH="190440" progId="Equation.3">
                  <p:embed/>
                  <p:pic>
                    <p:nvPicPr>
                      <p:cNvPr id="0" name="Object 2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508104" y="4293096"/>
                        <a:ext cx="1071563" cy="5349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126" name="Object 21"/>
          <p:cNvGraphicFramePr>
            <a:graphicFrameLocks noChangeAspect="1"/>
          </p:cNvGraphicFramePr>
          <p:nvPr/>
        </p:nvGraphicFramePr>
        <p:xfrm>
          <a:off x="2339752" y="5229200"/>
          <a:ext cx="3338512" cy="493712"/>
        </p:xfrm>
        <a:graphic>
          <a:graphicData uri="http://schemas.openxmlformats.org/presentationml/2006/ole">
            <mc:AlternateContent xmlns:mc="http://schemas.openxmlformats.org/markup-compatibility/2006">
              <mc:Choice xmlns:v="urn:schemas-microsoft-com:vml" Requires="v">
                <p:oleObj spid="_x0000_s5126" name="Формула" r:id="rId10" imgW="1117440" imgH="164880" progId="Equation.3">
                  <p:embed/>
                </p:oleObj>
              </mc:Choice>
              <mc:Fallback>
                <p:oleObj name="Формула" r:id="rId10" imgW="1117440" imgH="164880" progId="Equation.3">
                  <p:embed/>
                  <p:pic>
                    <p:nvPicPr>
                      <p:cNvPr id="0" name="Object 2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339752" y="5229200"/>
                        <a:ext cx="3338512" cy="4937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127" name="Object 22"/>
          <p:cNvGraphicFramePr>
            <a:graphicFrameLocks noChangeAspect="1"/>
          </p:cNvGraphicFramePr>
          <p:nvPr/>
        </p:nvGraphicFramePr>
        <p:xfrm>
          <a:off x="5357813" y="5589240"/>
          <a:ext cx="3214687" cy="541338"/>
        </p:xfrm>
        <a:graphic>
          <a:graphicData uri="http://schemas.openxmlformats.org/presentationml/2006/ole">
            <mc:AlternateContent xmlns:mc="http://schemas.openxmlformats.org/markup-compatibility/2006">
              <mc:Choice xmlns:v="urn:schemas-microsoft-com:vml" Requires="v">
                <p:oleObj spid="_x0000_s5127" name="Формула" r:id="rId12" imgW="1206360" imgH="203040" progId="Equation.3">
                  <p:embed/>
                </p:oleObj>
              </mc:Choice>
              <mc:Fallback>
                <p:oleObj name="Формула" r:id="rId12" imgW="1206360" imgH="203040" progId="Equation.3">
                  <p:embed/>
                  <p:pic>
                    <p:nvPicPr>
                      <p:cNvPr id="0" name="Object 2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357813" y="5589240"/>
                        <a:ext cx="3214687" cy="5413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128" name="Object 23"/>
          <p:cNvGraphicFramePr>
            <a:graphicFrameLocks noChangeAspect="1"/>
          </p:cNvGraphicFramePr>
          <p:nvPr/>
        </p:nvGraphicFramePr>
        <p:xfrm>
          <a:off x="6054725" y="6092825"/>
          <a:ext cx="2998788" cy="571500"/>
        </p:xfrm>
        <a:graphic>
          <a:graphicData uri="http://schemas.openxmlformats.org/presentationml/2006/ole">
            <mc:AlternateContent xmlns:mc="http://schemas.openxmlformats.org/markup-compatibility/2006">
              <mc:Choice xmlns:v="urn:schemas-microsoft-com:vml" Requires="v">
                <p:oleObj spid="_x0000_s5128" name="Формула" r:id="rId14" imgW="1066680" imgH="203040" progId="Equation.3">
                  <p:embed/>
                </p:oleObj>
              </mc:Choice>
              <mc:Fallback>
                <p:oleObj name="Формула" r:id="rId14" imgW="1066680" imgH="203040" progId="Equation.3">
                  <p:embed/>
                  <p:pic>
                    <p:nvPicPr>
                      <p:cNvPr id="0" name="Object 23"/>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054725" y="6092825"/>
                        <a:ext cx="2998788" cy="5715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 name="TextBox 13"/>
          <p:cNvSpPr txBox="1"/>
          <p:nvPr/>
        </p:nvSpPr>
        <p:spPr>
          <a:xfrm>
            <a:off x="0" y="3356992"/>
            <a:ext cx="9144000" cy="584775"/>
          </a:xfrm>
          <a:prstGeom prst="rect">
            <a:avLst/>
          </a:prstGeom>
          <a:noFill/>
        </p:spPr>
        <p:txBody>
          <a:bodyPr wrap="square" rtlCol="0">
            <a:spAutoFit/>
          </a:bodyPr>
          <a:lstStyle/>
          <a:p>
            <a:r>
              <a:rPr lang="ru-RU" sz="3200" dirty="0">
                <a:solidFill>
                  <a:srgbClr val="FF0000"/>
                </a:solidFill>
                <a:latin typeface="Calibri" pitchFamily="34" charset="0"/>
                <a:cs typeface="Times New Roman" pitchFamily="18" charset="0"/>
              </a:rPr>
              <a:t>3. Дистрибутивные</a:t>
            </a:r>
            <a:r>
              <a:rPr lang="ru-RU" sz="3200" dirty="0">
                <a:latin typeface="Calibri" pitchFamily="34" charset="0"/>
                <a:cs typeface="Times New Roman" pitchFamily="18" charset="0"/>
              </a:rPr>
              <a:t> (распределительные) законы:</a:t>
            </a:r>
            <a:endParaRPr lang="en-US" sz="3200" dirty="0">
              <a:latin typeface="Calibri" pitchFamily="34" charset="0"/>
              <a:cs typeface="Times New Roman" pitchFamily="18" charset="0"/>
            </a:endParaRPr>
          </a:p>
        </p:txBody>
      </p:sp>
      <p:sp>
        <p:nvSpPr>
          <p:cNvPr id="16" name="TextBox 15"/>
          <p:cNvSpPr txBox="1"/>
          <p:nvPr/>
        </p:nvSpPr>
        <p:spPr>
          <a:xfrm>
            <a:off x="0" y="4293096"/>
            <a:ext cx="5796136" cy="584775"/>
          </a:xfrm>
          <a:prstGeom prst="rect">
            <a:avLst/>
          </a:prstGeom>
          <a:noFill/>
        </p:spPr>
        <p:txBody>
          <a:bodyPr wrap="square" rtlCol="0">
            <a:spAutoFit/>
          </a:bodyPr>
          <a:lstStyle/>
          <a:p>
            <a:r>
              <a:rPr lang="ru-RU" sz="3200" dirty="0">
                <a:solidFill>
                  <a:srgbClr val="FF0000"/>
                </a:solidFill>
                <a:latin typeface="Calibri" pitchFamily="34" charset="0"/>
              </a:rPr>
              <a:t>4. Закон двойного отрицания</a:t>
            </a:r>
            <a:r>
              <a:rPr lang="ru-RU" sz="3200" dirty="0">
                <a:latin typeface="Calibri" pitchFamily="34" charset="0"/>
              </a:rPr>
              <a:t>: </a:t>
            </a:r>
            <a:endParaRPr lang="ru-RU" sz="3200" dirty="0"/>
          </a:p>
        </p:txBody>
      </p:sp>
      <p:sp>
        <p:nvSpPr>
          <p:cNvPr id="17" name="TextBox 16"/>
          <p:cNvSpPr txBox="1"/>
          <p:nvPr/>
        </p:nvSpPr>
        <p:spPr>
          <a:xfrm>
            <a:off x="0" y="4725144"/>
            <a:ext cx="7956376" cy="584775"/>
          </a:xfrm>
          <a:prstGeom prst="rect">
            <a:avLst/>
          </a:prstGeom>
          <a:noFill/>
        </p:spPr>
        <p:txBody>
          <a:bodyPr wrap="square" rtlCol="0">
            <a:spAutoFit/>
          </a:bodyPr>
          <a:lstStyle/>
          <a:p>
            <a:r>
              <a:rPr lang="ru-RU" sz="3200" dirty="0">
                <a:solidFill>
                  <a:srgbClr val="FF0000"/>
                </a:solidFill>
                <a:latin typeface="Calibri" pitchFamily="34" charset="0"/>
              </a:rPr>
              <a:t>5. Законы тавтологии </a:t>
            </a:r>
            <a:r>
              <a:rPr lang="ru-RU" sz="3200" dirty="0">
                <a:latin typeface="Calibri" pitchFamily="34" charset="0"/>
              </a:rPr>
              <a:t>(идемпотентности):</a:t>
            </a:r>
            <a:endParaRPr lang="ru-RU" sz="3200" dirty="0"/>
          </a:p>
        </p:txBody>
      </p:sp>
      <p:sp>
        <p:nvSpPr>
          <p:cNvPr id="18" name="TextBox 17"/>
          <p:cNvSpPr txBox="1"/>
          <p:nvPr/>
        </p:nvSpPr>
        <p:spPr>
          <a:xfrm>
            <a:off x="0" y="5517232"/>
            <a:ext cx="5364088" cy="584775"/>
          </a:xfrm>
          <a:prstGeom prst="rect">
            <a:avLst/>
          </a:prstGeom>
          <a:noFill/>
        </p:spPr>
        <p:txBody>
          <a:bodyPr wrap="square" rtlCol="0">
            <a:spAutoFit/>
          </a:bodyPr>
          <a:lstStyle/>
          <a:p>
            <a:r>
              <a:rPr lang="ru-RU" sz="3200" dirty="0">
                <a:solidFill>
                  <a:srgbClr val="FF0000"/>
                </a:solidFill>
                <a:latin typeface="Calibri" pitchFamily="34" charset="0"/>
              </a:rPr>
              <a:t>6. Законы нулевого элемента</a:t>
            </a:r>
            <a:r>
              <a:rPr lang="ru-RU" sz="3200" dirty="0">
                <a:latin typeface="Calibri" pitchFamily="34" charset="0"/>
              </a:rPr>
              <a:t>:</a:t>
            </a:r>
            <a:endParaRPr lang="en-US" sz="3200" dirty="0">
              <a:latin typeface="Calibri" pitchFamily="34" charset="0"/>
            </a:endParaRPr>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5129"/>
                                        </p:tgtEl>
                                        <p:attrNameLst>
                                          <p:attrName>style.visibility</p:attrName>
                                        </p:attrNameLst>
                                      </p:cBhvr>
                                      <p:to>
                                        <p:strVal val="visible"/>
                                      </p:to>
                                    </p:set>
                                    <p:animEffect transition="in" filter="wipe(up)">
                                      <p:cBhvr>
                                        <p:cTn id="7" dur="2000"/>
                                        <p:tgtEl>
                                          <p:spTgt spid="5129"/>
                                        </p:tgtEl>
                                      </p:cBhvr>
                                    </p:animEffect>
                                  </p:childTnLst>
                                </p:cTn>
                              </p:par>
                              <p:par>
                                <p:cTn id="8" presetID="22" presetClass="entr" presetSubtype="1" fill="hold" nodeType="withEffect">
                                  <p:stCondLst>
                                    <p:cond delay="0"/>
                                  </p:stCondLst>
                                  <p:childTnLst>
                                    <p:set>
                                      <p:cBhvr>
                                        <p:cTn id="9" dur="1" fill="hold">
                                          <p:stCondLst>
                                            <p:cond delay="0"/>
                                          </p:stCondLst>
                                        </p:cTn>
                                        <p:tgtEl>
                                          <p:spTgt spid="5122"/>
                                        </p:tgtEl>
                                        <p:attrNameLst>
                                          <p:attrName>style.visibility</p:attrName>
                                        </p:attrNameLst>
                                      </p:cBhvr>
                                      <p:to>
                                        <p:strVal val="visible"/>
                                      </p:to>
                                    </p:set>
                                    <p:animEffect transition="in" filter="wipe(up)">
                                      <p:cBhvr>
                                        <p:cTn id="10" dur="2000"/>
                                        <p:tgtEl>
                                          <p:spTgt spid="5122"/>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grpId="0" nodeType="clickEffect">
                                  <p:stCondLst>
                                    <p:cond delay="0"/>
                                  </p:stCondLst>
                                  <p:childTnLst>
                                    <p:set>
                                      <p:cBhvr>
                                        <p:cTn id="14" dur="1" fill="hold">
                                          <p:stCondLst>
                                            <p:cond delay="0"/>
                                          </p:stCondLst>
                                        </p:cTn>
                                        <p:tgtEl>
                                          <p:spTgt spid="5130"/>
                                        </p:tgtEl>
                                        <p:attrNameLst>
                                          <p:attrName>style.visibility</p:attrName>
                                        </p:attrNameLst>
                                      </p:cBhvr>
                                      <p:to>
                                        <p:strVal val="visible"/>
                                      </p:to>
                                    </p:set>
                                    <p:animEffect transition="in" filter="wipe(up)">
                                      <p:cBhvr>
                                        <p:cTn id="15" dur="2000"/>
                                        <p:tgtEl>
                                          <p:spTgt spid="5130"/>
                                        </p:tgtEl>
                                      </p:cBhvr>
                                    </p:animEffect>
                                  </p:childTnLst>
                                </p:cTn>
                              </p:par>
                              <p:par>
                                <p:cTn id="16" presetID="22" presetClass="entr" presetSubtype="1" fill="hold" nodeType="withEffect">
                                  <p:stCondLst>
                                    <p:cond delay="0"/>
                                  </p:stCondLst>
                                  <p:childTnLst>
                                    <p:set>
                                      <p:cBhvr>
                                        <p:cTn id="17" dur="1" fill="hold">
                                          <p:stCondLst>
                                            <p:cond delay="0"/>
                                          </p:stCondLst>
                                        </p:cTn>
                                        <p:tgtEl>
                                          <p:spTgt spid="5123"/>
                                        </p:tgtEl>
                                        <p:attrNameLst>
                                          <p:attrName>style.visibility</p:attrName>
                                        </p:attrNameLst>
                                      </p:cBhvr>
                                      <p:to>
                                        <p:strVal val="visible"/>
                                      </p:to>
                                    </p:set>
                                    <p:animEffect transition="in" filter="wipe(up)">
                                      <p:cBhvr>
                                        <p:cTn id="18" dur="2000"/>
                                        <p:tgtEl>
                                          <p:spTgt spid="5123"/>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1"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wipe(up)">
                                      <p:cBhvr>
                                        <p:cTn id="23" dur="2000"/>
                                        <p:tgtEl>
                                          <p:spTgt spid="14"/>
                                        </p:tgtEl>
                                      </p:cBhvr>
                                    </p:animEffect>
                                  </p:childTnLst>
                                </p:cTn>
                              </p:par>
                              <p:par>
                                <p:cTn id="24" presetID="22" presetClass="entr" presetSubtype="1" fill="hold" nodeType="withEffect">
                                  <p:stCondLst>
                                    <p:cond delay="0"/>
                                  </p:stCondLst>
                                  <p:childTnLst>
                                    <p:set>
                                      <p:cBhvr>
                                        <p:cTn id="25" dur="1" fill="hold">
                                          <p:stCondLst>
                                            <p:cond delay="0"/>
                                          </p:stCondLst>
                                        </p:cTn>
                                        <p:tgtEl>
                                          <p:spTgt spid="5124"/>
                                        </p:tgtEl>
                                        <p:attrNameLst>
                                          <p:attrName>style.visibility</p:attrName>
                                        </p:attrNameLst>
                                      </p:cBhvr>
                                      <p:to>
                                        <p:strVal val="visible"/>
                                      </p:to>
                                    </p:set>
                                    <p:animEffect transition="in" filter="wipe(up)">
                                      <p:cBhvr>
                                        <p:cTn id="26" dur="2000"/>
                                        <p:tgtEl>
                                          <p:spTgt spid="5124"/>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1"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wipe(up)">
                                      <p:cBhvr>
                                        <p:cTn id="31" dur="2000"/>
                                        <p:tgtEl>
                                          <p:spTgt spid="16"/>
                                        </p:tgtEl>
                                      </p:cBhvr>
                                    </p:animEffect>
                                  </p:childTnLst>
                                </p:cTn>
                              </p:par>
                              <p:par>
                                <p:cTn id="32" presetID="22" presetClass="entr" presetSubtype="1" fill="hold" nodeType="withEffect">
                                  <p:stCondLst>
                                    <p:cond delay="0"/>
                                  </p:stCondLst>
                                  <p:childTnLst>
                                    <p:set>
                                      <p:cBhvr>
                                        <p:cTn id="33" dur="1" fill="hold">
                                          <p:stCondLst>
                                            <p:cond delay="0"/>
                                          </p:stCondLst>
                                        </p:cTn>
                                        <p:tgtEl>
                                          <p:spTgt spid="5125"/>
                                        </p:tgtEl>
                                        <p:attrNameLst>
                                          <p:attrName>style.visibility</p:attrName>
                                        </p:attrNameLst>
                                      </p:cBhvr>
                                      <p:to>
                                        <p:strVal val="visible"/>
                                      </p:to>
                                    </p:set>
                                    <p:animEffect transition="in" filter="wipe(up)">
                                      <p:cBhvr>
                                        <p:cTn id="34" dur="2000"/>
                                        <p:tgtEl>
                                          <p:spTgt spid="5125"/>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1" fill="hold" grpId="0" nodeType="click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wipe(up)">
                                      <p:cBhvr>
                                        <p:cTn id="39" dur="2000"/>
                                        <p:tgtEl>
                                          <p:spTgt spid="17"/>
                                        </p:tgtEl>
                                      </p:cBhvr>
                                    </p:animEffect>
                                  </p:childTnLst>
                                </p:cTn>
                              </p:par>
                              <p:par>
                                <p:cTn id="40" presetID="22" presetClass="entr" presetSubtype="1" fill="hold" nodeType="withEffect">
                                  <p:stCondLst>
                                    <p:cond delay="0"/>
                                  </p:stCondLst>
                                  <p:childTnLst>
                                    <p:set>
                                      <p:cBhvr>
                                        <p:cTn id="41" dur="1" fill="hold">
                                          <p:stCondLst>
                                            <p:cond delay="0"/>
                                          </p:stCondLst>
                                        </p:cTn>
                                        <p:tgtEl>
                                          <p:spTgt spid="5126"/>
                                        </p:tgtEl>
                                        <p:attrNameLst>
                                          <p:attrName>style.visibility</p:attrName>
                                        </p:attrNameLst>
                                      </p:cBhvr>
                                      <p:to>
                                        <p:strVal val="visible"/>
                                      </p:to>
                                    </p:set>
                                    <p:animEffect transition="in" filter="wipe(up)">
                                      <p:cBhvr>
                                        <p:cTn id="42" dur="2000"/>
                                        <p:tgtEl>
                                          <p:spTgt spid="5126"/>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grpId="0" nodeType="clickEffect">
                                  <p:stCondLst>
                                    <p:cond delay="0"/>
                                  </p:stCondLst>
                                  <p:childTnLst>
                                    <p:set>
                                      <p:cBhvr>
                                        <p:cTn id="46" dur="1" fill="hold">
                                          <p:stCondLst>
                                            <p:cond delay="0"/>
                                          </p:stCondLst>
                                        </p:cTn>
                                        <p:tgtEl>
                                          <p:spTgt spid="18"/>
                                        </p:tgtEl>
                                        <p:attrNameLst>
                                          <p:attrName>style.visibility</p:attrName>
                                        </p:attrNameLst>
                                      </p:cBhvr>
                                      <p:to>
                                        <p:strVal val="visible"/>
                                      </p:to>
                                    </p:set>
                                    <p:animEffect transition="in" filter="wipe(up)">
                                      <p:cBhvr>
                                        <p:cTn id="47" dur="2000"/>
                                        <p:tgtEl>
                                          <p:spTgt spid="18"/>
                                        </p:tgtEl>
                                      </p:cBhvr>
                                    </p:animEffect>
                                  </p:childTnLst>
                                </p:cTn>
                              </p:par>
                              <p:par>
                                <p:cTn id="48" presetID="22" presetClass="entr" presetSubtype="1" fill="hold" nodeType="withEffect">
                                  <p:stCondLst>
                                    <p:cond delay="0"/>
                                  </p:stCondLst>
                                  <p:childTnLst>
                                    <p:set>
                                      <p:cBhvr>
                                        <p:cTn id="49" dur="1" fill="hold">
                                          <p:stCondLst>
                                            <p:cond delay="0"/>
                                          </p:stCondLst>
                                        </p:cTn>
                                        <p:tgtEl>
                                          <p:spTgt spid="5127"/>
                                        </p:tgtEl>
                                        <p:attrNameLst>
                                          <p:attrName>style.visibility</p:attrName>
                                        </p:attrNameLst>
                                      </p:cBhvr>
                                      <p:to>
                                        <p:strVal val="visible"/>
                                      </p:to>
                                    </p:set>
                                    <p:animEffect transition="in" filter="wipe(up)">
                                      <p:cBhvr>
                                        <p:cTn id="50" dur="2000"/>
                                        <p:tgtEl>
                                          <p:spTgt spid="5127"/>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1" fill="hold" grpId="0" nodeType="clickEffect">
                                  <p:stCondLst>
                                    <p:cond delay="0"/>
                                  </p:stCondLst>
                                  <p:childTnLst>
                                    <p:set>
                                      <p:cBhvr>
                                        <p:cTn id="54" dur="1" fill="hold">
                                          <p:stCondLst>
                                            <p:cond delay="0"/>
                                          </p:stCondLst>
                                        </p:cTn>
                                        <p:tgtEl>
                                          <p:spTgt spid="5131"/>
                                        </p:tgtEl>
                                        <p:attrNameLst>
                                          <p:attrName>style.visibility</p:attrName>
                                        </p:attrNameLst>
                                      </p:cBhvr>
                                      <p:to>
                                        <p:strVal val="visible"/>
                                      </p:to>
                                    </p:set>
                                    <p:animEffect transition="in" filter="wipe(up)">
                                      <p:cBhvr>
                                        <p:cTn id="55" dur="2000"/>
                                        <p:tgtEl>
                                          <p:spTgt spid="5131"/>
                                        </p:tgtEl>
                                      </p:cBhvr>
                                    </p:animEffect>
                                  </p:childTnLst>
                                </p:cTn>
                              </p:par>
                              <p:par>
                                <p:cTn id="56" presetID="22" presetClass="entr" presetSubtype="1" fill="hold" nodeType="withEffect">
                                  <p:stCondLst>
                                    <p:cond delay="0"/>
                                  </p:stCondLst>
                                  <p:childTnLst>
                                    <p:set>
                                      <p:cBhvr>
                                        <p:cTn id="57" dur="1" fill="hold">
                                          <p:stCondLst>
                                            <p:cond delay="0"/>
                                          </p:stCondLst>
                                        </p:cTn>
                                        <p:tgtEl>
                                          <p:spTgt spid="5128"/>
                                        </p:tgtEl>
                                        <p:attrNameLst>
                                          <p:attrName>style.visibility</p:attrName>
                                        </p:attrNameLst>
                                      </p:cBhvr>
                                      <p:to>
                                        <p:strVal val="visible"/>
                                      </p:to>
                                    </p:set>
                                    <p:animEffect transition="in" filter="wipe(up)">
                                      <p:cBhvr>
                                        <p:cTn id="58" dur="2000"/>
                                        <p:tgtEl>
                                          <p:spTgt spid="51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9" grpId="0"/>
      <p:bldP spid="5130" grpId="0"/>
      <p:bldP spid="5131" grpId="0"/>
      <p:bldP spid="14" grpId="0"/>
      <p:bldP spid="16" grpId="0"/>
      <p:bldP spid="17" grpId="0"/>
      <p:bldP spid="18"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p:cNvSpPr>
            <a:spLocks noGrp="1"/>
          </p:cNvSpPr>
          <p:nvPr>
            <p:ph type="sldNum" sz="quarter" idx="12"/>
          </p:nvPr>
        </p:nvSpPr>
        <p:spPr/>
        <p:txBody>
          <a:bodyPr/>
          <a:lstStyle/>
          <a:p>
            <a:pPr>
              <a:defRPr/>
            </a:pPr>
            <a:fld id="{ACFD9CEA-6624-452C-A64C-B2591C444DF1}" type="slidenum">
              <a:rPr lang="ru-RU" smtClean="0"/>
              <a:pPr>
                <a:defRPr/>
              </a:pPr>
              <a:t>100</a:t>
            </a:fld>
            <a:endParaRPr lang="ru-RU"/>
          </a:p>
        </p:txBody>
      </p:sp>
      <p:sp>
        <p:nvSpPr>
          <p:cNvPr id="50180" name="Rectangle 2"/>
          <p:cNvSpPr>
            <a:spLocks noChangeArrowheads="1"/>
          </p:cNvSpPr>
          <p:nvPr/>
        </p:nvSpPr>
        <p:spPr bwMode="auto">
          <a:xfrm>
            <a:off x="0" y="-7938"/>
            <a:ext cx="9144000" cy="1076326"/>
          </a:xfrm>
          <a:prstGeom prst="rect">
            <a:avLst/>
          </a:prstGeom>
          <a:noFill/>
          <a:ln w="9525">
            <a:noFill/>
            <a:miter lim="800000"/>
            <a:headEnd/>
            <a:tailEnd/>
          </a:ln>
        </p:spPr>
        <p:txBody>
          <a:bodyPr anchor="ctr">
            <a:spAutoFit/>
          </a:bodyPr>
          <a:lstStyle/>
          <a:p>
            <a:pPr eaLnBrk="0" hangingPunct="0"/>
            <a:r>
              <a:rPr lang="ru-RU" sz="3200">
                <a:latin typeface="Calibri" pitchFamily="34" charset="0"/>
                <a:cs typeface="Times New Roman" pitchFamily="18" charset="0"/>
              </a:rPr>
              <a:t>Функция от шести переменных задана комплексом с ценой </a:t>
            </a:r>
            <a:r>
              <a:rPr lang="en-US" sz="3200" i="1">
                <a:latin typeface="Calibri" pitchFamily="34" charset="0"/>
                <a:cs typeface="Times New Roman" pitchFamily="18" charset="0"/>
              </a:rPr>
              <a:t>S</a:t>
            </a:r>
            <a:r>
              <a:rPr lang="ru-RU" sz="3200" i="1" baseline="30000">
                <a:latin typeface="Calibri" pitchFamily="34" charset="0"/>
                <a:cs typeface="Times New Roman" pitchFamily="18" charset="0"/>
              </a:rPr>
              <a:t>а</a:t>
            </a:r>
            <a:r>
              <a:rPr lang="ru-RU" sz="3200">
                <a:latin typeface="Calibri" pitchFamily="34" charset="0"/>
                <a:cs typeface="Times New Roman" pitchFamily="18" charset="0"/>
              </a:rPr>
              <a:t> = 48:</a:t>
            </a:r>
            <a:endParaRPr lang="ru-RU" sz="3200">
              <a:latin typeface="Calibri" pitchFamily="34" charset="0"/>
            </a:endParaRPr>
          </a:p>
        </p:txBody>
      </p:sp>
      <p:graphicFrame>
        <p:nvGraphicFramePr>
          <p:cNvPr id="50178" name="Object 1"/>
          <p:cNvGraphicFramePr>
            <a:graphicFrameLocks noChangeAspect="1"/>
          </p:cNvGraphicFramePr>
          <p:nvPr/>
        </p:nvGraphicFramePr>
        <p:xfrm>
          <a:off x="1835150" y="1268413"/>
          <a:ext cx="4465638" cy="4803775"/>
        </p:xfrm>
        <a:graphic>
          <a:graphicData uri="http://schemas.openxmlformats.org/presentationml/2006/ole">
            <mc:AlternateContent xmlns:mc="http://schemas.openxmlformats.org/markup-compatibility/2006">
              <mc:Choice xmlns:v="urn:schemas-microsoft-com:vml" Requires="v">
                <p:oleObj spid="_x0000_s50178" name="Формула" r:id="rId2" imgW="1689100" imgH="1828800" progId="Equation.3">
                  <p:embed/>
                </p:oleObj>
              </mc:Choice>
              <mc:Fallback>
                <p:oleObj name="Формула" r:id="rId2" imgW="1689100" imgH="1828800" progId="Equation.3">
                  <p:embed/>
                  <p:pic>
                    <p:nvPicPr>
                      <p:cNvPr id="0" name="Object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5150" y="1268413"/>
                        <a:ext cx="4465638" cy="48037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0181" name="Rectangle 3"/>
          <p:cNvSpPr>
            <a:spLocks noChangeArrowheads="1"/>
          </p:cNvSpPr>
          <p:nvPr/>
        </p:nvSpPr>
        <p:spPr bwMode="auto">
          <a:xfrm>
            <a:off x="0" y="457200"/>
            <a:ext cx="9144000" cy="0"/>
          </a:xfrm>
          <a:prstGeom prst="rect">
            <a:avLst/>
          </a:prstGeom>
          <a:noFill/>
          <a:ln w="9525">
            <a:noFill/>
            <a:miter lim="800000"/>
            <a:headEnd/>
            <a:tailEnd/>
          </a:ln>
        </p:spPr>
        <p:txBody>
          <a:bodyPr wrap="none" anchor="ctr">
            <a:spAutoFit/>
          </a:bodyPr>
          <a:lstStyle/>
          <a:p>
            <a:pPr indent="539750" eaLnBrk="0" hangingPunct="0"/>
            <a:endParaRPr lang="ru-RU"/>
          </a:p>
        </p:txBody>
      </p:sp>
    </p:spTree>
  </p:cSld>
  <p:clrMapOvr>
    <a:masterClrMapping/>
  </p:clrMapOvr>
  <p:transition spd="slow">
    <p:wipe dir="d"/>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p:cNvSpPr>
            <a:spLocks noGrp="1"/>
          </p:cNvSpPr>
          <p:nvPr>
            <p:ph type="sldNum" sz="quarter" idx="12"/>
          </p:nvPr>
        </p:nvSpPr>
        <p:spPr/>
        <p:txBody>
          <a:bodyPr/>
          <a:lstStyle/>
          <a:p>
            <a:pPr>
              <a:defRPr/>
            </a:pPr>
            <a:fld id="{420EDF48-6F6F-4CC7-8B6E-5E9DC2CF74E4}" type="slidenum">
              <a:rPr lang="ru-RU" smtClean="0"/>
              <a:pPr>
                <a:defRPr/>
              </a:pPr>
              <a:t>101</a:t>
            </a:fld>
            <a:endParaRPr lang="ru-RU"/>
          </a:p>
        </p:txBody>
      </p:sp>
      <p:pic>
        <p:nvPicPr>
          <p:cNvPr id="124931" name="Picture 1"/>
          <p:cNvPicPr>
            <a:picLocks noChangeAspect="1" noChangeArrowheads="1"/>
          </p:cNvPicPr>
          <p:nvPr/>
        </p:nvPicPr>
        <p:blipFill>
          <a:blip r:embed="rId2" cstate="print">
            <a:clrChange>
              <a:clrFrom>
                <a:srgbClr val="FFFFFF"/>
              </a:clrFrom>
              <a:clrTo>
                <a:srgbClr val="FFFFFF">
                  <a:alpha val="0"/>
                </a:srgbClr>
              </a:clrTo>
            </a:clrChange>
            <a:lum bright="-30000" contrast="20000"/>
          </a:blip>
          <a:srcRect/>
          <a:stretch>
            <a:fillRect/>
          </a:stretch>
        </p:blipFill>
        <p:spPr bwMode="auto">
          <a:xfrm>
            <a:off x="144463" y="114300"/>
            <a:ext cx="8604250" cy="5546725"/>
          </a:xfrm>
          <a:prstGeom prst="rect">
            <a:avLst/>
          </a:prstGeom>
          <a:noFill/>
          <a:ln w="9525">
            <a:noFill/>
            <a:miter lim="800000"/>
            <a:headEnd/>
            <a:tailEnd/>
          </a:ln>
        </p:spPr>
      </p:pic>
      <p:sp>
        <p:nvSpPr>
          <p:cNvPr id="124932" name="Rectangle 2"/>
          <p:cNvSpPr>
            <a:spLocks noChangeArrowheads="1"/>
          </p:cNvSpPr>
          <p:nvPr/>
        </p:nvSpPr>
        <p:spPr bwMode="auto">
          <a:xfrm>
            <a:off x="0" y="5805488"/>
            <a:ext cx="9144000" cy="1076325"/>
          </a:xfrm>
          <a:prstGeom prst="rect">
            <a:avLst/>
          </a:prstGeom>
          <a:noFill/>
          <a:ln w="9525">
            <a:noFill/>
            <a:miter lim="800000"/>
            <a:headEnd/>
            <a:tailEnd/>
          </a:ln>
        </p:spPr>
        <p:txBody>
          <a:bodyPr anchor="ctr">
            <a:spAutoFit/>
          </a:bodyPr>
          <a:lstStyle/>
          <a:p>
            <a:pPr eaLnBrk="0" hangingPunct="0"/>
            <a:r>
              <a:rPr lang="ru-RU" sz="3200">
                <a:latin typeface="Calibri" pitchFamily="34" charset="0"/>
                <a:cs typeface="Times New Roman" pitchFamily="18" charset="0"/>
              </a:rPr>
              <a:t>Минимальное покрытие этой функции имеет цену </a:t>
            </a:r>
            <a:r>
              <a:rPr lang="en-US" sz="3200" i="1">
                <a:latin typeface="Calibri" pitchFamily="34" charset="0"/>
                <a:cs typeface="Times New Roman" pitchFamily="18" charset="0"/>
              </a:rPr>
              <a:t>S</a:t>
            </a:r>
            <a:r>
              <a:rPr lang="ru-RU" sz="3200" i="1" baseline="30000">
                <a:latin typeface="Calibri" pitchFamily="34" charset="0"/>
                <a:cs typeface="Times New Roman" pitchFamily="18" charset="0"/>
              </a:rPr>
              <a:t>а</a:t>
            </a:r>
            <a:r>
              <a:rPr lang="ru-RU" sz="3200">
                <a:latin typeface="Calibri" pitchFamily="34" charset="0"/>
                <a:cs typeface="Times New Roman" pitchFamily="18" charset="0"/>
              </a:rPr>
              <a:t> = 8.</a:t>
            </a:r>
            <a:endParaRPr lang="ru-RU" sz="3200">
              <a:latin typeface="Calibri" pitchFamily="34" charset="0"/>
            </a:endParaRPr>
          </a:p>
        </p:txBody>
      </p:sp>
    </p:spTree>
  </p:cSld>
  <p:clrMapOvr>
    <a:masterClrMapping/>
  </p:clrMapOvr>
  <p:transition spd="slow">
    <p:wipe dir="d"/>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p:cNvSpPr>
            <a:spLocks noGrp="1"/>
          </p:cNvSpPr>
          <p:nvPr>
            <p:ph type="sldNum" sz="quarter" idx="12"/>
          </p:nvPr>
        </p:nvSpPr>
        <p:spPr/>
        <p:txBody>
          <a:bodyPr/>
          <a:lstStyle/>
          <a:p>
            <a:pPr>
              <a:defRPr/>
            </a:pPr>
            <a:fld id="{9658B84A-04C9-4818-8A6B-3EC03F34F7BE}" type="slidenum">
              <a:rPr lang="ru-RU" smtClean="0"/>
              <a:pPr>
                <a:defRPr/>
              </a:pPr>
              <a:t>102</a:t>
            </a:fld>
            <a:endParaRPr lang="ru-RU"/>
          </a:p>
        </p:txBody>
      </p:sp>
      <p:sp>
        <p:nvSpPr>
          <p:cNvPr id="125955" name="Rectangle 1"/>
          <p:cNvSpPr>
            <a:spLocks noChangeArrowheads="1"/>
          </p:cNvSpPr>
          <p:nvPr/>
        </p:nvSpPr>
        <p:spPr bwMode="auto">
          <a:xfrm>
            <a:off x="0" y="0"/>
            <a:ext cx="9144000" cy="3046988"/>
          </a:xfrm>
          <a:prstGeom prst="rect">
            <a:avLst/>
          </a:prstGeom>
          <a:noFill/>
          <a:ln w="9525">
            <a:noFill/>
            <a:miter lim="800000"/>
            <a:headEnd/>
            <a:tailEnd/>
          </a:ln>
        </p:spPr>
        <p:txBody>
          <a:bodyPr anchor="ctr">
            <a:spAutoFit/>
          </a:bodyPr>
          <a:lstStyle/>
          <a:p>
            <a:pPr algn="just" eaLnBrk="0" hangingPunct="0"/>
            <a:r>
              <a:rPr lang="ru-RU" sz="3200" dirty="0">
                <a:latin typeface="Calibri" pitchFamily="34" charset="0"/>
                <a:cs typeface="Times New Roman" pitchFamily="18" charset="0"/>
              </a:rPr>
              <a:t>При минимизации функций от большого числа переменных карты Карно неудобны, в этом случае для решения задач минимизации используются алгебраические методы. Минимальным ДНФ и КНФ функций соответствуют минимальные двухуровневые логические схемы. </a:t>
            </a:r>
          </a:p>
        </p:txBody>
      </p:sp>
      <p:sp>
        <p:nvSpPr>
          <p:cNvPr id="4" name="TextBox 3"/>
          <p:cNvSpPr txBox="1"/>
          <p:nvPr/>
        </p:nvSpPr>
        <p:spPr>
          <a:xfrm>
            <a:off x="0" y="3286124"/>
            <a:ext cx="9144000" cy="1077218"/>
          </a:xfrm>
          <a:prstGeom prst="rect">
            <a:avLst/>
          </a:prstGeom>
          <a:noFill/>
        </p:spPr>
        <p:txBody>
          <a:bodyPr wrap="square" rtlCol="0">
            <a:spAutoFit/>
          </a:bodyPr>
          <a:lstStyle/>
          <a:p>
            <a:pPr algn="ctr" eaLnBrk="0" hangingPunct="0"/>
            <a:r>
              <a:rPr lang="ru-RU" sz="3200" b="1" dirty="0">
                <a:solidFill>
                  <a:srgbClr val="FF0000"/>
                </a:solidFill>
                <a:latin typeface="+mn-lt"/>
                <a:cs typeface="Times New Roman" pitchFamily="18" charset="0"/>
              </a:rPr>
              <a:t>Минимизация частично определенных булевых функций</a:t>
            </a:r>
            <a:endParaRPr lang="ru-RU" sz="3200" dirty="0">
              <a:solidFill>
                <a:srgbClr val="FF0000"/>
              </a:solidFill>
              <a:latin typeface="+mn-lt"/>
            </a:endParaRPr>
          </a:p>
        </p:txBody>
      </p:sp>
      <p:sp>
        <p:nvSpPr>
          <p:cNvPr id="5" name="TextBox 4"/>
          <p:cNvSpPr txBox="1"/>
          <p:nvPr/>
        </p:nvSpPr>
        <p:spPr>
          <a:xfrm>
            <a:off x="0" y="4357694"/>
            <a:ext cx="9144000" cy="2554545"/>
          </a:xfrm>
          <a:prstGeom prst="rect">
            <a:avLst/>
          </a:prstGeom>
          <a:noFill/>
        </p:spPr>
        <p:txBody>
          <a:bodyPr wrap="square" rtlCol="0">
            <a:spAutoFit/>
          </a:bodyPr>
          <a:lstStyle/>
          <a:p>
            <a:r>
              <a:rPr lang="ru-RU" sz="3200" dirty="0">
                <a:latin typeface="+mn-lt"/>
                <a:cs typeface="Times New Roman" pitchFamily="18" charset="0"/>
              </a:rPr>
              <a:t>При минимизации частично определенных булевых функций в клетки карты Карно, соответствующие наборам аргументов, на которых функция не определена, ставится символ </a:t>
            </a:r>
            <a:r>
              <a:rPr lang="en-US" sz="3200" b="1" i="1" dirty="0">
                <a:latin typeface="+mn-lt"/>
                <a:cs typeface="Times New Roman" pitchFamily="18" charset="0"/>
              </a:rPr>
              <a:t>d</a:t>
            </a:r>
            <a:r>
              <a:rPr lang="ru-RU" sz="3200" dirty="0">
                <a:latin typeface="+mn-lt"/>
                <a:cs typeface="Times New Roman" pitchFamily="18" charset="0"/>
              </a:rPr>
              <a:t> (</a:t>
            </a:r>
            <a:r>
              <a:rPr lang="en-US" sz="3200" i="1" dirty="0">
                <a:latin typeface="+mn-lt"/>
                <a:cs typeface="Times New Roman" pitchFamily="18" charset="0"/>
              </a:rPr>
              <a:t>don</a:t>
            </a:r>
            <a:r>
              <a:rPr lang="ru-RU" sz="3200" i="1" dirty="0">
                <a:latin typeface="+mn-lt"/>
                <a:cs typeface="Times New Roman" pitchFamily="18" charset="0"/>
              </a:rPr>
              <a:t>’</a:t>
            </a:r>
            <a:r>
              <a:rPr lang="en-US" sz="3200" i="1" dirty="0">
                <a:latin typeface="+mn-lt"/>
                <a:cs typeface="Times New Roman" pitchFamily="18" charset="0"/>
              </a:rPr>
              <a:t>t care</a:t>
            </a:r>
            <a:r>
              <a:rPr lang="ru-RU" sz="3200" dirty="0">
                <a:latin typeface="+mn-lt"/>
                <a:cs typeface="Times New Roman" pitchFamily="18" charset="0"/>
              </a:rPr>
              <a:t>).</a:t>
            </a:r>
            <a:endParaRPr lang="ru-RU" sz="3200" dirty="0">
              <a:latin typeface="+mn-lt"/>
            </a:endParaRPr>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wipe(up)">
                                      <p:cBhvr>
                                        <p:cTn id="7" dur="20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up)">
                                      <p:cBhvr>
                                        <p:cTn id="12"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p:cNvSpPr>
            <a:spLocks noGrp="1"/>
          </p:cNvSpPr>
          <p:nvPr>
            <p:ph type="sldNum" sz="quarter" idx="12"/>
          </p:nvPr>
        </p:nvSpPr>
        <p:spPr/>
        <p:txBody>
          <a:bodyPr/>
          <a:lstStyle/>
          <a:p>
            <a:pPr>
              <a:defRPr/>
            </a:pPr>
            <a:fld id="{D5429AB9-1B36-4C30-B2E3-3BD7DA2FDDE9}" type="slidenum">
              <a:rPr lang="ru-RU" smtClean="0"/>
              <a:pPr>
                <a:defRPr/>
              </a:pPr>
              <a:t>103</a:t>
            </a:fld>
            <a:endParaRPr lang="ru-RU"/>
          </a:p>
        </p:txBody>
      </p:sp>
      <p:sp>
        <p:nvSpPr>
          <p:cNvPr id="51204" name="Rectangle 2"/>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ru-RU"/>
          </a:p>
        </p:txBody>
      </p:sp>
      <p:graphicFrame>
        <p:nvGraphicFramePr>
          <p:cNvPr id="51202" name="Object 1"/>
          <p:cNvGraphicFramePr>
            <a:graphicFrameLocks noChangeAspect="1"/>
          </p:cNvGraphicFramePr>
          <p:nvPr/>
        </p:nvGraphicFramePr>
        <p:xfrm>
          <a:off x="1409700" y="1428750"/>
          <a:ext cx="5807075" cy="1857375"/>
        </p:xfrm>
        <a:graphic>
          <a:graphicData uri="http://schemas.openxmlformats.org/presentationml/2006/ole">
            <mc:AlternateContent xmlns:mc="http://schemas.openxmlformats.org/markup-compatibility/2006">
              <mc:Choice xmlns:v="urn:schemas-microsoft-com:vml" Requires="v">
                <p:oleObj spid="_x0000_s51202" name="Формула" r:id="rId2" imgW="1879600" imgH="711200" progId="Equation.3">
                  <p:embed/>
                </p:oleObj>
              </mc:Choice>
              <mc:Fallback>
                <p:oleObj name="Формула" r:id="rId2" imgW="1879600" imgH="711200" progId="Equation.3">
                  <p:embed/>
                  <p:pic>
                    <p:nvPicPr>
                      <p:cNvPr id="0" name="Object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9700" y="1428750"/>
                        <a:ext cx="5807075" cy="18573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TextBox 4"/>
          <p:cNvSpPr txBox="1"/>
          <p:nvPr/>
        </p:nvSpPr>
        <p:spPr>
          <a:xfrm rot="10800000" flipH="1" flipV="1">
            <a:off x="0" y="-69850"/>
            <a:ext cx="9144000" cy="1570038"/>
          </a:xfrm>
          <a:prstGeom prst="rect">
            <a:avLst/>
          </a:prstGeom>
          <a:noFill/>
        </p:spPr>
        <p:txBody>
          <a:bodyPr>
            <a:spAutoFit/>
          </a:bodyPr>
          <a:lstStyle/>
          <a:p>
            <a:pPr>
              <a:defRPr/>
            </a:pPr>
            <a:r>
              <a:rPr lang="ru-RU" sz="3200" dirty="0">
                <a:solidFill>
                  <a:srgbClr val="FF0000"/>
                </a:solidFill>
                <a:latin typeface="+mn-lt"/>
              </a:rPr>
              <a:t>Пример. </a:t>
            </a:r>
            <a:r>
              <a:rPr lang="ru-RU" sz="3200" dirty="0">
                <a:latin typeface="+mn-lt"/>
              </a:rPr>
              <a:t>Пусть задана интервальная формула, вычисляющая значение некоторой переменной </a:t>
            </a:r>
            <a:r>
              <a:rPr lang="en-US" sz="3200" i="1" dirty="0">
                <a:latin typeface="+mn-lt"/>
              </a:rPr>
              <a:t>r</a:t>
            </a:r>
            <a:r>
              <a:rPr lang="ru-RU" sz="3200" dirty="0">
                <a:latin typeface="+mn-lt"/>
              </a:rPr>
              <a:t> от значения переменной </a:t>
            </a:r>
            <a:r>
              <a:rPr lang="en-US" sz="3200" i="1" dirty="0">
                <a:latin typeface="+mn-lt"/>
              </a:rPr>
              <a:t>x</a:t>
            </a:r>
            <a:r>
              <a:rPr lang="ru-RU" sz="3200" i="1" dirty="0">
                <a:latin typeface="+mn-lt"/>
              </a:rPr>
              <a:t>,</a:t>
            </a:r>
            <a:endParaRPr lang="ru-RU" sz="3200" dirty="0">
              <a:solidFill>
                <a:srgbClr val="FF0000"/>
              </a:solidFill>
              <a:latin typeface="+mn-lt"/>
            </a:endParaRPr>
          </a:p>
        </p:txBody>
      </p:sp>
      <p:sp>
        <p:nvSpPr>
          <p:cNvPr id="6" name="TextBox 5"/>
          <p:cNvSpPr txBox="1"/>
          <p:nvPr/>
        </p:nvSpPr>
        <p:spPr>
          <a:xfrm>
            <a:off x="0" y="4303455"/>
            <a:ext cx="9144000" cy="1077218"/>
          </a:xfrm>
          <a:prstGeom prst="rect">
            <a:avLst/>
          </a:prstGeom>
          <a:noFill/>
        </p:spPr>
        <p:txBody>
          <a:bodyPr>
            <a:spAutoFit/>
          </a:bodyPr>
          <a:lstStyle/>
          <a:p>
            <a:pPr>
              <a:defRPr/>
            </a:pPr>
            <a:r>
              <a:rPr lang="ru-RU" sz="3200" dirty="0">
                <a:latin typeface="+mn-lt"/>
              </a:rPr>
              <a:t>Введем булевы переменные: </a:t>
            </a:r>
            <a:r>
              <a:rPr lang="en-US" sz="3200" i="1" dirty="0">
                <a:latin typeface="+mn-lt"/>
              </a:rPr>
              <a:t>a</a:t>
            </a:r>
            <a:r>
              <a:rPr lang="ru-RU" sz="3200" i="1" dirty="0">
                <a:latin typeface="+mn-lt"/>
              </a:rPr>
              <a:t> : </a:t>
            </a:r>
            <a:r>
              <a:rPr lang="en-US" sz="3200" i="1" dirty="0">
                <a:latin typeface="+mn-lt"/>
              </a:rPr>
              <a:t>x</a:t>
            </a:r>
            <a:r>
              <a:rPr lang="ru-RU" sz="3200" i="1" dirty="0">
                <a:latin typeface="+mn-lt"/>
              </a:rPr>
              <a:t>&lt;</a:t>
            </a:r>
            <a:r>
              <a:rPr lang="en-US" sz="3200" i="1" dirty="0">
                <a:latin typeface="+mn-lt"/>
              </a:rPr>
              <a:t>k</a:t>
            </a:r>
            <a:r>
              <a:rPr lang="ru-RU" sz="3200" baseline="-25000" dirty="0">
                <a:latin typeface="+mn-lt"/>
              </a:rPr>
              <a:t>1</a:t>
            </a:r>
            <a:r>
              <a:rPr lang="ru-RU" sz="3200" i="1" dirty="0">
                <a:latin typeface="+mn-lt"/>
              </a:rPr>
              <a:t>, </a:t>
            </a:r>
            <a:r>
              <a:rPr lang="ru-RU" sz="3200" dirty="0">
                <a:latin typeface="+mn-lt"/>
              </a:rPr>
              <a:t>, </a:t>
            </a:r>
            <a:r>
              <a:rPr lang="en-US" sz="3200" i="1" dirty="0">
                <a:latin typeface="+mn-lt"/>
              </a:rPr>
              <a:t>b</a:t>
            </a:r>
            <a:r>
              <a:rPr lang="ru-RU" sz="3200" i="1" dirty="0">
                <a:latin typeface="+mn-lt"/>
              </a:rPr>
              <a:t> : </a:t>
            </a:r>
            <a:r>
              <a:rPr lang="en-US" sz="3200" i="1" dirty="0">
                <a:latin typeface="+mn-lt"/>
              </a:rPr>
              <a:t>x</a:t>
            </a:r>
            <a:r>
              <a:rPr lang="ru-RU" sz="3200" i="1" dirty="0">
                <a:latin typeface="+mn-lt"/>
              </a:rPr>
              <a:t>&gt;</a:t>
            </a:r>
            <a:r>
              <a:rPr lang="en-US" sz="3200" i="1" dirty="0">
                <a:latin typeface="+mn-lt"/>
              </a:rPr>
              <a:t>k</a:t>
            </a:r>
            <a:r>
              <a:rPr lang="ru-RU" sz="3200" baseline="-25000" dirty="0">
                <a:latin typeface="+mn-lt"/>
              </a:rPr>
              <a:t>2</a:t>
            </a:r>
            <a:r>
              <a:rPr lang="ru-RU" sz="3200" dirty="0">
                <a:latin typeface="+mn-lt"/>
              </a:rPr>
              <a:t>. Построим схемы алгоритмов для вычисления </a:t>
            </a:r>
            <a:r>
              <a:rPr lang="en-US" sz="3200" i="1" dirty="0">
                <a:latin typeface="+mn-lt"/>
              </a:rPr>
              <a:t>r</a:t>
            </a:r>
            <a:r>
              <a:rPr lang="ru-RU" sz="3200" dirty="0">
                <a:latin typeface="+mn-lt"/>
              </a:rPr>
              <a:t>.  </a:t>
            </a:r>
          </a:p>
        </p:txBody>
      </p:sp>
      <p:sp>
        <p:nvSpPr>
          <p:cNvPr id="7" name="TextBox 6"/>
          <p:cNvSpPr txBox="1"/>
          <p:nvPr/>
        </p:nvSpPr>
        <p:spPr>
          <a:xfrm>
            <a:off x="0" y="3284984"/>
            <a:ext cx="9144000" cy="1077218"/>
          </a:xfrm>
          <a:prstGeom prst="rect">
            <a:avLst/>
          </a:prstGeom>
          <a:noFill/>
        </p:spPr>
        <p:txBody>
          <a:bodyPr wrap="square" rtlCol="0">
            <a:spAutoFit/>
          </a:bodyPr>
          <a:lstStyle/>
          <a:p>
            <a:r>
              <a:rPr lang="ru-RU" sz="3200" dirty="0">
                <a:latin typeface="+mn-lt"/>
              </a:rPr>
              <a:t>где </a:t>
            </a:r>
            <a:r>
              <a:rPr lang="en-US" sz="3200" i="1" dirty="0">
                <a:latin typeface="+mn-lt"/>
              </a:rPr>
              <a:t>FR</a:t>
            </a:r>
            <a:r>
              <a:rPr lang="ru-RU" sz="3200" dirty="0">
                <a:latin typeface="+mn-lt"/>
              </a:rPr>
              <a:t>1, </a:t>
            </a:r>
            <a:r>
              <a:rPr lang="en-US" sz="3200" i="1" dirty="0">
                <a:latin typeface="+mn-lt"/>
              </a:rPr>
              <a:t>FR</a:t>
            </a:r>
            <a:r>
              <a:rPr lang="ru-RU" sz="3200" dirty="0">
                <a:latin typeface="+mn-lt"/>
              </a:rPr>
              <a:t>2 и </a:t>
            </a:r>
            <a:r>
              <a:rPr lang="en-US" sz="3200" i="1" dirty="0">
                <a:latin typeface="+mn-lt"/>
              </a:rPr>
              <a:t>FR</a:t>
            </a:r>
            <a:r>
              <a:rPr lang="ru-RU" sz="3200" dirty="0">
                <a:latin typeface="+mn-lt"/>
              </a:rPr>
              <a:t>3 - линейные формулы, </a:t>
            </a:r>
            <a:r>
              <a:rPr lang="en-US" sz="3200" i="1" dirty="0">
                <a:latin typeface="+mn-lt"/>
              </a:rPr>
              <a:t>k</a:t>
            </a:r>
            <a:r>
              <a:rPr lang="ru-RU" sz="3200" baseline="-25000" dirty="0">
                <a:latin typeface="+mn-lt"/>
              </a:rPr>
              <a:t>1 </a:t>
            </a:r>
            <a:r>
              <a:rPr lang="ru-RU" sz="3200" dirty="0">
                <a:latin typeface="+mn-lt"/>
              </a:rPr>
              <a:t>и </a:t>
            </a:r>
            <a:r>
              <a:rPr lang="en-US" sz="3200" i="1" dirty="0">
                <a:latin typeface="+mn-lt"/>
              </a:rPr>
              <a:t>k</a:t>
            </a:r>
            <a:r>
              <a:rPr lang="ru-RU" sz="3200" baseline="-25000" dirty="0">
                <a:latin typeface="+mn-lt"/>
              </a:rPr>
              <a:t>2</a:t>
            </a:r>
            <a:r>
              <a:rPr lang="ru-RU" sz="3200" i="1" baseline="-25000" dirty="0">
                <a:latin typeface="+mn-lt"/>
              </a:rPr>
              <a:t> </a:t>
            </a:r>
            <a:r>
              <a:rPr lang="ru-RU" sz="3200" i="1" dirty="0">
                <a:latin typeface="+mn-lt"/>
              </a:rPr>
              <a:t>- </a:t>
            </a:r>
            <a:r>
              <a:rPr lang="ru-RU" sz="3200" dirty="0">
                <a:latin typeface="+mn-lt"/>
              </a:rPr>
              <a:t>некоторые константы: </a:t>
            </a:r>
            <a:r>
              <a:rPr lang="en-US" sz="3200" i="1" dirty="0">
                <a:latin typeface="+mn-lt"/>
              </a:rPr>
              <a:t>k</a:t>
            </a:r>
            <a:r>
              <a:rPr lang="ru-RU" sz="3200" baseline="-25000" dirty="0">
                <a:latin typeface="+mn-lt"/>
              </a:rPr>
              <a:t>1 </a:t>
            </a:r>
            <a:r>
              <a:rPr lang="ru-RU" sz="3200" dirty="0">
                <a:latin typeface="+mn-lt"/>
              </a:rPr>
              <a:t>≠ </a:t>
            </a:r>
            <a:r>
              <a:rPr lang="en-US" sz="3200" i="1" dirty="0">
                <a:latin typeface="+mn-lt"/>
              </a:rPr>
              <a:t>k</a:t>
            </a:r>
            <a:r>
              <a:rPr lang="ru-RU" sz="3200" baseline="-25000" dirty="0">
                <a:latin typeface="+mn-lt"/>
              </a:rPr>
              <a:t>2 </a:t>
            </a:r>
            <a:r>
              <a:rPr lang="ru-RU" sz="3200" i="1" dirty="0">
                <a:latin typeface="+mn-lt"/>
              </a:rPr>
              <a:t> </a:t>
            </a:r>
            <a:r>
              <a:rPr lang="ru-RU" sz="3200" dirty="0">
                <a:latin typeface="+mn-lt"/>
              </a:rPr>
              <a:t>и  </a:t>
            </a:r>
            <a:r>
              <a:rPr lang="en-US" sz="3200" i="1" dirty="0">
                <a:latin typeface="+mn-lt"/>
              </a:rPr>
              <a:t>k</a:t>
            </a:r>
            <a:r>
              <a:rPr lang="ru-RU" sz="3200" baseline="-25000" dirty="0">
                <a:latin typeface="+mn-lt"/>
              </a:rPr>
              <a:t>1 </a:t>
            </a:r>
            <a:r>
              <a:rPr lang="ru-RU" sz="3200" dirty="0">
                <a:latin typeface="+mn-lt"/>
              </a:rPr>
              <a:t>&lt; </a:t>
            </a:r>
            <a:r>
              <a:rPr lang="en-US" sz="3200" i="1" dirty="0">
                <a:latin typeface="+mn-lt"/>
              </a:rPr>
              <a:t>k</a:t>
            </a:r>
            <a:r>
              <a:rPr lang="ru-RU" sz="3200" baseline="-25000" dirty="0">
                <a:latin typeface="+mn-lt"/>
              </a:rPr>
              <a:t>2</a:t>
            </a:r>
            <a:r>
              <a:rPr lang="ru-RU" sz="3200" i="1" dirty="0">
                <a:latin typeface="+mn-lt"/>
              </a:rPr>
              <a:t>.</a:t>
            </a:r>
            <a:r>
              <a:rPr lang="ru-RU" sz="3200" dirty="0">
                <a:latin typeface="+mn-lt"/>
              </a:rPr>
              <a:t> </a:t>
            </a:r>
            <a:endParaRPr lang="ru-RU" sz="3200" dirty="0"/>
          </a:p>
        </p:txBody>
      </p:sp>
      <p:sp>
        <p:nvSpPr>
          <p:cNvPr id="8" name="TextBox 7"/>
          <p:cNvSpPr txBox="1"/>
          <p:nvPr/>
        </p:nvSpPr>
        <p:spPr>
          <a:xfrm>
            <a:off x="0" y="5301208"/>
            <a:ext cx="9144000" cy="1569660"/>
          </a:xfrm>
          <a:prstGeom prst="rect">
            <a:avLst/>
          </a:prstGeom>
          <a:noFill/>
        </p:spPr>
        <p:txBody>
          <a:bodyPr wrap="square" rtlCol="0">
            <a:spAutoFit/>
          </a:bodyPr>
          <a:lstStyle/>
          <a:p>
            <a:pPr>
              <a:defRPr/>
            </a:pPr>
            <a:r>
              <a:rPr lang="ru-RU" sz="3200" dirty="0">
                <a:latin typeface="+mn-lt"/>
              </a:rPr>
              <a:t>Для первого алгоритма сначала проверим условие </a:t>
            </a:r>
            <a:r>
              <a:rPr lang="ru-RU" sz="3200" i="1" dirty="0">
                <a:latin typeface="+mn-lt"/>
              </a:rPr>
              <a:t>а, </a:t>
            </a:r>
            <a:r>
              <a:rPr lang="ru-RU" sz="3200" dirty="0">
                <a:latin typeface="+mn-lt"/>
              </a:rPr>
              <a:t>а затем </a:t>
            </a:r>
            <a:r>
              <a:rPr lang="en-US" sz="3200" i="1" dirty="0">
                <a:latin typeface="+mn-lt"/>
              </a:rPr>
              <a:t>b</a:t>
            </a:r>
            <a:r>
              <a:rPr lang="ru-RU" sz="3200" dirty="0">
                <a:latin typeface="+mn-lt"/>
              </a:rPr>
              <a:t>.</a:t>
            </a:r>
          </a:p>
          <a:p>
            <a:pPr>
              <a:defRPr/>
            </a:pPr>
            <a:r>
              <a:rPr lang="ru-RU" sz="3200" dirty="0">
                <a:latin typeface="+mn-lt"/>
              </a:rPr>
              <a:t>Для второго – сначала условие </a:t>
            </a:r>
            <a:r>
              <a:rPr lang="en-US" sz="3200" i="1" dirty="0">
                <a:latin typeface="+mn-lt"/>
              </a:rPr>
              <a:t>b</a:t>
            </a:r>
            <a:r>
              <a:rPr lang="ru-RU" sz="3200" i="1" dirty="0">
                <a:latin typeface="+mn-lt"/>
              </a:rPr>
              <a:t>, </a:t>
            </a:r>
            <a:r>
              <a:rPr lang="ru-RU" sz="3200" dirty="0">
                <a:latin typeface="+mn-lt"/>
              </a:rPr>
              <a:t>а затем</a:t>
            </a:r>
            <a:r>
              <a:rPr lang="en-US" sz="3200" i="1" dirty="0">
                <a:latin typeface="+mn-lt"/>
              </a:rPr>
              <a:t> </a:t>
            </a:r>
            <a:r>
              <a:rPr lang="ru-RU" sz="3200" i="1" dirty="0">
                <a:latin typeface="+mn-lt"/>
              </a:rPr>
              <a:t>а</a:t>
            </a:r>
            <a:r>
              <a:rPr lang="ru-RU" sz="3200" dirty="0">
                <a:latin typeface="+mn-lt"/>
              </a:rPr>
              <a:t>.</a:t>
            </a:r>
            <a:endParaRPr lang="ru-RU" sz="3200" dirty="0"/>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20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up)">
                                      <p:cBhvr>
                                        <p:cTn id="12" dur="20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up)">
                                      <p:cBhvr>
                                        <p:cTn id="17"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p:cNvSpPr>
            <a:spLocks noGrp="1"/>
          </p:cNvSpPr>
          <p:nvPr>
            <p:ph type="sldNum" sz="quarter" idx="12"/>
          </p:nvPr>
        </p:nvSpPr>
        <p:spPr/>
        <p:txBody>
          <a:bodyPr/>
          <a:lstStyle/>
          <a:p>
            <a:pPr>
              <a:defRPr/>
            </a:pPr>
            <a:fld id="{6FE846D6-FB9E-4668-BDAF-B66B00CE60C9}" type="slidenum">
              <a:rPr lang="ru-RU" smtClean="0"/>
              <a:pPr>
                <a:defRPr/>
              </a:pPr>
              <a:t>104</a:t>
            </a:fld>
            <a:endParaRPr lang="ru-RU"/>
          </a:p>
        </p:txBody>
      </p:sp>
      <p:grpSp>
        <p:nvGrpSpPr>
          <p:cNvPr id="126979" name="Group 2"/>
          <p:cNvGrpSpPr>
            <a:grpSpLocks/>
          </p:cNvGrpSpPr>
          <p:nvPr/>
        </p:nvGrpSpPr>
        <p:grpSpPr bwMode="auto">
          <a:xfrm>
            <a:off x="72008" y="98251"/>
            <a:ext cx="5220072" cy="6715125"/>
            <a:chOff x="1211" y="4374"/>
            <a:chExt cx="5148" cy="8962"/>
          </a:xfrm>
        </p:grpSpPr>
        <p:pic>
          <p:nvPicPr>
            <p:cNvPr id="127048" name="Picture 3" descr="гам1"/>
            <p:cNvPicPr>
              <a:picLocks noChangeAspect="1" noChangeArrowheads="1"/>
            </p:cNvPicPr>
            <p:nvPr/>
          </p:nvPicPr>
          <p:blipFill>
            <a:blip r:embed="rId2" cstate="print">
              <a:clrChange>
                <a:clrFrom>
                  <a:srgbClr val="FFFFFF"/>
                </a:clrFrom>
                <a:clrTo>
                  <a:srgbClr val="FFFFFF">
                    <a:alpha val="0"/>
                  </a:srgbClr>
                </a:clrTo>
              </a:clrChange>
              <a:lum bright="-30000"/>
            </a:blip>
            <a:srcRect/>
            <a:stretch>
              <a:fillRect/>
            </a:stretch>
          </p:blipFill>
          <p:spPr bwMode="auto">
            <a:xfrm>
              <a:off x="1391" y="4374"/>
              <a:ext cx="4968" cy="4320"/>
            </a:xfrm>
            <a:prstGeom prst="rect">
              <a:avLst/>
            </a:prstGeom>
            <a:noFill/>
            <a:ln w="9525">
              <a:noFill/>
              <a:miter lim="800000"/>
              <a:headEnd/>
              <a:tailEnd/>
            </a:ln>
          </p:spPr>
        </p:pic>
        <p:pic>
          <p:nvPicPr>
            <p:cNvPr id="127049" name="Picture 4" descr="гам2"/>
            <p:cNvPicPr>
              <a:picLocks noChangeAspect="1" noChangeArrowheads="1"/>
            </p:cNvPicPr>
            <p:nvPr/>
          </p:nvPicPr>
          <p:blipFill>
            <a:blip r:embed="rId3" cstate="print">
              <a:clrChange>
                <a:clrFrom>
                  <a:srgbClr val="FFFFFF"/>
                </a:clrFrom>
                <a:clrTo>
                  <a:srgbClr val="FFFFFF">
                    <a:alpha val="0"/>
                  </a:srgbClr>
                </a:clrTo>
              </a:clrChange>
              <a:lum bright="-30000"/>
            </a:blip>
            <a:srcRect/>
            <a:stretch>
              <a:fillRect/>
            </a:stretch>
          </p:blipFill>
          <p:spPr bwMode="auto">
            <a:xfrm>
              <a:off x="1211" y="9016"/>
              <a:ext cx="5139" cy="4320"/>
            </a:xfrm>
            <a:prstGeom prst="rect">
              <a:avLst/>
            </a:prstGeom>
            <a:noFill/>
            <a:ln w="9525">
              <a:noFill/>
              <a:miter lim="800000"/>
              <a:headEnd/>
              <a:tailEnd/>
            </a:ln>
          </p:spPr>
        </p:pic>
      </p:grpSp>
      <p:graphicFrame>
        <p:nvGraphicFramePr>
          <p:cNvPr id="6" name="Таблица 5"/>
          <p:cNvGraphicFramePr>
            <a:graphicFrameLocks noGrp="1"/>
          </p:cNvGraphicFramePr>
          <p:nvPr/>
        </p:nvGraphicFramePr>
        <p:xfrm>
          <a:off x="5786438" y="214313"/>
          <a:ext cx="2571769" cy="1130941"/>
        </p:xfrm>
        <a:graphic>
          <a:graphicData uri="http://schemas.openxmlformats.org/drawingml/2006/table">
            <a:tbl>
              <a:tblPr/>
              <a:tblGrid>
                <a:gridCol w="638108">
                  <a:extLst>
                    <a:ext uri="{9D8B030D-6E8A-4147-A177-3AD203B41FA5}">
                      <a16:colId xmlns:a16="http://schemas.microsoft.com/office/drawing/2014/main" val="20000"/>
                    </a:ext>
                  </a:extLst>
                </a:gridCol>
                <a:gridCol w="638108">
                  <a:extLst>
                    <a:ext uri="{9D8B030D-6E8A-4147-A177-3AD203B41FA5}">
                      <a16:colId xmlns:a16="http://schemas.microsoft.com/office/drawing/2014/main" val="20001"/>
                    </a:ext>
                  </a:extLst>
                </a:gridCol>
                <a:gridCol w="657445">
                  <a:extLst>
                    <a:ext uri="{9D8B030D-6E8A-4147-A177-3AD203B41FA5}">
                      <a16:colId xmlns:a16="http://schemas.microsoft.com/office/drawing/2014/main" val="20002"/>
                    </a:ext>
                  </a:extLst>
                </a:gridCol>
                <a:gridCol w="638108">
                  <a:extLst>
                    <a:ext uri="{9D8B030D-6E8A-4147-A177-3AD203B41FA5}">
                      <a16:colId xmlns:a16="http://schemas.microsoft.com/office/drawing/2014/main" val="20003"/>
                    </a:ext>
                  </a:extLst>
                </a:gridCol>
              </a:tblGrid>
              <a:tr h="426100">
                <a:tc>
                  <a:txBody>
                    <a:bodyPr/>
                    <a:lstStyle/>
                    <a:p>
                      <a:pPr algn="ctr">
                        <a:spcAft>
                          <a:spcPts val="0"/>
                        </a:spcAft>
                      </a:pPr>
                      <a:r>
                        <a:rPr lang="en-US" sz="2400" i="1" dirty="0">
                          <a:latin typeface="+mn-lt"/>
                          <a:ea typeface="Times New Roman"/>
                        </a:rPr>
                        <a:t>00</a:t>
                      </a:r>
                      <a:endParaRPr lang="ru-RU" sz="2400" dirty="0">
                        <a:latin typeface="+mn-lt"/>
                        <a:ea typeface="Times New Roman"/>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400" i="1" dirty="0">
                          <a:latin typeface="+mn-lt"/>
                          <a:ea typeface="Times New Roman"/>
                        </a:rPr>
                        <a:t>01</a:t>
                      </a:r>
                      <a:endParaRPr lang="ru-RU" sz="2400" dirty="0">
                        <a:latin typeface="+mn-lt"/>
                        <a:ea typeface="Times New Roman"/>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400" i="1" dirty="0">
                          <a:latin typeface="+mn-lt"/>
                          <a:ea typeface="Times New Roman"/>
                        </a:rPr>
                        <a:t>11</a:t>
                      </a:r>
                      <a:endParaRPr lang="ru-RU" sz="2400" dirty="0">
                        <a:latin typeface="+mn-lt"/>
                        <a:ea typeface="Times New Roman"/>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400" i="1" dirty="0">
                          <a:latin typeface="+mn-lt"/>
                          <a:ea typeface="Times New Roman"/>
                        </a:rPr>
                        <a:t>10</a:t>
                      </a:r>
                      <a:endParaRPr lang="ru-RU" sz="2400" dirty="0">
                        <a:latin typeface="+mn-lt"/>
                        <a:ea typeface="Times New Roman"/>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704841">
                <a:tc>
                  <a:txBody>
                    <a:bodyPr/>
                    <a:lstStyle/>
                    <a:p>
                      <a:pPr algn="ctr">
                        <a:spcAft>
                          <a:spcPts val="0"/>
                        </a:spcAft>
                      </a:pPr>
                      <a:r>
                        <a:rPr lang="en-US" sz="2400" i="1">
                          <a:latin typeface="+mn-lt"/>
                          <a:ea typeface="Times New Roman"/>
                        </a:rPr>
                        <a:t>FR2</a:t>
                      </a:r>
                      <a:endParaRPr lang="ru-RU" sz="2400">
                        <a:latin typeface="+mn-lt"/>
                        <a:ea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400" i="1">
                          <a:latin typeface="+mn-lt"/>
                          <a:ea typeface="Times New Roman"/>
                        </a:rPr>
                        <a:t>FR3</a:t>
                      </a:r>
                      <a:endParaRPr lang="ru-RU" sz="2400">
                        <a:latin typeface="+mn-lt"/>
                        <a:ea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400" b="1" i="1">
                          <a:latin typeface="+mn-lt"/>
                          <a:ea typeface="Times New Roman"/>
                        </a:rPr>
                        <a:t>FR1</a:t>
                      </a:r>
                      <a:endParaRPr lang="ru-RU" sz="2400">
                        <a:latin typeface="+mn-lt"/>
                        <a:ea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pattFill prst="ltUpDiag">
                      <a:fgClr>
                        <a:srgbClr val="808080"/>
                      </a:fgClr>
                      <a:bgClr>
                        <a:srgbClr val="E6E6E6"/>
                      </a:bgClr>
                    </a:pattFill>
                  </a:tcPr>
                </a:tc>
                <a:tc>
                  <a:txBody>
                    <a:bodyPr/>
                    <a:lstStyle/>
                    <a:p>
                      <a:pPr algn="ctr">
                        <a:spcAft>
                          <a:spcPts val="0"/>
                        </a:spcAft>
                      </a:pPr>
                      <a:r>
                        <a:rPr lang="en-US" sz="2400" i="1" dirty="0">
                          <a:latin typeface="+mn-lt"/>
                          <a:ea typeface="Times New Roman"/>
                        </a:rPr>
                        <a:t>FR1</a:t>
                      </a:r>
                      <a:endParaRPr lang="ru-RU" sz="2400" dirty="0">
                        <a:latin typeface="+mn-lt"/>
                        <a:ea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7" name="Прямоугольник 6"/>
          <p:cNvSpPr/>
          <p:nvPr/>
        </p:nvSpPr>
        <p:spPr>
          <a:xfrm>
            <a:off x="5286375" y="214313"/>
            <a:ext cx="571500" cy="461962"/>
          </a:xfrm>
          <a:prstGeom prst="rect">
            <a:avLst/>
          </a:prstGeom>
        </p:spPr>
        <p:txBody>
          <a:bodyPr>
            <a:spAutoFit/>
          </a:bodyPr>
          <a:lstStyle/>
          <a:p>
            <a:pPr>
              <a:defRPr/>
            </a:pPr>
            <a:r>
              <a:rPr lang="en-US" sz="2400" i="1" dirty="0" err="1">
                <a:latin typeface="+mn-lt"/>
              </a:rPr>
              <a:t>ab</a:t>
            </a:r>
            <a:endParaRPr lang="ru-RU" sz="2400" dirty="0">
              <a:latin typeface="+mn-lt"/>
            </a:endParaRPr>
          </a:p>
        </p:txBody>
      </p:sp>
      <p:graphicFrame>
        <p:nvGraphicFramePr>
          <p:cNvPr id="8" name="Таблица 7"/>
          <p:cNvGraphicFramePr>
            <a:graphicFrameLocks noGrp="1"/>
          </p:cNvGraphicFramePr>
          <p:nvPr/>
        </p:nvGraphicFramePr>
        <p:xfrm>
          <a:off x="5638800" y="1571625"/>
          <a:ext cx="2791137" cy="1463040"/>
        </p:xfrm>
        <a:graphic>
          <a:graphicData uri="http://schemas.openxmlformats.org/drawingml/2006/table">
            <a:tbl>
              <a:tblPr/>
              <a:tblGrid>
                <a:gridCol w="995488">
                  <a:extLst>
                    <a:ext uri="{9D8B030D-6E8A-4147-A177-3AD203B41FA5}">
                      <a16:colId xmlns:a16="http://schemas.microsoft.com/office/drawing/2014/main" val="20000"/>
                    </a:ext>
                  </a:extLst>
                </a:gridCol>
                <a:gridCol w="395986">
                  <a:extLst>
                    <a:ext uri="{9D8B030D-6E8A-4147-A177-3AD203B41FA5}">
                      <a16:colId xmlns:a16="http://schemas.microsoft.com/office/drawing/2014/main" val="20001"/>
                    </a:ext>
                  </a:extLst>
                </a:gridCol>
                <a:gridCol w="542408">
                  <a:extLst>
                    <a:ext uri="{9D8B030D-6E8A-4147-A177-3AD203B41FA5}">
                      <a16:colId xmlns:a16="http://schemas.microsoft.com/office/drawing/2014/main" val="20002"/>
                    </a:ext>
                  </a:extLst>
                </a:gridCol>
                <a:gridCol w="857255">
                  <a:extLst>
                    <a:ext uri="{9D8B030D-6E8A-4147-A177-3AD203B41FA5}">
                      <a16:colId xmlns:a16="http://schemas.microsoft.com/office/drawing/2014/main" val="20003"/>
                    </a:ext>
                  </a:extLst>
                </a:gridCol>
              </a:tblGrid>
              <a:tr h="303612">
                <a:tc rowSpan="4">
                  <a:txBody>
                    <a:bodyPr/>
                    <a:lstStyle/>
                    <a:p>
                      <a:pPr algn="just">
                        <a:spcAft>
                          <a:spcPts val="0"/>
                        </a:spcAft>
                      </a:pPr>
                      <a:endParaRPr lang="en-US" sz="2400" dirty="0">
                        <a:latin typeface="+mn-lt"/>
                        <a:ea typeface="Times New Roman"/>
                      </a:endParaRPr>
                    </a:p>
                    <a:p>
                      <a:pPr algn="just">
                        <a:spcAft>
                          <a:spcPts val="0"/>
                        </a:spcAft>
                      </a:pPr>
                      <a:br>
                        <a:rPr lang="ru-RU" sz="2400" dirty="0">
                          <a:latin typeface="+mn-lt"/>
                        </a:rPr>
                      </a:br>
                      <a:r>
                        <a:rPr lang="ru-RU" sz="2400" i="1" dirty="0">
                          <a:latin typeface="+mn-lt"/>
                          <a:ea typeface="Times New Roman"/>
                        </a:rPr>
                        <a:t> </a:t>
                      </a:r>
                      <a:r>
                        <a:rPr lang="en-US" sz="2400" i="1" dirty="0">
                          <a:latin typeface="+mn-lt"/>
                          <a:ea typeface="Times New Roman"/>
                        </a:rPr>
                        <a:t> C</a:t>
                      </a:r>
                      <a:r>
                        <a:rPr lang="en-US" sz="2400" i="1" baseline="-25000" dirty="0">
                          <a:latin typeface="+mn-lt"/>
                          <a:ea typeface="Times New Roman"/>
                        </a:rPr>
                        <a:t>1</a:t>
                      </a:r>
                      <a:r>
                        <a:rPr lang="en-US" sz="2400" i="1" dirty="0">
                          <a:latin typeface="+mn-lt"/>
                          <a:ea typeface="Times New Roman"/>
                        </a:rPr>
                        <a:t>(r)=</a:t>
                      </a:r>
                      <a:endParaRPr lang="ru-RU" sz="2400" dirty="0">
                        <a:latin typeface="+mn-lt"/>
                        <a:ea typeface="Times New Roman"/>
                      </a:endParaRPr>
                    </a:p>
                  </a:txBody>
                  <a:tcPr marL="68580" marR="68580" marT="0" marB="0">
                    <a:lnL>
                      <a:noFill/>
                    </a:lnL>
                    <a:lnR>
                      <a:noFill/>
                    </a:lnR>
                    <a:lnT>
                      <a:noFill/>
                    </a:lnT>
                    <a:lnB>
                      <a:noFill/>
                    </a:lnB>
                  </a:tcPr>
                </a:tc>
                <a:tc>
                  <a:txBody>
                    <a:bodyPr/>
                    <a:lstStyle/>
                    <a:p>
                      <a:pPr algn="ctr">
                        <a:spcAft>
                          <a:spcPts val="0"/>
                        </a:spcAft>
                      </a:pPr>
                      <a:r>
                        <a:rPr lang="en-US" sz="2400" i="1" dirty="0">
                          <a:latin typeface="+mn-lt"/>
                          <a:ea typeface="Times New Roman"/>
                        </a:rPr>
                        <a:t>a</a:t>
                      </a:r>
                      <a:endParaRPr lang="ru-RU" sz="2400" dirty="0">
                        <a:latin typeface="+mn-lt"/>
                        <a:ea typeface="Times New Roman"/>
                      </a:endParaRPr>
                    </a:p>
                  </a:txBody>
                  <a:tcPr marL="68580" marR="68580" marT="0" marB="0">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400" i="1" dirty="0">
                          <a:latin typeface="+mn-lt"/>
                          <a:ea typeface="Times New Roman"/>
                        </a:rPr>
                        <a:t>b</a:t>
                      </a:r>
                      <a:endParaRPr lang="ru-RU" sz="2400" dirty="0">
                        <a:latin typeface="+mn-lt"/>
                        <a:ea typeface="Times New Roman"/>
                      </a:endParaRPr>
                    </a:p>
                  </a:txBody>
                  <a:tcPr marL="68580" marR="68580" marT="0" marB="0">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400" i="1" dirty="0">
                          <a:latin typeface="+mn-lt"/>
                          <a:ea typeface="Times New Roman"/>
                        </a:rPr>
                        <a:t>r</a:t>
                      </a:r>
                      <a:endParaRPr lang="ru-RU" sz="2400" dirty="0">
                        <a:latin typeface="+mn-lt"/>
                        <a:ea typeface="Times New Roman"/>
                      </a:endParaRPr>
                    </a:p>
                  </a:txBody>
                  <a:tcPr marL="68580" marR="68580" marT="0" marB="0">
                    <a:lnL w="12700" cap="flat" cmpd="sng" algn="ctr">
                      <a:no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303612">
                <a:tc vMerge="1">
                  <a:txBody>
                    <a:bodyPr/>
                    <a:lstStyle/>
                    <a:p>
                      <a:endParaRPr lang="ru-RU"/>
                    </a:p>
                  </a:txBody>
                  <a:tcPr/>
                </a:tc>
                <a:tc>
                  <a:txBody>
                    <a:bodyPr/>
                    <a:lstStyle/>
                    <a:p>
                      <a:pPr algn="ctr">
                        <a:spcAft>
                          <a:spcPts val="0"/>
                        </a:spcAft>
                      </a:pPr>
                      <a:r>
                        <a:rPr lang="en-US" sz="2400">
                          <a:latin typeface="+mn-lt"/>
                          <a:ea typeface="Times New Roman"/>
                        </a:rPr>
                        <a:t>1</a:t>
                      </a:r>
                      <a:endParaRPr lang="ru-RU" sz="2400">
                        <a:latin typeface="+mn-lt"/>
                        <a:ea typeface="Times New Roman"/>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spcAft>
                          <a:spcPts val="0"/>
                        </a:spcAft>
                      </a:pPr>
                      <a:r>
                        <a:rPr lang="en-US" sz="2400" b="1" dirty="0">
                          <a:latin typeface="+mn-lt"/>
                          <a:ea typeface="Times New Roman"/>
                          <a:sym typeface="Symbol"/>
                        </a:rPr>
                        <a:t></a:t>
                      </a:r>
                      <a:endParaRPr lang="ru-RU" sz="2400" dirty="0">
                        <a:latin typeface="+mn-lt"/>
                        <a:ea typeface="Times New Roman"/>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spcAft>
                          <a:spcPts val="0"/>
                        </a:spcAft>
                      </a:pPr>
                      <a:r>
                        <a:rPr lang="en-US" sz="2400" dirty="0">
                          <a:latin typeface="+mn-lt"/>
                          <a:ea typeface="Times New Roman"/>
                        </a:rPr>
                        <a:t>/</a:t>
                      </a:r>
                      <a:r>
                        <a:rPr lang="en-US" sz="2400" i="1" dirty="0">
                          <a:latin typeface="+mn-lt"/>
                          <a:ea typeface="Times New Roman"/>
                        </a:rPr>
                        <a:t>FR1</a:t>
                      </a:r>
                      <a:r>
                        <a:rPr lang="en-US" sz="2400" dirty="0">
                          <a:latin typeface="+mn-lt"/>
                          <a:ea typeface="Times New Roman"/>
                        </a:rPr>
                        <a:t>/</a:t>
                      </a:r>
                      <a:endParaRPr lang="ru-RU" sz="2400" dirty="0">
                        <a:latin typeface="+mn-lt"/>
                        <a:ea typeface="Times New Roman"/>
                      </a:endParaRPr>
                    </a:p>
                  </a:txBody>
                  <a:tcPr marL="68580" marR="68580" marT="0" marB="0">
                    <a:lnL w="12700" cap="flat" cmpd="sng" algn="ctr">
                      <a:no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001"/>
                  </a:ext>
                </a:extLst>
              </a:tr>
              <a:tr h="303612">
                <a:tc vMerge="1">
                  <a:txBody>
                    <a:bodyPr/>
                    <a:lstStyle/>
                    <a:p>
                      <a:endParaRPr lang="ru-RU"/>
                    </a:p>
                  </a:txBody>
                  <a:tcPr/>
                </a:tc>
                <a:tc>
                  <a:txBody>
                    <a:bodyPr/>
                    <a:lstStyle/>
                    <a:p>
                      <a:pPr algn="ctr">
                        <a:spcAft>
                          <a:spcPts val="0"/>
                        </a:spcAft>
                      </a:pPr>
                      <a:r>
                        <a:rPr lang="en-US" sz="2400">
                          <a:latin typeface="+mn-lt"/>
                          <a:ea typeface="Times New Roman"/>
                        </a:rPr>
                        <a:t>0</a:t>
                      </a:r>
                      <a:endParaRPr lang="ru-RU" sz="2400">
                        <a:latin typeface="+mn-lt"/>
                        <a:ea typeface="Times New Roman"/>
                      </a:endParaRPr>
                    </a:p>
                  </a:txBody>
                  <a:tcPr marL="68580" marR="68580" marT="0" marB="0">
                    <a:lnL>
                      <a:noFill/>
                    </a:lnL>
                    <a:lnR>
                      <a:noFill/>
                    </a:lnR>
                    <a:lnT>
                      <a:noFill/>
                    </a:lnT>
                    <a:lnB>
                      <a:noFill/>
                    </a:lnB>
                  </a:tcPr>
                </a:tc>
                <a:tc>
                  <a:txBody>
                    <a:bodyPr/>
                    <a:lstStyle/>
                    <a:p>
                      <a:pPr algn="ctr">
                        <a:spcAft>
                          <a:spcPts val="0"/>
                        </a:spcAft>
                      </a:pPr>
                      <a:r>
                        <a:rPr lang="en-US" sz="2400">
                          <a:latin typeface="+mn-lt"/>
                          <a:ea typeface="Times New Roman"/>
                        </a:rPr>
                        <a:t>1</a:t>
                      </a:r>
                      <a:endParaRPr lang="ru-RU" sz="2400">
                        <a:latin typeface="+mn-lt"/>
                        <a:ea typeface="Times New Roman"/>
                      </a:endParaRPr>
                    </a:p>
                  </a:txBody>
                  <a:tcPr marL="68580" marR="68580" marT="0" marB="0">
                    <a:lnL>
                      <a:noFill/>
                    </a:lnL>
                    <a:lnR>
                      <a:noFill/>
                    </a:lnR>
                    <a:lnT>
                      <a:noFill/>
                    </a:lnT>
                    <a:lnB>
                      <a:noFill/>
                    </a:lnB>
                  </a:tcPr>
                </a:tc>
                <a:tc>
                  <a:txBody>
                    <a:bodyPr/>
                    <a:lstStyle/>
                    <a:p>
                      <a:pPr algn="ctr">
                        <a:spcAft>
                          <a:spcPts val="0"/>
                        </a:spcAft>
                      </a:pPr>
                      <a:r>
                        <a:rPr lang="en-US" sz="2400" dirty="0">
                          <a:latin typeface="+mn-lt"/>
                          <a:ea typeface="Times New Roman"/>
                        </a:rPr>
                        <a:t>/</a:t>
                      </a:r>
                      <a:r>
                        <a:rPr lang="en-US" sz="2400" i="1" dirty="0">
                          <a:latin typeface="+mn-lt"/>
                          <a:ea typeface="Times New Roman"/>
                        </a:rPr>
                        <a:t>FR3</a:t>
                      </a:r>
                      <a:r>
                        <a:rPr lang="en-US" sz="2400" dirty="0">
                          <a:latin typeface="+mn-lt"/>
                          <a:ea typeface="Times New Roman"/>
                        </a:rPr>
                        <a:t>/</a:t>
                      </a:r>
                      <a:endParaRPr lang="ru-RU" sz="2400" dirty="0">
                        <a:latin typeface="+mn-lt"/>
                        <a:ea typeface="Times New Roman"/>
                      </a:endParaRPr>
                    </a:p>
                  </a:txBody>
                  <a:tcPr marL="68580" marR="68580" marT="0" marB="0">
                    <a:lnL w="12700" cap="flat" cmpd="sng" algn="ctr">
                      <a:noFill/>
                      <a:prstDash val="solid"/>
                      <a:round/>
                      <a:headEnd type="none" w="med" len="med"/>
                      <a:tailEnd type="none" w="med" len="med"/>
                    </a:lnL>
                    <a:lnR>
                      <a:noFill/>
                    </a:lnR>
                    <a:lnT>
                      <a:noFill/>
                    </a:lnT>
                    <a:lnB>
                      <a:noFill/>
                    </a:lnB>
                  </a:tcPr>
                </a:tc>
                <a:extLst>
                  <a:ext uri="{0D108BD9-81ED-4DB2-BD59-A6C34878D82A}">
                    <a16:rowId xmlns:a16="http://schemas.microsoft.com/office/drawing/2014/main" val="10002"/>
                  </a:ext>
                </a:extLst>
              </a:tr>
              <a:tr h="303612">
                <a:tc vMerge="1">
                  <a:txBody>
                    <a:bodyPr/>
                    <a:lstStyle/>
                    <a:p>
                      <a:endParaRPr lang="ru-RU"/>
                    </a:p>
                  </a:txBody>
                  <a:tcPr/>
                </a:tc>
                <a:tc>
                  <a:txBody>
                    <a:bodyPr/>
                    <a:lstStyle/>
                    <a:p>
                      <a:pPr algn="ctr">
                        <a:spcAft>
                          <a:spcPts val="0"/>
                        </a:spcAft>
                      </a:pPr>
                      <a:r>
                        <a:rPr lang="en-US" sz="2400">
                          <a:latin typeface="+mn-lt"/>
                          <a:ea typeface="Times New Roman"/>
                        </a:rPr>
                        <a:t>0</a:t>
                      </a:r>
                      <a:endParaRPr lang="ru-RU" sz="2400">
                        <a:latin typeface="+mn-lt"/>
                        <a:ea typeface="Times New Roman"/>
                      </a:endParaRPr>
                    </a:p>
                  </a:txBody>
                  <a:tcPr marL="68580" marR="68580" marT="0" marB="0">
                    <a:lnL>
                      <a:noFill/>
                    </a:lnL>
                    <a:lnR>
                      <a:noFill/>
                    </a:lnR>
                    <a:lnT>
                      <a:noFill/>
                    </a:lnT>
                    <a:lnB>
                      <a:noFill/>
                    </a:lnB>
                  </a:tcPr>
                </a:tc>
                <a:tc>
                  <a:txBody>
                    <a:bodyPr/>
                    <a:lstStyle/>
                    <a:p>
                      <a:pPr algn="ctr">
                        <a:spcAft>
                          <a:spcPts val="0"/>
                        </a:spcAft>
                      </a:pPr>
                      <a:r>
                        <a:rPr lang="en-US" sz="2400">
                          <a:latin typeface="+mn-lt"/>
                          <a:ea typeface="Times New Roman"/>
                        </a:rPr>
                        <a:t>0</a:t>
                      </a:r>
                      <a:endParaRPr lang="ru-RU" sz="2400">
                        <a:latin typeface="+mn-lt"/>
                        <a:ea typeface="Times New Roman"/>
                      </a:endParaRPr>
                    </a:p>
                  </a:txBody>
                  <a:tcPr marL="68580" marR="68580" marT="0" marB="0">
                    <a:lnL>
                      <a:noFill/>
                    </a:lnL>
                    <a:lnR>
                      <a:noFill/>
                    </a:lnR>
                    <a:lnT>
                      <a:noFill/>
                    </a:lnT>
                    <a:lnB>
                      <a:noFill/>
                    </a:lnB>
                  </a:tcPr>
                </a:tc>
                <a:tc>
                  <a:txBody>
                    <a:bodyPr/>
                    <a:lstStyle/>
                    <a:p>
                      <a:pPr algn="ctr">
                        <a:spcAft>
                          <a:spcPts val="0"/>
                        </a:spcAft>
                      </a:pPr>
                      <a:r>
                        <a:rPr lang="en-US" sz="2400" dirty="0">
                          <a:latin typeface="+mn-lt"/>
                          <a:ea typeface="Times New Roman"/>
                        </a:rPr>
                        <a:t>/</a:t>
                      </a:r>
                      <a:r>
                        <a:rPr lang="en-US" sz="2400" i="1" dirty="0">
                          <a:latin typeface="+mn-lt"/>
                          <a:ea typeface="Times New Roman"/>
                        </a:rPr>
                        <a:t>FR2</a:t>
                      </a:r>
                      <a:r>
                        <a:rPr lang="en-US" sz="2400" dirty="0">
                          <a:latin typeface="+mn-lt"/>
                          <a:ea typeface="Times New Roman"/>
                        </a:rPr>
                        <a:t>/</a:t>
                      </a:r>
                      <a:endParaRPr lang="ru-RU" sz="2400" dirty="0">
                        <a:latin typeface="+mn-lt"/>
                        <a:ea typeface="Times New Roman"/>
                      </a:endParaRPr>
                    </a:p>
                  </a:txBody>
                  <a:tcPr marL="68580" marR="68580" marT="0" marB="0">
                    <a:lnL w="12700" cap="flat" cmpd="sng" algn="ctr">
                      <a:noFill/>
                      <a:prstDash val="solid"/>
                      <a:round/>
                      <a:headEnd type="none" w="med" len="med"/>
                      <a:tailEnd type="none" w="med" len="med"/>
                    </a:lnL>
                    <a:lnR>
                      <a:noFill/>
                    </a:lnR>
                    <a:lnT>
                      <a:noFill/>
                    </a:lnT>
                    <a:lnB>
                      <a:noFill/>
                    </a:lnB>
                  </a:tcPr>
                </a:tc>
                <a:extLst>
                  <a:ext uri="{0D108BD9-81ED-4DB2-BD59-A6C34878D82A}">
                    <a16:rowId xmlns:a16="http://schemas.microsoft.com/office/drawing/2014/main" val="10003"/>
                  </a:ext>
                </a:extLst>
              </a:tr>
            </a:tbl>
          </a:graphicData>
        </a:graphic>
      </p:graphicFrame>
      <p:sp>
        <p:nvSpPr>
          <p:cNvPr id="127012" name="AutoShape 5"/>
          <p:cNvSpPr>
            <a:spLocks/>
          </p:cNvSpPr>
          <p:nvPr/>
        </p:nvSpPr>
        <p:spPr bwMode="auto">
          <a:xfrm>
            <a:off x="6643688" y="2000250"/>
            <a:ext cx="71437" cy="928688"/>
          </a:xfrm>
          <a:prstGeom prst="leftBrace">
            <a:avLst>
              <a:gd name="adj1" fmla="val 100029"/>
              <a:gd name="adj2" fmla="val 50000"/>
            </a:avLst>
          </a:prstGeom>
          <a:noFill/>
          <a:ln w="9525">
            <a:solidFill>
              <a:srgbClr val="000000"/>
            </a:solidFill>
            <a:round/>
            <a:headEnd/>
            <a:tailEnd/>
          </a:ln>
        </p:spPr>
        <p:txBody>
          <a:bodyPr/>
          <a:lstStyle/>
          <a:p>
            <a:endParaRPr lang="ru-RU"/>
          </a:p>
        </p:txBody>
      </p:sp>
      <p:graphicFrame>
        <p:nvGraphicFramePr>
          <p:cNvPr id="10" name="Таблица 9"/>
          <p:cNvGraphicFramePr>
            <a:graphicFrameLocks noGrp="1"/>
          </p:cNvGraphicFramePr>
          <p:nvPr/>
        </p:nvGraphicFramePr>
        <p:xfrm>
          <a:off x="5929313" y="3429000"/>
          <a:ext cx="2571769" cy="1130941"/>
        </p:xfrm>
        <a:graphic>
          <a:graphicData uri="http://schemas.openxmlformats.org/drawingml/2006/table">
            <a:tbl>
              <a:tblPr/>
              <a:tblGrid>
                <a:gridCol w="638108">
                  <a:extLst>
                    <a:ext uri="{9D8B030D-6E8A-4147-A177-3AD203B41FA5}">
                      <a16:colId xmlns:a16="http://schemas.microsoft.com/office/drawing/2014/main" val="20000"/>
                    </a:ext>
                  </a:extLst>
                </a:gridCol>
                <a:gridCol w="638108">
                  <a:extLst>
                    <a:ext uri="{9D8B030D-6E8A-4147-A177-3AD203B41FA5}">
                      <a16:colId xmlns:a16="http://schemas.microsoft.com/office/drawing/2014/main" val="20001"/>
                    </a:ext>
                  </a:extLst>
                </a:gridCol>
                <a:gridCol w="657445">
                  <a:extLst>
                    <a:ext uri="{9D8B030D-6E8A-4147-A177-3AD203B41FA5}">
                      <a16:colId xmlns:a16="http://schemas.microsoft.com/office/drawing/2014/main" val="20002"/>
                    </a:ext>
                  </a:extLst>
                </a:gridCol>
                <a:gridCol w="638108">
                  <a:extLst>
                    <a:ext uri="{9D8B030D-6E8A-4147-A177-3AD203B41FA5}">
                      <a16:colId xmlns:a16="http://schemas.microsoft.com/office/drawing/2014/main" val="20003"/>
                    </a:ext>
                  </a:extLst>
                </a:gridCol>
              </a:tblGrid>
              <a:tr h="426100">
                <a:tc>
                  <a:txBody>
                    <a:bodyPr/>
                    <a:lstStyle/>
                    <a:p>
                      <a:pPr algn="ctr">
                        <a:spcAft>
                          <a:spcPts val="0"/>
                        </a:spcAft>
                      </a:pPr>
                      <a:r>
                        <a:rPr lang="en-US" sz="2400" i="1" dirty="0">
                          <a:latin typeface="+mn-lt"/>
                          <a:ea typeface="Times New Roman"/>
                        </a:rPr>
                        <a:t>00</a:t>
                      </a:r>
                      <a:endParaRPr lang="ru-RU" sz="2400" dirty="0">
                        <a:latin typeface="+mn-lt"/>
                        <a:ea typeface="Times New Roman"/>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400" i="1" dirty="0">
                          <a:latin typeface="+mn-lt"/>
                          <a:ea typeface="Times New Roman"/>
                        </a:rPr>
                        <a:t>01</a:t>
                      </a:r>
                      <a:endParaRPr lang="ru-RU" sz="2400" dirty="0">
                        <a:latin typeface="+mn-lt"/>
                        <a:ea typeface="Times New Roman"/>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400" i="1" dirty="0">
                          <a:latin typeface="+mn-lt"/>
                          <a:ea typeface="Times New Roman"/>
                        </a:rPr>
                        <a:t>11</a:t>
                      </a:r>
                      <a:endParaRPr lang="ru-RU" sz="2400" dirty="0">
                        <a:latin typeface="+mn-lt"/>
                        <a:ea typeface="Times New Roman"/>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400" i="1" dirty="0">
                          <a:latin typeface="+mn-lt"/>
                          <a:ea typeface="Times New Roman"/>
                        </a:rPr>
                        <a:t>10</a:t>
                      </a:r>
                      <a:endParaRPr lang="ru-RU" sz="2400" dirty="0">
                        <a:latin typeface="+mn-lt"/>
                        <a:ea typeface="Times New Roman"/>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704841">
                <a:tc>
                  <a:txBody>
                    <a:bodyPr/>
                    <a:lstStyle/>
                    <a:p>
                      <a:pPr algn="ctr">
                        <a:spcAft>
                          <a:spcPts val="0"/>
                        </a:spcAft>
                      </a:pPr>
                      <a:r>
                        <a:rPr lang="en-US" sz="2400" i="1">
                          <a:latin typeface="+mn-lt"/>
                          <a:ea typeface="Times New Roman"/>
                        </a:rPr>
                        <a:t>FR2</a:t>
                      </a:r>
                      <a:endParaRPr lang="ru-RU" sz="2400">
                        <a:latin typeface="+mn-lt"/>
                        <a:ea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400" i="1">
                          <a:latin typeface="+mn-lt"/>
                          <a:ea typeface="Times New Roman"/>
                        </a:rPr>
                        <a:t>FR3</a:t>
                      </a:r>
                      <a:endParaRPr lang="ru-RU" sz="2400">
                        <a:latin typeface="+mn-lt"/>
                        <a:ea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400" b="1" i="1" dirty="0">
                          <a:latin typeface="+mn-lt"/>
                          <a:ea typeface="Times New Roman"/>
                        </a:rPr>
                        <a:t>FR3</a:t>
                      </a:r>
                      <a:endParaRPr lang="ru-RU" sz="2400" dirty="0">
                        <a:latin typeface="+mn-lt"/>
                        <a:ea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pattFill prst="ltUpDiag">
                      <a:fgClr>
                        <a:srgbClr val="808080"/>
                      </a:fgClr>
                      <a:bgClr>
                        <a:srgbClr val="E6E6E6"/>
                      </a:bgClr>
                    </a:pattFill>
                  </a:tcPr>
                </a:tc>
                <a:tc>
                  <a:txBody>
                    <a:bodyPr/>
                    <a:lstStyle/>
                    <a:p>
                      <a:pPr algn="ctr">
                        <a:spcAft>
                          <a:spcPts val="0"/>
                        </a:spcAft>
                      </a:pPr>
                      <a:r>
                        <a:rPr lang="en-US" sz="2400" i="1" dirty="0">
                          <a:latin typeface="+mn-lt"/>
                          <a:ea typeface="Times New Roman"/>
                        </a:rPr>
                        <a:t>FR1</a:t>
                      </a:r>
                      <a:endParaRPr lang="ru-RU" sz="2400" dirty="0">
                        <a:latin typeface="+mn-lt"/>
                        <a:ea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11" name="Прямоугольник 10"/>
          <p:cNvSpPr/>
          <p:nvPr/>
        </p:nvSpPr>
        <p:spPr>
          <a:xfrm>
            <a:off x="5429250" y="3357563"/>
            <a:ext cx="571500" cy="461962"/>
          </a:xfrm>
          <a:prstGeom prst="rect">
            <a:avLst/>
          </a:prstGeom>
        </p:spPr>
        <p:txBody>
          <a:bodyPr>
            <a:spAutoFit/>
          </a:bodyPr>
          <a:lstStyle/>
          <a:p>
            <a:pPr>
              <a:defRPr/>
            </a:pPr>
            <a:r>
              <a:rPr lang="en-US" sz="2400" i="1" dirty="0" err="1">
                <a:latin typeface="+mn-lt"/>
              </a:rPr>
              <a:t>ab</a:t>
            </a:r>
            <a:endParaRPr lang="ru-RU" sz="2400" dirty="0">
              <a:latin typeface="+mn-lt"/>
            </a:endParaRPr>
          </a:p>
        </p:txBody>
      </p:sp>
      <p:graphicFrame>
        <p:nvGraphicFramePr>
          <p:cNvPr id="12" name="Таблица 11"/>
          <p:cNvGraphicFramePr>
            <a:graphicFrameLocks noGrp="1"/>
          </p:cNvGraphicFramePr>
          <p:nvPr/>
        </p:nvGraphicFramePr>
        <p:xfrm>
          <a:off x="5638800" y="4786313"/>
          <a:ext cx="2791137" cy="1490676"/>
        </p:xfrm>
        <a:graphic>
          <a:graphicData uri="http://schemas.openxmlformats.org/drawingml/2006/table">
            <a:tbl>
              <a:tblPr/>
              <a:tblGrid>
                <a:gridCol w="995488">
                  <a:extLst>
                    <a:ext uri="{9D8B030D-6E8A-4147-A177-3AD203B41FA5}">
                      <a16:colId xmlns:a16="http://schemas.microsoft.com/office/drawing/2014/main" val="20000"/>
                    </a:ext>
                  </a:extLst>
                </a:gridCol>
                <a:gridCol w="395986">
                  <a:extLst>
                    <a:ext uri="{9D8B030D-6E8A-4147-A177-3AD203B41FA5}">
                      <a16:colId xmlns:a16="http://schemas.microsoft.com/office/drawing/2014/main" val="20001"/>
                    </a:ext>
                  </a:extLst>
                </a:gridCol>
                <a:gridCol w="542408">
                  <a:extLst>
                    <a:ext uri="{9D8B030D-6E8A-4147-A177-3AD203B41FA5}">
                      <a16:colId xmlns:a16="http://schemas.microsoft.com/office/drawing/2014/main" val="20002"/>
                    </a:ext>
                  </a:extLst>
                </a:gridCol>
                <a:gridCol w="857255">
                  <a:extLst>
                    <a:ext uri="{9D8B030D-6E8A-4147-A177-3AD203B41FA5}">
                      <a16:colId xmlns:a16="http://schemas.microsoft.com/office/drawing/2014/main" val="20003"/>
                    </a:ext>
                  </a:extLst>
                </a:gridCol>
              </a:tblGrid>
              <a:tr h="372669">
                <a:tc rowSpan="4">
                  <a:txBody>
                    <a:bodyPr/>
                    <a:lstStyle/>
                    <a:p>
                      <a:pPr algn="just">
                        <a:spcAft>
                          <a:spcPts val="0"/>
                        </a:spcAft>
                      </a:pPr>
                      <a:endParaRPr lang="en-US" sz="2400" dirty="0">
                        <a:latin typeface="+mn-lt"/>
                        <a:ea typeface="Times New Roman"/>
                      </a:endParaRPr>
                    </a:p>
                    <a:p>
                      <a:pPr algn="just">
                        <a:spcAft>
                          <a:spcPts val="0"/>
                        </a:spcAft>
                      </a:pPr>
                      <a:br>
                        <a:rPr lang="ru-RU" sz="2400" dirty="0">
                          <a:latin typeface="+mn-lt"/>
                        </a:rPr>
                      </a:br>
                      <a:r>
                        <a:rPr lang="ru-RU" sz="2400" i="1" dirty="0">
                          <a:latin typeface="+mn-lt"/>
                          <a:ea typeface="Times New Roman"/>
                        </a:rPr>
                        <a:t> </a:t>
                      </a:r>
                      <a:r>
                        <a:rPr lang="en-US" sz="2400" i="1" dirty="0">
                          <a:latin typeface="+mn-lt"/>
                          <a:ea typeface="Times New Roman"/>
                        </a:rPr>
                        <a:t> C</a:t>
                      </a:r>
                      <a:r>
                        <a:rPr lang="en-US" sz="2400" i="1" baseline="-25000" dirty="0">
                          <a:latin typeface="+mn-lt"/>
                          <a:ea typeface="Times New Roman"/>
                        </a:rPr>
                        <a:t>2</a:t>
                      </a:r>
                      <a:r>
                        <a:rPr lang="en-US" sz="2400" i="1" dirty="0">
                          <a:latin typeface="+mn-lt"/>
                          <a:ea typeface="Times New Roman"/>
                        </a:rPr>
                        <a:t>(r)=</a:t>
                      </a:r>
                      <a:endParaRPr lang="ru-RU" sz="2400" dirty="0">
                        <a:latin typeface="+mn-lt"/>
                        <a:ea typeface="Times New Roman"/>
                      </a:endParaRPr>
                    </a:p>
                  </a:txBody>
                  <a:tcPr marL="68580" marR="68580" marT="0" marB="0">
                    <a:lnL>
                      <a:noFill/>
                    </a:lnL>
                    <a:lnR>
                      <a:noFill/>
                    </a:lnR>
                    <a:lnT>
                      <a:noFill/>
                    </a:lnT>
                    <a:lnB>
                      <a:noFill/>
                    </a:lnB>
                  </a:tcPr>
                </a:tc>
                <a:tc>
                  <a:txBody>
                    <a:bodyPr/>
                    <a:lstStyle/>
                    <a:p>
                      <a:pPr algn="ctr">
                        <a:spcAft>
                          <a:spcPts val="0"/>
                        </a:spcAft>
                      </a:pPr>
                      <a:r>
                        <a:rPr lang="en-US" sz="2400" i="1" dirty="0">
                          <a:latin typeface="+mn-lt"/>
                          <a:ea typeface="Times New Roman"/>
                        </a:rPr>
                        <a:t>a</a:t>
                      </a:r>
                      <a:endParaRPr lang="ru-RU" sz="2400" dirty="0">
                        <a:latin typeface="+mn-lt"/>
                        <a:ea typeface="Times New Roman"/>
                      </a:endParaRPr>
                    </a:p>
                  </a:txBody>
                  <a:tcPr marL="68580" marR="68580" marT="0" marB="0">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400" i="1" dirty="0">
                          <a:latin typeface="+mn-lt"/>
                          <a:ea typeface="Times New Roman"/>
                        </a:rPr>
                        <a:t>b</a:t>
                      </a:r>
                      <a:endParaRPr lang="ru-RU" sz="2400" dirty="0">
                        <a:latin typeface="+mn-lt"/>
                        <a:ea typeface="Times New Roman"/>
                      </a:endParaRPr>
                    </a:p>
                  </a:txBody>
                  <a:tcPr marL="68580" marR="68580" marT="0" marB="0">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400" i="1" dirty="0">
                          <a:latin typeface="+mn-lt"/>
                          <a:ea typeface="Times New Roman"/>
                        </a:rPr>
                        <a:t>r</a:t>
                      </a:r>
                      <a:endParaRPr lang="ru-RU" sz="2400" dirty="0">
                        <a:latin typeface="+mn-lt"/>
                        <a:ea typeface="Times New Roman"/>
                      </a:endParaRPr>
                    </a:p>
                  </a:txBody>
                  <a:tcPr marL="68580" marR="68580" marT="0" marB="0">
                    <a:lnL w="12700" cap="flat" cmpd="sng" algn="ctr">
                      <a:no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372669">
                <a:tc vMerge="1">
                  <a:txBody>
                    <a:bodyPr/>
                    <a:lstStyle/>
                    <a:p>
                      <a:endParaRPr lang="ru-RU"/>
                    </a:p>
                  </a:txBody>
                  <a:tcPr/>
                </a:tc>
                <a:tc>
                  <a:txBody>
                    <a:bodyPr/>
                    <a:lstStyle/>
                    <a:p>
                      <a:pPr algn="ctr">
                        <a:spcAft>
                          <a:spcPts val="0"/>
                        </a:spcAft>
                      </a:pPr>
                      <a:r>
                        <a:rPr lang="en-US" sz="2400" b="1" dirty="0">
                          <a:latin typeface="+mn-lt"/>
                          <a:ea typeface="Times New Roman"/>
                          <a:sym typeface="Symbol"/>
                        </a:rPr>
                        <a:t></a:t>
                      </a:r>
                      <a:endParaRPr lang="ru-RU" sz="2400" dirty="0">
                        <a:latin typeface="+mn-lt"/>
                        <a:ea typeface="Times New Roman"/>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spcAft>
                          <a:spcPts val="0"/>
                        </a:spcAft>
                      </a:pPr>
                      <a:r>
                        <a:rPr lang="en-US" sz="2400" dirty="0">
                          <a:latin typeface="+mn-lt"/>
                          <a:ea typeface="Times New Roman"/>
                        </a:rPr>
                        <a:t>1</a:t>
                      </a:r>
                      <a:endParaRPr lang="ru-RU" sz="2400" dirty="0">
                        <a:latin typeface="+mn-lt"/>
                        <a:ea typeface="Times New Roman"/>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spcAft>
                          <a:spcPts val="0"/>
                        </a:spcAft>
                      </a:pPr>
                      <a:r>
                        <a:rPr lang="en-US" sz="2400" dirty="0">
                          <a:latin typeface="+mn-lt"/>
                          <a:ea typeface="Times New Roman"/>
                        </a:rPr>
                        <a:t>/</a:t>
                      </a:r>
                      <a:r>
                        <a:rPr lang="en-US" sz="2400" i="1" dirty="0">
                          <a:latin typeface="+mn-lt"/>
                          <a:ea typeface="Times New Roman"/>
                        </a:rPr>
                        <a:t>FR3</a:t>
                      </a:r>
                      <a:r>
                        <a:rPr lang="en-US" sz="2400" dirty="0">
                          <a:latin typeface="+mn-lt"/>
                          <a:ea typeface="Times New Roman"/>
                        </a:rPr>
                        <a:t>/</a:t>
                      </a:r>
                      <a:endParaRPr lang="ru-RU" sz="2400" dirty="0">
                        <a:latin typeface="+mn-lt"/>
                        <a:ea typeface="Times New Roman"/>
                      </a:endParaRPr>
                    </a:p>
                  </a:txBody>
                  <a:tcPr marL="68580" marR="68580" marT="0" marB="0">
                    <a:lnL w="12700" cap="flat" cmpd="sng" algn="ctr">
                      <a:no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001"/>
                  </a:ext>
                </a:extLst>
              </a:tr>
              <a:tr h="372669">
                <a:tc vMerge="1">
                  <a:txBody>
                    <a:bodyPr/>
                    <a:lstStyle/>
                    <a:p>
                      <a:endParaRPr lang="ru-RU"/>
                    </a:p>
                  </a:txBody>
                  <a:tcPr/>
                </a:tc>
                <a:tc>
                  <a:txBody>
                    <a:bodyPr/>
                    <a:lstStyle/>
                    <a:p>
                      <a:pPr algn="ctr">
                        <a:spcAft>
                          <a:spcPts val="0"/>
                        </a:spcAft>
                      </a:pPr>
                      <a:r>
                        <a:rPr lang="en-US" sz="2400" dirty="0">
                          <a:latin typeface="+mn-lt"/>
                          <a:ea typeface="Times New Roman"/>
                        </a:rPr>
                        <a:t>1</a:t>
                      </a:r>
                      <a:endParaRPr lang="ru-RU" sz="2400" dirty="0">
                        <a:latin typeface="+mn-lt"/>
                        <a:ea typeface="Times New Roman"/>
                      </a:endParaRPr>
                    </a:p>
                  </a:txBody>
                  <a:tcPr marL="68580" marR="68580" marT="0" marB="0">
                    <a:lnL>
                      <a:noFill/>
                    </a:lnL>
                    <a:lnR>
                      <a:noFill/>
                    </a:lnR>
                    <a:lnT>
                      <a:noFill/>
                    </a:lnT>
                    <a:lnB>
                      <a:noFill/>
                    </a:lnB>
                  </a:tcPr>
                </a:tc>
                <a:tc>
                  <a:txBody>
                    <a:bodyPr/>
                    <a:lstStyle/>
                    <a:p>
                      <a:pPr algn="ctr">
                        <a:spcAft>
                          <a:spcPts val="0"/>
                        </a:spcAft>
                      </a:pPr>
                      <a:r>
                        <a:rPr lang="en-US" sz="2400" dirty="0">
                          <a:latin typeface="+mn-lt"/>
                          <a:ea typeface="Times New Roman"/>
                        </a:rPr>
                        <a:t>0</a:t>
                      </a:r>
                      <a:endParaRPr lang="ru-RU" sz="2400" dirty="0">
                        <a:latin typeface="+mn-lt"/>
                        <a:ea typeface="Times New Roman"/>
                      </a:endParaRPr>
                    </a:p>
                  </a:txBody>
                  <a:tcPr marL="68580" marR="68580" marT="0" marB="0">
                    <a:lnL>
                      <a:noFill/>
                    </a:lnL>
                    <a:lnR>
                      <a:noFill/>
                    </a:lnR>
                    <a:lnT>
                      <a:noFill/>
                    </a:lnT>
                    <a:lnB>
                      <a:noFill/>
                    </a:lnB>
                  </a:tcPr>
                </a:tc>
                <a:tc>
                  <a:txBody>
                    <a:bodyPr/>
                    <a:lstStyle/>
                    <a:p>
                      <a:pPr algn="ctr">
                        <a:spcAft>
                          <a:spcPts val="0"/>
                        </a:spcAft>
                      </a:pPr>
                      <a:r>
                        <a:rPr lang="en-US" sz="2400" dirty="0">
                          <a:latin typeface="+mn-lt"/>
                          <a:ea typeface="Times New Roman"/>
                        </a:rPr>
                        <a:t>/</a:t>
                      </a:r>
                      <a:r>
                        <a:rPr lang="en-US" sz="2400" i="1" dirty="0">
                          <a:latin typeface="+mn-lt"/>
                          <a:ea typeface="Times New Roman"/>
                        </a:rPr>
                        <a:t>FR1</a:t>
                      </a:r>
                      <a:r>
                        <a:rPr lang="en-US" sz="2400" dirty="0">
                          <a:latin typeface="+mn-lt"/>
                          <a:ea typeface="Times New Roman"/>
                        </a:rPr>
                        <a:t>/</a:t>
                      </a:r>
                      <a:endParaRPr lang="ru-RU" sz="2400" dirty="0">
                        <a:latin typeface="+mn-lt"/>
                        <a:ea typeface="Times New Roman"/>
                      </a:endParaRPr>
                    </a:p>
                  </a:txBody>
                  <a:tcPr marL="68580" marR="68580" marT="0" marB="0">
                    <a:lnL w="12700" cap="flat" cmpd="sng" algn="ctr">
                      <a:noFill/>
                      <a:prstDash val="solid"/>
                      <a:round/>
                      <a:headEnd type="none" w="med" len="med"/>
                      <a:tailEnd type="none" w="med" len="med"/>
                    </a:lnL>
                    <a:lnR>
                      <a:noFill/>
                    </a:lnR>
                    <a:lnT>
                      <a:noFill/>
                    </a:lnT>
                    <a:lnB>
                      <a:noFill/>
                    </a:lnB>
                  </a:tcPr>
                </a:tc>
                <a:extLst>
                  <a:ext uri="{0D108BD9-81ED-4DB2-BD59-A6C34878D82A}">
                    <a16:rowId xmlns:a16="http://schemas.microsoft.com/office/drawing/2014/main" val="10002"/>
                  </a:ext>
                </a:extLst>
              </a:tr>
              <a:tr h="372669">
                <a:tc vMerge="1">
                  <a:txBody>
                    <a:bodyPr/>
                    <a:lstStyle/>
                    <a:p>
                      <a:endParaRPr lang="ru-RU"/>
                    </a:p>
                  </a:txBody>
                  <a:tcPr/>
                </a:tc>
                <a:tc>
                  <a:txBody>
                    <a:bodyPr/>
                    <a:lstStyle/>
                    <a:p>
                      <a:pPr algn="ctr">
                        <a:spcAft>
                          <a:spcPts val="0"/>
                        </a:spcAft>
                      </a:pPr>
                      <a:r>
                        <a:rPr lang="en-US" sz="2400">
                          <a:latin typeface="+mn-lt"/>
                          <a:ea typeface="Times New Roman"/>
                        </a:rPr>
                        <a:t>0</a:t>
                      </a:r>
                      <a:endParaRPr lang="ru-RU" sz="2400">
                        <a:latin typeface="+mn-lt"/>
                        <a:ea typeface="Times New Roman"/>
                      </a:endParaRPr>
                    </a:p>
                  </a:txBody>
                  <a:tcPr marL="68580" marR="68580" marT="0" marB="0">
                    <a:lnL>
                      <a:noFill/>
                    </a:lnL>
                    <a:lnR>
                      <a:noFill/>
                    </a:lnR>
                    <a:lnT>
                      <a:noFill/>
                    </a:lnT>
                    <a:lnB>
                      <a:noFill/>
                    </a:lnB>
                  </a:tcPr>
                </a:tc>
                <a:tc>
                  <a:txBody>
                    <a:bodyPr/>
                    <a:lstStyle/>
                    <a:p>
                      <a:pPr algn="ctr">
                        <a:spcAft>
                          <a:spcPts val="0"/>
                        </a:spcAft>
                      </a:pPr>
                      <a:r>
                        <a:rPr lang="en-US" sz="2400">
                          <a:latin typeface="+mn-lt"/>
                          <a:ea typeface="Times New Roman"/>
                        </a:rPr>
                        <a:t>0</a:t>
                      </a:r>
                      <a:endParaRPr lang="ru-RU" sz="2400">
                        <a:latin typeface="+mn-lt"/>
                        <a:ea typeface="Times New Roman"/>
                      </a:endParaRPr>
                    </a:p>
                  </a:txBody>
                  <a:tcPr marL="68580" marR="68580" marT="0" marB="0">
                    <a:lnL>
                      <a:noFill/>
                    </a:lnL>
                    <a:lnR>
                      <a:noFill/>
                    </a:lnR>
                    <a:lnT>
                      <a:noFill/>
                    </a:lnT>
                    <a:lnB>
                      <a:noFill/>
                    </a:lnB>
                  </a:tcPr>
                </a:tc>
                <a:tc>
                  <a:txBody>
                    <a:bodyPr/>
                    <a:lstStyle/>
                    <a:p>
                      <a:pPr algn="ctr">
                        <a:spcAft>
                          <a:spcPts val="0"/>
                        </a:spcAft>
                      </a:pPr>
                      <a:r>
                        <a:rPr lang="en-US" sz="2400" dirty="0">
                          <a:latin typeface="+mn-lt"/>
                          <a:ea typeface="Times New Roman"/>
                        </a:rPr>
                        <a:t>/</a:t>
                      </a:r>
                      <a:r>
                        <a:rPr lang="en-US" sz="2400" i="1" dirty="0">
                          <a:latin typeface="+mn-lt"/>
                          <a:ea typeface="Times New Roman"/>
                        </a:rPr>
                        <a:t>FR2</a:t>
                      </a:r>
                      <a:r>
                        <a:rPr lang="en-US" sz="2400" dirty="0">
                          <a:latin typeface="+mn-lt"/>
                          <a:ea typeface="Times New Roman"/>
                        </a:rPr>
                        <a:t>/</a:t>
                      </a:r>
                      <a:endParaRPr lang="ru-RU" sz="2400" dirty="0">
                        <a:latin typeface="+mn-lt"/>
                        <a:ea typeface="Times New Roman"/>
                      </a:endParaRPr>
                    </a:p>
                  </a:txBody>
                  <a:tcPr marL="68580" marR="68580" marT="0" marB="0">
                    <a:lnL w="12700" cap="flat" cmpd="sng" algn="ctr">
                      <a:noFill/>
                      <a:prstDash val="solid"/>
                      <a:round/>
                      <a:headEnd type="none" w="med" len="med"/>
                      <a:tailEnd type="none" w="med" len="med"/>
                    </a:lnL>
                    <a:lnR>
                      <a:noFill/>
                    </a:lnR>
                    <a:lnT>
                      <a:noFill/>
                    </a:lnT>
                    <a:lnB>
                      <a:noFill/>
                    </a:lnB>
                  </a:tcPr>
                </a:tc>
                <a:extLst>
                  <a:ext uri="{0D108BD9-81ED-4DB2-BD59-A6C34878D82A}">
                    <a16:rowId xmlns:a16="http://schemas.microsoft.com/office/drawing/2014/main" val="10003"/>
                  </a:ext>
                </a:extLst>
              </a:tr>
            </a:tbl>
          </a:graphicData>
        </a:graphic>
      </p:graphicFrame>
      <p:sp>
        <p:nvSpPr>
          <p:cNvPr id="127045" name="AutoShape 5"/>
          <p:cNvSpPr>
            <a:spLocks/>
          </p:cNvSpPr>
          <p:nvPr/>
        </p:nvSpPr>
        <p:spPr bwMode="auto">
          <a:xfrm>
            <a:off x="6643688" y="5286375"/>
            <a:ext cx="71437" cy="928688"/>
          </a:xfrm>
          <a:prstGeom prst="leftBrace">
            <a:avLst>
              <a:gd name="adj1" fmla="val 100029"/>
              <a:gd name="adj2" fmla="val 50000"/>
            </a:avLst>
          </a:prstGeom>
          <a:noFill/>
          <a:ln w="9525">
            <a:solidFill>
              <a:srgbClr val="000000"/>
            </a:solidFill>
            <a:round/>
            <a:headEnd/>
            <a:tailEnd/>
          </a:ln>
        </p:spPr>
        <p:txBody>
          <a:bodyPr/>
          <a:lstStyle/>
          <a:p>
            <a:endParaRPr lang="ru-RU"/>
          </a:p>
        </p:txBody>
      </p:sp>
      <p:cxnSp>
        <p:nvCxnSpPr>
          <p:cNvPr id="15" name="Прямая соединительная линия 14"/>
          <p:cNvCxnSpPr/>
          <p:nvPr/>
        </p:nvCxnSpPr>
        <p:spPr>
          <a:xfrm rot="5400000">
            <a:off x="6930231" y="2356644"/>
            <a:ext cx="1285875" cy="1588"/>
          </a:xfrm>
          <a:prstGeom prst="line">
            <a:avLst/>
          </a:prstGeom>
          <a:ln w="22225"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Прямая соединительная линия 15"/>
          <p:cNvCxnSpPr/>
          <p:nvPr/>
        </p:nvCxnSpPr>
        <p:spPr>
          <a:xfrm rot="5400000">
            <a:off x="6928644" y="5571332"/>
            <a:ext cx="1285875" cy="1587"/>
          </a:xfrm>
          <a:prstGeom prst="line">
            <a:avLst/>
          </a:prstGeom>
          <a:ln w="22225" cmpd="sng">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2000"/>
                                        <p:tgtEl>
                                          <p:spTgt spid="7"/>
                                        </p:tgtEl>
                                      </p:cBhvr>
                                    </p:animEffect>
                                  </p:childTnLst>
                                </p:cTn>
                              </p:par>
                              <p:par>
                                <p:cTn id="8" presetID="22" presetClass="entr" presetSubtype="1"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up)">
                                      <p:cBhvr>
                                        <p:cTn id="10" dur="20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up)">
                                      <p:cBhvr>
                                        <p:cTn id="15" dur="2000"/>
                                        <p:tgtEl>
                                          <p:spTgt spid="8"/>
                                        </p:tgtEl>
                                      </p:cBhvr>
                                    </p:animEffect>
                                  </p:childTnLst>
                                </p:cTn>
                              </p:par>
                              <p:par>
                                <p:cTn id="16" presetID="22" presetClass="entr" presetSubtype="1" fill="hold" nodeType="with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wipe(up)">
                                      <p:cBhvr>
                                        <p:cTn id="18" dur="2000"/>
                                        <p:tgtEl>
                                          <p:spTgt spid="15"/>
                                        </p:tgtEl>
                                      </p:cBhvr>
                                    </p:animEffect>
                                  </p:childTnLst>
                                </p:cTn>
                              </p:par>
                              <p:par>
                                <p:cTn id="19" presetID="22" presetClass="entr" presetSubtype="1" fill="hold" grpId="0" nodeType="withEffect">
                                  <p:stCondLst>
                                    <p:cond delay="0"/>
                                  </p:stCondLst>
                                  <p:childTnLst>
                                    <p:set>
                                      <p:cBhvr>
                                        <p:cTn id="20" dur="1" fill="hold">
                                          <p:stCondLst>
                                            <p:cond delay="0"/>
                                          </p:stCondLst>
                                        </p:cTn>
                                        <p:tgtEl>
                                          <p:spTgt spid="127012"/>
                                        </p:tgtEl>
                                        <p:attrNameLst>
                                          <p:attrName>style.visibility</p:attrName>
                                        </p:attrNameLst>
                                      </p:cBhvr>
                                      <p:to>
                                        <p:strVal val="visible"/>
                                      </p:to>
                                    </p:set>
                                    <p:animEffect transition="in" filter="wipe(up)">
                                      <p:cBhvr>
                                        <p:cTn id="21" dur="2000"/>
                                        <p:tgtEl>
                                          <p:spTgt spid="127012"/>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grpId="0" nodeType="click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wipe(up)">
                                      <p:cBhvr>
                                        <p:cTn id="26" dur="2000"/>
                                        <p:tgtEl>
                                          <p:spTgt spid="11"/>
                                        </p:tgtEl>
                                      </p:cBhvr>
                                    </p:animEffect>
                                  </p:childTnLst>
                                </p:cTn>
                              </p:par>
                              <p:par>
                                <p:cTn id="27" presetID="22" presetClass="entr" presetSubtype="1" fill="hold" nodeType="with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wipe(up)">
                                      <p:cBhvr>
                                        <p:cTn id="29" dur="2000"/>
                                        <p:tgtEl>
                                          <p:spTgt spid="10"/>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1" fill="hold" nodeType="click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wipe(up)">
                                      <p:cBhvr>
                                        <p:cTn id="34" dur="2000"/>
                                        <p:tgtEl>
                                          <p:spTgt spid="12"/>
                                        </p:tgtEl>
                                      </p:cBhvr>
                                    </p:animEffect>
                                  </p:childTnLst>
                                </p:cTn>
                              </p:par>
                              <p:par>
                                <p:cTn id="35" presetID="22" presetClass="entr" presetSubtype="1" fill="hold" nodeType="with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wipe(up)">
                                      <p:cBhvr>
                                        <p:cTn id="37" dur="2000"/>
                                        <p:tgtEl>
                                          <p:spTgt spid="16"/>
                                        </p:tgtEl>
                                      </p:cBhvr>
                                    </p:animEffect>
                                  </p:childTnLst>
                                </p:cTn>
                              </p:par>
                              <p:par>
                                <p:cTn id="38" presetID="22" presetClass="entr" presetSubtype="1" fill="hold" grpId="0" nodeType="withEffect">
                                  <p:stCondLst>
                                    <p:cond delay="0"/>
                                  </p:stCondLst>
                                  <p:childTnLst>
                                    <p:set>
                                      <p:cBhvr>
                                        <p:cTn id="39" dur="1" fill="hold">
                                          <p:stCondLst>
                                            <p:cond delay="0"/>
                                          </p:stCondLst>
                                        </p:cTn>
                                        <p:tgtEl>
                                          <p:spTgt spid="127045"/>
                                        </p:tgtEl>
                                        <p:attrNameLst>
                                          <p:attrName>style.visibility</p:attrName>
                                        </p:attrNameLst>
                                      </p:cBhvr>
                                      <p:to>
                                        <p:strVal val="visible"/>
                                      </p:to>
                                    </p:set>
                                    <p:animEffect transition="in" filter="wipe(up)">
                                      <p:cBhvr>
                                        <p:cTn id="40" dur="2000"/>
                                        <p:tgtEl>
                                          <p:spTgt spid="1270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27012" grpId="0" animBg="1"/>
      <p:bldP spid="11" grpId="0"/>
      <p:bldP spid="127045" grpId="0" animBg="1"/>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p:cNvSpPr>
            <a:spLocks noGrp="1"/>
          </p:cNvSpPr>
          <p:nvPr>
            <p:ph type="sldNum" sz="quarter" idx="12"/>
          </p:nvPr>
        </p:nvSpPr>
        <p:spPr/>
        <p:txBody>
          <a:bodyPr/>
          <a:lstStyle/>
          <a:p>
            <a:pPr>
              <a:defRPr/>
            </a:pPr>
            <a:fld id="{56E3A30F-88C6-417A-86C5-2EBEC2A7B885}" type="slidenum">
              <a:rPr lang="ru-RU" smtClean="0"/>
              <a:pPr>
                <a:defRPr/>
              </a:pPr>
              <a:t>105</a:t>
            </a:fld>
            <a:endParaRPr lang="ru-RU"/>
          </a:p>
        </p:txBody>
      </p:sp>
      <p:grpSp>
        <p:nvGrpSpPr>
          <p:cNvPr id="128003" name="Group 3"/>
          <p:cNvGrpSpPr>
            <a:grpSpLocks noChangeAspect="1"/>
          </p:cNvGrpSpPr>
          <p:nvPr/>
        </p:nvGrpSpPr>
        <p:grpSpPr bwMode="auto">
          <a:xfrm>
            <a:off x="827584" y="0"/>
            <a:ext cx="7729036" cy="4102076"/>
            <a:chOff x="2981" y="9015"/>
            <a:chExt cx="6300" cy="2762"/>
          </a:xfrm>
        </p:grpSpPr>
        <p:sp>
          <p:nvSpPr>
            <p:cNvPr id="128008" name="Line 29"/>
            <p:cNvSpPr>
              <a:spLocks noChangeShapeType="1"/>
            </p:cNvSpPr>
            <p:nvPr/>
          </p:nvSpPr>
          <p:spPr bwMode="auto">
            <a:xfrm>
              <a:off x="3341" y="10815"/>
              <a:ext cx="5400" cy="1"/>
            </a:xfrm>
            <a:prstGeom prst="line">
              <a:avLst/>
            </a:prstGeom>
            <a:noFill/>
            <a:ln w="25400">
              <a:solidFill>
                <a:srgbClr val="000000"/>
              </a:solidFill>
              <a:round/>
              <a:headEnd/>
              <a:tailEnd type="triangle" w="med" len="med"/>
            </a:ln>
          </p:spPr>
          <p:txBody>
            <a:bodyPr/>
            <a:lstStyle/>
            <a:p>
              <a:endParaRPr lang="ru-RU"/>
            </a:p>
          </p:txBody>
        </p:sp>
        <p:sp>
          <p:nvSpPr>
            <p:cNvPr id="128009" name="Line 28"/>
            <p:cNvSpPr>
              <a:spLocks noChangeShapeType="1"/>
            </p:cNvSpPr>
            <p:nvPr/>
          </p:nvSpPr>
          <p:spPr bwMode="auto">
            <a:xfrm>
              <a:off x="4961" y="9015"/>
              <a:ext cx="1" cy="1799"/>
            </a:xfrm>
            <a:prstGeom prst="line">
              <a:avLst/>
            </a:prstGeom>
            <a:noFill/>
            <a:ln w="19050">
              <a:solidFill>
                <a:srgbClr val="000000"/>
              </a:solidFill>
              <a:prstDash val="dash"/>
              <a:round/>
              <a:headEnd/>
              <a:tailEnd/>
            </a:ln>
          </p:spPr>
          <p:txBody>
            <a:bodyPr/>
            <a:lstStyle/>
            <a:p>
              <a:endParaRPr lang="ru-RU"/>
            </a:p>
          </p:txBody>
        </p:sp>
        <p:sp>
          <p:nvSpPr>
            <p:cNvPr id="128010" name="Line 27"/>
            <p:cNvSpPr>
              <a:spLocks noChangeShapeType="1"/>
            </p:cNvSpPr>
            <p:nvPr/>
          </p:nvSpPr>
          <p:spPr bwMode="auto">
            <a:xfrm flipH="1">
              <a:off x="7300" y="9015"/>
              <a:ext cx="1" cy="1800"/>
            </a:xfrm>
            <a:prstGeom prst="line">
              <a:avLst/>
            </a:prstGeom>
            <a:noFill/>
            <a:ln w="19050">
              <a:solidFill>
                <a:srgbClr val="000000"/>
              </a:solidFill>
              <a:prstDash val="dash"/>
              <a:round/>
              <a:headEnd/>
              <a:tailEnd/>
            </a:ln>
          </p:spPr>
          <p:txBody>
            <a:bodyPr/>
            <a:lstStyle/>
            <a:p>
              <a:endParaRPr lang="ru-RU"/>
            </a:p>
          </p:txBody>
        </p:sp>
        <p:sp>
          <p:nvSpPr>
            <p:cNvPr id="128011" name="Freeform 26"/>
            <p:cNvSpPr>
              <a:spLocks/>
            </p:cNvSpPr>
            <p:nvPr/>
          </p:nvSpPr>
          <p:spPr bwMode="auto">
            <a:xfrm>
              <a:off x="3521" y="10095"/>
              <a:ext cx="1440" cy="720"/>
            </a:xfrm>
            <a:custGeom>
              <a:avLst/>
              <a:gdLst>
                <a:gd name="T0" fmla="*/ 545 w 2340"/>
                <a:gd name="T1" fmla="*/ 180 h 1440"/>
                <a:gd name="T2" fmla="*/ 420 w 2340"/>
                <a:gd name="T3" fmla="*/ 45 h 1440"/>
                <a:gd name="T4" fmla="*/ 0 w 2340"/>
                <a:gd name="T5" fmla="*/ 0 h 1440"/>
                <a:gd name="T6" fmla="*/ 0 60000 65536"/>
                <a:gd name="T7" fmla="*/ 0 60000 65536"/>
                <a:gd name="T8" fmla="*/ 0 60000 65536"/>
                <a:gd name="T9" fmla="*/ 0 w 2340"/>
                <a:gd name="T10" fmla="*/ 0 h 1440"/>
                <a:gd name="T11" fmla="*/ 2340 w 2340"/>
                <a:gd name="T12" fmla="*/ 1440 h 1440"/>
              </a:gdLst>
              <a:ahLst/>
              <a:cxnLst>
                <a:cxn ang="T6">
                  <a:pos x="T0" y="T1"/>
                </a:cxn>
                <a:cxn ang="T7">
                  <a:pos x="T2" y="T3"/>
                </a:cxn>
                <a:cxn ang="T8">
                  <a:pos x="T4" y="T5"/>
                </a:cxn>
              </a:cxnLst>
              <a:rect l="T9" t="T10" r="T11" b="T12"/>
              <a:pathLst>
                <a:path w="2340" h="1440">
                  <a:moveTo>
                    <a:pt x="2340" y="1440"/>
                  </a:moveTo>
                  <a:cubicBezTo>
                    <a:pt x="2265" y="1020"/>
                    <a:pt x="2190" y="600"/>
                    <a:pt x="1800" y="360"/>
                  </a:cubicBezTo>
                  <a:cubicBezTo>
                    <a:pt x="1410" y="120"/>
                    <a:pt x="705" y="60"/>
                    <a:pt x="0" y="0"/>
                  </a:cubicBezTo>
                </a:path>
              </a:pathLst>
            </a:custGeom>
            <a:noFill/>
            <a:ln w="25400">
              <a:solidFill>
                <a:srgbClr val="000000"/>
              </a:solidFill>
              <a:round/>
              <a:headEnd/>
              <a:tailEnd/>
            </a:ln>
          </p:spPr>
          <p:txBody>
            <a:bodyPr/>
            <a:lstStyle/>
            <a:p>
              <a:endParaRPr lang="ru-RU"/>
            </a:p>
          </p:txBody>
        </p:sp>
        <p:sp>
          <p:nvSpPr>
            <p:cNvPr id="128012" name="Freeform 25"/>
            <p:cNvSpPr>
              <a:spLocks/>
            </p:cNvSpPr>
            <p:nvPr/>
          </p:nvSpPr>
          <p:spPr bwMode="auto">
            <a:xfrm>
              <a:off x="7301" y="10095"/>
              <a:ext cx="1440" cy="720"/>
            </a:xfrm>
            <a:custGeom>
              <a:avLst/>
              <a:gdLst>
                <a:gd name="T0" fmla="*/ 0 w 1643"/>
                <a:gd name="T1" fmla="*/ 464 h 897"/>
                <a:gd name="T2" fmla="*/ 382 w 1643"/>
                <a:gd name="T3" fmla="*/ 101 h 897"/>
                <a:gd name="T4" fmla="*/ 1106 w 1643"/>
                <a:gd name="T5" fmla="*/ 0 h 897"/>
                <a:gd name="T6" fmla="*/ 0 60000 65536"/>
                <a:gd name="T7" fmla="*/ 0 60000 65536"/>
                <a:gd name="T8" fmla="*/ 0 60000 65536"/>
                <a:gd name="T9" fmla="*/ 0 w 1643"/>
                <a:gd name="T10" fmla="*/ 0 h 897"/>
                <a:gd name="T11" fmla="*/ 1643 w 1643"/>
                <a:gd name="T12" fmla="*/ 897 h 897"/>
              </a:gdLst>
              <a:ahLst/>
              <a:cxnLst>
                <a:cxn ang="T6">
                  <a:pos x="T0" y="T1"/>
                </a:cxn>
                <a:cxn ang="T7">
                  <a:pos x="T2" y="T3"/>
                </a:cxn>
                <a:cxn ang="T8">
                  <a:pos x="T4" y="T5"/>
                </a:cxn>
              </a:cxnLst>
              <a:rect l="T9" t="T10" r="T11" b="T12"/>
              <a:pathLst>
                <a:path w="1643" h="897">
                  <a:moveTo>
                    <a:pt x="0" y="897"/>
                  </a:moveTo>
                  <a:cubicBezTo>
                    <a:pt x="95" y="780"/>
                    <a:pt x="293" y="345"/>
                    <a:pt x="567" y="196"/>
                  </a:cubicBezTo>
                  <a:cubicBezTo>
                    <a:pt x="841" y="47"/>
                    <a:pt x="1419" y="41"/>
                    <a:pt x="1643" y="0"/>
                  </a:cubicBezTo>
                </a:path>
              </a:pathLst>
            </a:custGeom>
            <a:noFill/>
            <a:ln w="25400">
              <a:solidFill>
                <a:srgbClr val="000000"/>
              </a:solidFill>
              <a:round/>
              <a:headEnd/>
              <a:tailEnd/>
            </a:ln>
          </p:spPr>
          <p:txBody>
            <a:bodyPr/>
            <a:lstStyle/>
            <a:p>
              <a:endParaRPr lang="ru-RU"/>
            </a:p>
          </p:txBody>
        </p:sp>
        <p:sp>
          <p:nvSpPr>
            <p:cNvPr id="128013" name="Freeform 24"/>
            <p:cNvSpPr>
              <a:spLocks/>
            </p:cNvSpPr>
            <p:nvPr/>
          </p:nvSpPr>
          <p:spPr bwMode="auto">
            <a:xfrm>
              <a:off x="4961" y="9555"/>
              <a:ext cx="3600" cy="1260"/>
            </a:xfrm>
            <a:custGeom>
              <a:avLst/>
              <a:gdLst>
                <a:gd name="T0" fmla="*/ 0 w 3600"/>
                <a:gd name="T1" fmla="*/ 965 h 1440"/>
                <a:gd name="T2" fmla="*/ 1334 w 3600"/>
                <a:gd name="T3" fmla="*/ 256 h 1440"/>
                <a:gd name="T4" fmla="*/ 3600 w 3600"/>
                <a:gd name="T5" fmla="*/ 0 h 1440"/>
                <a:gd name="T6" fmla="*/ 0 60000 65536"/>
                <a:gd name="T7" fmla="*/ 0 60000 65536"/>
                <a:gd name="T8" fmla="*/ 0 60000 65536"/>
                <a:gd name="T9" fmla="*/ 0 w 3600"/>
                <a:gd name="T10" fmla="*/ 0 h 1440"/>
                <a:gd name="T11" fmla="*/ 3600 w 3600"/>
                <a:gd name="T12" fmla="*/ 1440 h 1440"/>
              </a:gdLst>
              <a:ahLst/>
              <a:cxnLst>
                <a:cxn ang="T6">
                  <a:pos x="T0" y="T1"/>
                </a:cxn>
                <a:cxn ang="T7">
                  <a:pos x="T2" y="T3"/>
                </a:cxn>
                <a:cxn ang="T8">
                  <a:pos x="T4" y="T5"/>
                </a:cxn>
              </a:cxnLst>
              <a:rect l="T9" t="T10" r="T11" b="T12"/>
              <a:pathLst>
                <a:path w="3600" h="1440">
                  <a:moveTo>
                    <a:pt x="0" y="1440"/>
                  </a:moveTo>
                  <a:cubicBezTo>
                    <a:pt x="222" y="1264"/>
                    <a:pt x="734" y="622"/>
                    <a:pt x="1334" y="382"/>
                  </a:cubicBezTo>
                  <a:cubicBezTo>
                    <a:pt x="1934" y="142"/>
                    <a:pt x="3128" y="80"/>
                    <a:pt x="3600" y="0"/>
                  </a:cubicBezTo>
                </a:path>
              </a:pathLst>
            </a:custGeom>
            <a:noFill/>
            <a:ln w="25400">
              <a:solidFill>
                <a:srgbClr val="000000"/>
              </a:solidFill>
              <a:round/>
              <a:headEnd/>
              <a:tailEnd/>
            </a:ln>
          </p:spPr>
          <p:txBody>
            <a:bodyPr/>
            <a:lstStyle/>
            <a:p>
              <a:endParaRPr lang="ru-RU"/>
            </a:p>
          </p:txBody>
        </p:sp>
        <p:sp>
          <p:nvSpPr>
            <p:cNvPr id="128014" name="Freeform 23"/>
            <p:cNvSpPr>
              <a:spLocks/>
            </p:cNvSpPr>
            <p:nvPr/>
          </p:nvSpPr>
          <p:spPr bwMode="auto">
            <a:xfrm>
              <a:off x="3521" y="9555"/>
              <a:ext cx="3780" cy="1260"/>
            </a:xfrm>
            <a:custGeom>
              <a:avLst/>
              <a:gdLst>
                <a:gd name="T0" fmla="*/ 3780 w 3780"/>
                <a:gd name="T1" fmla="*/ 1260 h 1260"/>
                <a:gd name="T2" fmla="*/ 2703 w 3780"/>
                <a:gd name="T3" fmla="*/ 415 h 1260"/>
                <a:gd name="T4" fmla="*/ 0 w 3780"/>
                <a:gd name="T5" fmla="*/ 0 h 1260"/>
                <a:gd name="T6" fmla="*/ 0 60000 65536"/>
                <a:gd name="T7" fmla="*/ 0 60000 65536"/>
                <a:gd name="T8" fmla="*/ 0 60000 65536"/>
                <a:gd name="T9" fmla="*/ 0 w 3780"/>
                <a:gd name="T10" fmla="*/ 0 h 1260"/>
                <a:gd name="T11" fmla="*/ 3780 w 3780"/>
                <a:gd name="T12" fmla="*/ 1260 h 1260"/>
              </a:gdLst>
              <a:ahLst/>
              <a:cxnLst>
                <a:cxn ang="T6">
                  <a:pos x="T0" y="T1"/>
                </a:cxn>
                <a:cxn ang="T7">
                  <a:pos x="T2" y="T3"/>
                </a:cxn>
                <a:cxn ang="T8">
                  <a:pos x="T4" y="T5"/>
                </a:cxn>
              </a:cxnLst>
              <a:rect l="T9" t="T10" r="T11" b="T12"/>
              <a:pathLst>
                <a:path w="3780" h="1260">
                  <a:moveTo>
                    <a:pt x="3780" y="1260"/>
                  </a:moveTo>
                  <a:cubicBezTo>
                    <a:pt x="3601" y="1119"/>
                    <a:pt x="3333" y="625"/>
                    <a:pt x="2703" y="415"/>
                  </a:cubicBezTo>
                  <a:cubicBezTo>
                    <a:pt x="2073" y="205"/>
                    <a:pt x="563" y="86"/>
                    <a:pt x="0" y="0"/>
                  </a:cubicBezTo>
                </a:path>
              </a:pathLst>
            </a:custGeom>
            <a:noFill/>
            <a:ln w="25400">
              <a:solidFill>
                <a:srgbClr val="000000"/>
              </a:solidFill>
              <a:round/>
              <a:headEnd/>
              <a:tailEnd/>
            </a:ln>
          </p:spPr>
          <p:txBody>
            <a:bodyPr/>
            <a:lstStyle/>
            <a:p>
              <a:endParaRPr lang="ru-RU"/>
            </a:p>
          </p:txBody>
        </p:sp>
        <p:sp>
          <p:nvSpPr>
            <p:cNvPr id="128015" name="Line 22"/>
            <p:cNvSpPr>
              <a:spLocks noChangeShapeType="1"/>
            </p:cNvSpPr>
            <p:nvPr/>
          </p:nvSpPr>
          <p:spPr bwMode="auto">
            <a:xfrm>
              <a:off x="3341" y="9915"/>
              <a:ext cx="0" cy="0"/>
            </a:xfrm>
            <a:prstGeom prst="line">
              <a:avLst/>
            </a:prstGeom>
            <a:noFill/>
            <a:ln w="9525">
              <a:solidFill>
                <a:srgbClr val="000000"/>
              </a:solidFill>
              <a:round/>
              <a:headEnd/>
              <a:tailEnd type="triangle" w="med" len="med"/>
            </a:ln>
          </p:spPr>
          <p:txBody>
            <a:bodyPr/>
            <a:lstStyle/>
            <a:p>
              <a:endParaRPr lang="ru-RU"/>
            </a:p>
          </p:txBody>
        </p:sp>
        <p:sp>
          <p:nvSpPr>
            <p:cNvPr id="128016" name="Line 21"/>
            <p:cNvSpPr>
              <a:spLocks noChangeShapeType="1"/>
            </p:cNvSpPr>
            <p:nvPr/>
          </p:nvSpPr>
          <p:spPr bwMode="auto">
            <a:xfrm flipH="1">
              <a:off x="3341" y="10095"/>
              <a:ext cx="180" cy="1"/>
            </a:xfrm>
            <a:prstGeom prst="line">
              <a:avLst/>
            </a:prstGeom>
            <a:noFill/>
            <a:ln w="25400">
              <a:solidFill>
                <a:srgbClr val="000000"/>
              </a:solidFill>
              <a:round/>
              <a:headEnd/>
              <a:tailEnd type="triangle" w="med" len="med"/>
            </a:ln>
          </p:spPr>
          <p:txBody>
            <a:bodyPr/>
            <a:lstStyle/>
            <a:p>
              <a:endParaRPr lang="ru-RU"/>
            </a:p>
          </p:txBody>
        </p:sp>
        <p:sp>
          <p:nvSpPr>
            <p:cNvPr id="128017" name="Line 20"/>
            <p:cNvSpPr>
              <a:spLocks noChangeShapeType="1"/>
            </p:cNvSpPr>
            <p:nvPr/>
          </p:nvSpPr>
          <p:spPr bwMode="auto">
            <a:xfrm flipH="1">
              <a:off x="3341" y="9555"/>
              <a:ext cx="180" cy="1"/>
            </a:xfrm>
            <a:prstGeom prst="line">
              <a:avLst/>
            </a:prstGeom>
            <a:noFill/>
            <a:ln w="25400">
              <a:solidFill>
                <a:srgbClr val="000000"/>
              </a:solidFill>
              <a:round/>
              <a:headEnd/>
              <a:tailEnd type="triangle" w="med" len="med"/>
            </a:ln>
          </p:spPr>
          <p:txBody>
            <a:bodyPr/>
            <a:lstStyle/>
            <a:p>
              <a:endParaRPr lang="ru-RU"/>
            </a:p>
          </p:txBody>
        </p:sp>
        <p:sp>
          <p:nvSpPr>
            <p:cNvPr id="128018" name="Line 19"/>
            <p:cNvSpPr>
              <a:spLocks noChangeShapeType="1"/>
            </p:cNvSpPr>
            <p:nvPr/>
          </p:nvSpPr>
          <p:spPr bwMode="auto">
            <a:xfrm>
              <a:off x="8561" y="9555"/>
              <a:ext cx="180" cy="1"/>
            </a:xfrm>
            <a:prstGeom prst="line">
              <a:avLst/>
            </a:prstGeom>
            <a:noFill/>
            <a:ln w="25400">
              <a:solidFill>
                <a:srgbClr val="000000"/>
              </a:solidFill>
              <a:round/>
              <a:headEnd/>
              <a:tailEnd type="triangle" w="med" len="med"/>
            </a:ln>
          </p:spPr>
          <p:txBody>
            <a:bodyPr/>
            <a:lstStyle/>
            <a:p>
              <a:endParaRPr lang="ru-RU"/>
            </a:p>
          </p:txBody>
        </p:sp>
        <p:sp>
          <p:nvSpPr>
            <p:cNvPr id="128019" name="Line 18"/>
            <p:cNvSpPr>
              <a:spLocks noChangeShapeType="1"/>
            </p:cNvSpPr>
            <p:nvPr/>
          </p:nvSpPr>
          <p:spPr bwMode="auto">
            <a:xfrm>
              <a:off x="8561" y="10095"/>
              <a:ext cx="180" cy="1"/>
            </a:xfrm>
            <a:prstGeom prst="line">
              <a:avLst/>
            </a:prstGeom>
            <a:noFill/>
            <a:ln w="9525">
              <a:solidFill>
                <a:srgbClr val="000000"/>
              </a:solidFill>
              <a:round/>
              <a:headEnd/>
              <a:tailEnd type="triangle" w="med" len="med"/>
            </a:ln>
          </p:spPr>
          <p:txBody>
            <a:bodyPr/>
            <a:lstStyle/>
            <a:p>
              <a:endParaRPr lang="ru-RU"/>
            </a:p>
          </p:txBody>
        </p:sp>
        <p:sp>
          <p:nvSpPr>
            <p:cNvPr id="140305" name="Text Box 17"/>
            <p:cNvSpPr txBox="1">
              <a:spLocks noChangeArrowheads="1"/>
            </p:cNvSpPr>
            <p:nvPr/>
          </p:nvSpPr>
          <p:spPr bwMode="auto">
            <a:xfrm>
              <a:off x="4376" y="9015"/>
              <a:ext cx="720" cy="360"/>
            </a:xfrm>
            <a:prstGeom prst="rect">
              <a:avLst/>
            </a:prstGeom>
            <a:noFill/>
            <a:ln w="9525">
              <a:noFill/>
              <a:miter lim="800000"/>
              <a:headEnd/>
              <a:tailEnd/>
            </a:ln>
          </p:spPr>
          <p:txBody>
            <a:bodyPr/>
            <a:lstStyle/>
            <a:p>
              <a:pPr eaLnBrk="0" hangingPunct="0">
                <a:defRPr/>
              </a:pPr>
              <a:r>
                <a:rPr lang="en-US" sz="2400" i="1" dirty="0">
                  <a:latin typeface="+mn-lt"/>
                  <a:ea typeface="Times New Roman" pitchFamily="18" charset="0"/>
                  <a:cs typeface="Arial" pitchFamily="34" charset="0"/>
                </a:rPr>
                <a:t>FR</a:t>
              </a:r>
              <a:r>
                <a:rPr lang="en-US" sz="2400" dirty="0">
                  <a:latin typeface="+mn-lt"/>
                  <a:ea typeface="Times New Roman" pitchFamily="18" charset="0"/>
                  <a:cs typeface="Arial" pitchFamily="34" charset="0"/>
                </a:rPr>
                <a:t>1</a:t>
              </a:r>
              <a:endParaRPr lang="en-US" sz="2400" dirty="0">
                <a:latin typeface="+mn-lt"/>
                <a:cs typeface="Arial" pitchFamily="34" charset="0"/>
              </a:endParaRPr>
            </a:p>
          </p:txBody>
        </p:sp>
        <p:sp>
          <p:nvSpPr>
            <p:cNvPr id="140304" name="Text Box 16"/>
            <p:cNvSpPr txBox="1">
              <a:spLocks noChangeArrowheads="1"/>
            </p:cNvSpPr>
            <p:nvPr/>
          </p:nvSpPr>
          <p:spPr bwMode="auto">
            <a:xfrm>
              <a:off x="5681" y="9015"/>
              <a:ext cx="720" cy="360"/>
            </a:xfrm>
            <a:prstGeom prst="rect">
              <a:avLst/>
            </a:prstGeom>
            <a:noFill/>
            <a:ln w="9525">
              <a:noFill/>
              <a:miter lim="800000"/>
              <a:headEnd/>
              <a:tailEnd/>
            </a:ln>
          </p:spPr>
          <p:txBody>
            <a:bodyPr/>
            <a:lstStyle/>
            <a:p>
              <a:pPr eaLnBrk="0" hangingPunct="0">
                <a:defRPr/>
              </a:pPr>
              <a:r>
                <a:rPr lang="en-US" sz="2400" i="1" dirty="0">
                  <a:latin typeface="+mn-lt"/>
                  <a:ea typeface="Times New Roman" pitchFamily="18" charset="0"/>
                  <a:cs typeface="Arial" pitchFamily="34" charset="0"/>
                </a:rPr>
                <a:t>FR</a:t>
              </a:r>
              <a:r>
                <a:rPr lang="en-US" sz="2400" dirty="0">
                  <a:latin typeface="+mn-lt"/>
                  <a:ea typeface="Times New Roman" pitchFamily="18" charset="0"/>
                  <a:cs typeface="Arial" pitchFamily="34" charset="0"/>
                </a:rPr>
                <a:t>2</a:t>
              </a:r>
              <a:endParaRPr lang="en-US" sz="2400" dirty="0">
                <a:latin typeface="+mn-lt"/>
                <a:cs typeface="Arial" pitchFamily="34" charset="0"/>
              </a:endParaRPr>
            </a:p>
          </p:txBody>
        </p:sp>
        <p:sp>
          <p:nvSpPr>
            <p:cNvPr id="140303" name="Text Box 15"/>
            <p:cNvSpPr txBox="1">
              <a:spLocks noChangeArrowheads="1"/>
            </p:cNvSpPr>
            <p:nvPr/>
          </p:nvSpPr>
          <p:spPr bwMode="auto">
            <a:xfrm>
              <a:off x="7300" y="9015"/>
              <a:ext cx="721" cy="360"/>
            </a:xfrm>
            <a:prstGeom prst="rect">
              <a:avLst/>
            </a:prstGeom>
            <a:noFill/>
            <a:ln w="9525">
              <a:noFill/>
              <a:miter lim="800000"/>
              <a:headEnd/>
              <a:tailEnd/>
            </a:ln>
          </p:spPr>
          <p:txBody>
            <a:bodyPr/>
            <a:lstStyle/>
            <a:p>
              <a:pPr eaLnBrk="0" hangingPunct="0">
                <a:defRPr/>
              </a:pPr>
              <a:r>
                <a:rPr lang="en-US" sz="2400" i="1" dirty="0">
                  <a:latin typeface="+mn-lt"/>
                  <a:ea typeface="Times New Roman" pitchFamily="18" charset="0"/>
                  <a:cs typeface="Arial" pitchFamily="34" charset="0"/>
                </a:rPr>
                <a:t>FR</a:t>
              </a:r>
              <a:r>
                <a:rPr lang="en-US" sz="2400" dirty="0">
                  <a:latin typeface="+mn-lt"/>
                  <a:ea typeface="Times New Roman" pitchFamily="18" charset="0"/>
                  <a:cs typeface="Arial" pitchFamily="34" charset="0"/>
                </a:rPr>
                <a:t>3</a:t>
              </a:r>
              <a:endParaRPr lang="en-US" sz="2400" dirty="0">
                <a:latin typeface="+mn-lt"/>
                <a:cs typeface="Arial" pitchFamily="34" charset="0"/>
              </a:endParaRPr>
            </a:p>
          </p:txBody>
        </p:sp>
        <p:sp>
          <p:nvSpPr>
            <p:cNvPr id="140300" name="Text Box 12"/>
            <p:cNvSpPr txBox="1">
              <a:spLocks noChangeArrowheads="1"/>
            </p:cNvSpPr>
            <p:nvPr/>
          </p:nvSpPr>
          <p:spPr bwMode="auto">
            <a:xfrm>
              <a:off x="3881" y="11261"/>
              <a:ext cx="4659" cy="516"/>
            </a:xfrm>
            <a:prstGeom prst="rect">
              <a:avLst/>
            </a:prstGeom>
            <a:noFill/>
            <a:ln w="9525">
              <a:noFill/>
              <a:miter lim="800000"/>
              <a:headEnd/>
              <a:tailEnd/>
            </a:ln>
          </p:spPr>
          <p:txBody>
            <a:bodyPr/>
            <a:lstStyle/>
            <a:p>
              <a:pPr algn="ctr" eaLnBrk="0" hangingPunct="0">
                <a:defRPr/>
              </a:pPr>
              <a:r>
                <a:rPr lang="en-US" sz="2400" i="1" dirty="0">
                  <a:latin typeface="+mn-lt"/>
                  <a:ea typeface="Times New Roman" pitchFamily="18" charset="0"/>
                  <a:cs typeface="Arial" pitchFamily="34" charset="0"/>
                </a:rPr>
                <a:t> </a:t>
              </a:r>
              <a:r>
                <a:rPr lang="ru-RU" sz="2400" i="1" dirty="0">
                  <a:latin typeface="+mn-lt"/>
                  <a:ea typeface="Times New Roman" pitchFamily="18" charset="0"/>
                  <a:cs typeface="Arial" pitchFamily="34" charset="0"/>
                </a:rPr>
                <a:t>      </a:t>
              </a:r>
              <a:r>
                <a:rPr lang="en-US" sz="2400" i="1" dirty="0">
                  <a:latin typeface="+mn-lt"/>
                  <a:ea typeface="Times New Roman" pitchFamily="18" charset="0"/>
                  <a:cs typeface="Arial" pitchFamily="34" charset="0"/>
                </a:rPr>
                <a:t> </a:t>
              </a:r>
              <a:r>
                <a:rPr lang="en-US" sz="3200" i="1" dirty="0">
                  <a:latin typeface="+mn-lt"/>
                  <a:ea typeface="Times New Roman" pitchFamily="18" charset="0"/>
                  <a:cs typeface="Arial" pitchFamily="34" charset="0"/>
                </a:rPr>
                <a:t>a : x&lt;k</a:t>
              </a:r>
              <a:r>
                <a:rPr lang="en-US" sz="3200" baseline="-30000" dirty="0">
                  <a:ea typeface="Times New Roman" pitchFamily="18" charset="0"/>
                  <a:cs typeface="Arial" pitchFamily="34" charset="0"/>
                </a:rPr>
                <a:t>1</a:t>
              </a:r>
              <a:r>
                <a:rPr lang="en-US" sz="3200" i="1" dirty="0">
                  <a:latin typeface="+mn-lt"/>
                  <a:ea typeface="Times New Roman" pitchFamily="18" charset="0"/>
                  <a:cs typeface="Arial" pitchFamily="34" charset="0"/>
                </a:rPr>
                <a:t> ,    b : x&gt;k</a:t>
              </a:r>
              <a:r>
                <a:rPr lang="en-US" sz="3200" baseline="-30000" dirty="0">
                  <a:latin typeface="+mn-lt"/>
                  <a:ea typeface="Times New Roman" pitchFamily="18" charset="0"/>
                  <a:cs typeface="Arial" pitchFamily="34" charset="0"/>
                </a:rPr>
                <a:t>2  </a:t>
              </a:r>
              <a:r>
                <a:rPr lang="ru-RU" sz="3200" baseline="-30000" dirty="0">
                  <a:latin typeface="+mn-lt"/>
                  <a:ea typeface="Times New Roman" pitchFamily="18" charset="0"/>
                  <a:cs typeface="Arial" pitchFamily="34" charset="0"/>
                </a:rPr>
                <a:t>  </a:t>
              </a:r>
              <a:r>
                <a:rPr lang="en-US" sz="3200" baseline="-30000" dirty="0">
                  <a:latin typeface="+mn-lt"/>
                  <a:ea typeface="Times New Roman" pitchFamily="18" charset="0"/>
                  <a:cs typeface="Arial" pitchFamily="34" charset="0"/>
                </a:rPr>
                <a:t> </a:t>
              </a:r>
              <a:r>
                <a:rPr lang="en-US" sz="3200" i="1" dirty="0">
                  <a:latin typeface="+mn-lt"/>
                  <a:ea typeface="Times New Roman" pitchFamily="18" charset="0"/>
                  <a:cs typeface="Arial" pitchFamily="34" charset="0"/>
                </a:rPr>
                <a:t> </a:t>
              </a:r>
              <a:endParaRPr lang="en-US" sz="3200" dirty="0">
                <a:latin typeface="+mn-lt"/>
                <a:cs typeface="Arial" pitchFamily="34" charset="0"/>
              </a:endParaRPr>
            </a:p>
          </p:txBody>
        </p:sp>
        <p:sp>
          <p:nvSpPr>
            <p:cNvPr id="140299" name="Text Box 11"/>
            <p:cNvSpPr txBox="1">
              <a:spLocks noChangeArrowheads="1"/>
            </p:cNvSpPr>
            <p:nvPr/>
          </p:nvSpPr>
          <p:spPr bwMode="auto">
            <a:xfrm>
              <a:off x="3521" y="9735"/>
              <a:ext cx="720" cy="360"/>
            </a:xfrm>
            <a:prstGeom prst="rect">
              <a:avLst/>
            </a:prstGeom>
            <a:noFill/>
            <a:ln w="9525">
              <a:noFill/>
              <a:miter lim="800000"/>
              <a:headEnd/>
              <a:tailEnd/>
            </a:ln>
          </p:spPr>
          <p:txBody>
            <a:bodyPr/>
            <a:lstStyle/>
            <a:p>
              <a:pPr eaLnBrk="0" hangingPunct="0">
                <a:defRPr/>
              </a:pPr>
              <a:r>
                <a:rPr lang="en-US" sz="2400" i="1" dirty="0">
                  <a:latin typeface="+mn-lt"/>
                  <a:ea typeface="Times New Roman" pitchFamily="18" charset="0"/>
                  <a:cs typeface="Arial" pitchFamily="34" charset="0"/>
                </a:rPr>
                <a:t>a=1</a:t>
              </a:r>
              <a:endParaRPr lang="en-US" sz="2400" dirty="0">
                <a:latin typeface="+mn-lt"/>
                <a:cs typeface="Arial" pitchFamily="34" charset="0"/>
              </a:endParaRPr>
            </a:p>
          </p:txBody>
        </p:sp>
        <p:sp>
          <p:nvSpPr>
            <p:cNvPr id="140298" name="Text Box 10"/>
            <p:cNvSpPr txBox="1">
              <a:spLocks noChangeArrowheads="1"/>
            </p:cNvSpPr>
            <p:nvPr/>
          </p:nvSpPr>
          <p:spPr bwMode="auto">
            <a:xfrm>
              <a:off x="8022" y="9735"/>
              <a:ext cx="720" cy="360"/>
            </a:xfrm>
            <a:prstGeom prst="rect">
              <a:avLst/>
            </a:prstGeom>
            <a:noFill/>
            <a:ln w="9525">
              <a:noFill/>
              <a:miter lim="800000"/>
              <a:headEnd/>
              <a:tailEnd/>
            </a:ln>
          </p:spPr>
          <p:txBody>
            <a:bodyPr/>
            <a:lstStyle/>
            <a:p>
              <a:pPr eaLnBrk="0" hangingPunct="0">
                <a:defRPr/>
              </a:pPr>
              <a:r>
                <a:rPr lang="en-US" sz="2400" i="1" dirty="0">
                  <a:latin typeface="+mn-lt"/>
                  <a:ea typeface="Times New Roman" pitchFamily="18" charset="0"/>
                  <a:cs typeface="Arial" pitchFamily="34" charset="0"/>
                </a:rPr>
                <a:t>b=1</a:t>
              </a:r>
              <a:endParaRPr lang="en-US" sz="2400" dirty="0">
                <a:latin typeface="+mn-lt"/>
                <a:cs typeface="Arial" pitchFamily="34" charset="0"/>
              </a:endParaRPr>
            </a:p>
          </p:txBody>
        </p:sp>
        <p:sp>
          <p:nvSpPr>
            <p:cNvPr id="140297" name="Text Box 9"/>
            <p:cNvSpPr txBox="1">
              <a:spLocks noChangeArrowheads="1"/>
            </p:cNvSpPr>
            <p:nvPr/>
          </p:nvSpPr>
          <p:spPr bwMode="auto">
            <a:xfrm>
              <a:off x="8022" y="9195"/>
              <a:ext cx="720" cy="360"/>
            </a:xfrm>
            <a:prstGeom prst="rect">
              <a:avLst/>
            </a:prstGeom>
            <a:noFill/>
            <a:ln w="9525">
              <a:noFill/>
              <a:miter lim="800000"/>
              <a:headEnd/>
              <a:tailEnd/>
            </a:ln>
          </p:spPr>
          <p:txBody>
            <a:bodyPr/>
            <a:lstStyle/>
            <a:p>
              <a:pPr eaLnBrk="0" hangingPunct="0">
                <a:defRPr/>
              </a:pPr>
              <a:r>
                <a:rPr lang="en-US" sz="2400" i="1" dirty="0">
                  <a:latin typeface="+mn-lt"/>
                  <a:ea typeface="Times New Roman" pitchFamily="18" charset="0"/>
                  <a:cs typeface="Arial" pitchFamily="34" charset="0"/>
                </a:rPr>
                <a:t>a=0</a:t>
              </a:r>
              <a:endParaRPr lang="en-US" sz="2400" dirty="0">
                <a:latin typeface="+mn-lt"/>
                <a:cs typeface="Arial" pitchFamily="34" charset="0"/>
              </a:endParaRPr>
            </a:p>
          </p:txBody>
        </p:sp>
        <p:sp>
          <p:nvSpPr>
            <p:cNvPr id="140296" name="Text Box 8"/>
            <p:cNvSpPr txBox="1">
              <a:spLocks noChangeArrowheads="1"/>
            </p:cNvSpPr>
            <p:nvPr/>
          </p:nvSpPr>
          <p:spPr bwMode="auto">
            <a:xfrm>
              <a:off x="3521" y="9195"/>
              <a:ext cx="720" cy="360"/>
            </a:xfrm>
            <a:prstGeom prst="rect">
              <a:avLst/>
            </a:prstGeom>
            <a:noFill/>
            <a:ln w="9525">
              <a:noFill/>
              <a:miter lim="800000"/>
              <a:headEnd/>
              <a:tailEnd/>
            </a:ln>
          </p:spPr>
          <p:txBody>
            <a:bodyPr/>
            <a:lstStyle/>
            <a:p>
              <a:pPr eaLnBrk="0" hangingPunct="0">
                <a:defRPr/>
              </a:pPr>
              <a:r>
                <a:rPr lang="en-US" sz="2400" i="1" dirty="0">
                  <a:latin typeface="+mn-lt"/>
                  <a:ea typeface="Times New Roman" pitchFamily="18" charset="0"/>
                  <a:cs typeface="Arial" pitchFamily="34" charset="0"/>
                </a:rPr>
                <a:t>b=0</a:t>
              </a:r>
              <a:endParaRPr lang="en-US" sz="2400" dirty="0">
                <a:latin typeface="+mn-lt"/>
                <a:cs typeface="Arial" pitchFamily="34" charset="0"/>
              </a:endParaRPr>
            </a:p>
          </p:txBody>
        </p:sp>
        <p:sp>
          <p:nvSpPr>
            <p:cNvPr id="128028" name="Text Box 7"/>
            <p:cNvSpPr txBox="1">
              <a:spLocks noChangeArrowheads="1"/>
            </p:cNvSpPr>
            <p:nvPr/>
          </p:nvSpPr>
          <p:spPr bwMode="auto">
            <a:xfrm>
              <a:off x="8741" y="10455"/>
              <a:ext cx="540" cy="540"/>
            </a:xfrm>
            <a:prstGeom prst="rect">
              <a:avLst/>
            </a:prstGeom>
            <a:noFill/>
            <a:ln w="9525">
              <a:noFill/>
              <a:miter lim="800000"/>
              <a:headEnd/>
              <a:tailEnd/>
            </a:ln>
          </p:spPr>
          <p:txBody>
            <a:bodyPr/>
            <a:lstStyle/>
            <a:p>
              <a:pPr eaLnBrk="0" hangingPunct="0"/>
              <a:r>
                <a:rPr lang="en-US" sz="2400" i="1">
                  <a:cs typeface="Times New Roman" pitchFamily="18" charset="0"/>
                </a:rPr>
                <a:t>x</a:t>
              </a:r>
              <a:endParaRPr lang="en-US" sz="2400"/>
            </a:p>
          </p:txBody>
        </p:sp>
        <p:sp>
          <p:nvSpPr>
            <p:cNvPr id="128029" name="Text Box 6"/>
            <p:cNvSpPr txBox="1">
              <a:spLocks noChangeArrowheads="1"/>
            </p:cNvSpPr>
            <p:nvPr/>
          </p:nvSpPr>
          <p:spPr bwMode="auto">
            <a:xfrm>
              <a:off x="2981" y="10815"/>
              <a:ext cx="540" cy="360"/>
            </a:xfrm>
            <a:prstGeom prst="rect">
              <a:avLst/>
            </a:prstGeom>
            <a:noFill/>
            <a:ln w="9525">
              <a:noFill/>
              <a:miter lim="800000"/>
              <a:headEnd/>
              <a:tailEnd/>
            </a:ln>
          </p:spPr>
          <p:txBody>
            <a:bodyPr/>
            <a:lstStyle/>
            <a:p>
              <a:pPr eaLnBrk="0" hangingPunct="0"/>
              <a:r>
                <a:rPr lang="en-US" sz="1000" i="1">
                  <a:cs typeface="Times New Roman" pitchFamily="18" charset="0"/>
                </a:rPr>
                <a:t> </a:t>
              </a:r>
              <a:r>
                <a:rPr lang="en-US" sz="2400" i="1">
                  <a:cs typeface="Times New Roman" pitchFamily="18" charset="0"/>
                </a:rPr>
                <a:t>0</a:t>
              </a:r>
              <a:endParaRPr lang="en-US" sz="2400"/>
            </a:p>
          </p:txBody>
        </p:sp>
        <p:sp>
          <p:nvSpPr>
            <p:cNvPr id="140293" name="Text Box 5"/>
            <p:cNvSpPr txBox="1">
              <a:spLocks noChangeArrowheads="1"/>
            </p:cNvSpPr>
            <p:nvPr/>
          </p:nvSpPr>
          <p:spPr bwMode="auto">
            <a:xfrm>
              <a:off x="4547" y="10849"/>
              <a:ext cx="720" cy="360"/>
            </a:xfrm>
            <a:prstGeom prst="rect">
              <a:avLst/>
            </a:prstGeom>
            <a:noFill/>
            <a:ln w="9525">
              <a:noFill/>
              <a:miter lim="800000"/>
              <a:headEnd/>
              <a:tailEnd/>
            </a:ln>
          </p:spPr>
          <p:txBody>
            <a:bodyPr/>
            <a:lstStyle/>
            <a:p>
              <a:pPr eaLnBrk="0" hangingPunct="0">
                <a:defRPr/>
              </a:pPr>
              <a:r>
                <a:rPr lang="en-US" sz="2400" i="1" dirty="0">
                  <a:latin typeface="+mn-lt"/>
                  <a:ea typeface="Times New Roman" pitchFamily="18" charset="0"/>
                  <a:cs typeface="Arial" pitchFamily="34" charset="0"/>
                </a:rPr>
                <a:t>  k</a:t>
              </a:r>
              <a:r>
                <a:rPr lang="en-US" sz="2400" i="1" baseline="-30000" dirty="0">
                  <a:latin typeface="+mn-lt"/>
                  <a:ea typeface="Times New Roman" pitchFamily="18" charset="0"/>
                  <a:cs typeface="Arial" pitchFamily="34" charset="0"/>
                </a:rPr>
                <a:t>1</a:t>
              </a:r>
              <a:endParaRPr lang="en-US" sz="2400" dirty="0">
                <a:latin typeface="+mn-lt"/>
                <a:cs typeface="Arial" pitchFamily="34" charset="0"/>
              </a:endParaRPr>
            </a:p>
          </p:txBody>
        </p:sp>
        <p:sp>
          <p:nvSpPr>
            <p:cNvPr id="140292" name="Text Box 4"/>
            <p:cNvSpPr txBox="1">
              <a:spLocks noChangeArrowheads="1"/>
            </p:cNvSpPr>
            <p:nvPr/>
          </p:nvSpPr>
          <p:spPr bwMode="auto">
            <a:xfrm>
              <a:off x="6941" y="10815"/>
              <a:ext cx="720" cy="360"/>
            </a:xfrm>
            <a:prstGeom prst="rect">
              <a:avLst/>
            </a:prstGeom>
            <a:noFill/>
            <a:ln w="9525">
              <a:noFill/>
              <a:miter lim="800000"/>
              <a:headEnd/>
              <a:tailEnd/>
            </a:ln>
          </p:spPr>
          <p:txBody>
            <a:bodyPr/>
            <a:lstStyle/>
            <a:p>
              <a:pPr eaLnBrk="0" hangingPunct="0">
                <a:defRPr/>
              </a:pPr>
              <a:r>
                <a:rPr lang="en-US" sz="1000" i="1" dirty="0">
                  <a:latin typeface="Arial" pitchFamily="34" charset="0"/>
                  <a:ea typeface="Times New Roman" pitchFamily="18" charset="0"/>
                  <a:cs typeface="Arial" pitchFamily="34" charset="0"/>
                </a:rPr>
                <a:t> </a:t>
              </a:r>
              <a:r>
                <a:rPr lang="en-US" sz="2400" i="1" dirty="0">
                  <a:latin typeface="+mn-lt"/>
                  <a:ea typeface="Times New Roman" pitchFamily="18" charset="0"/>
                  <a:cs typeface="Arial" pitchFamily="34" charset="0"/>
                </a:rPr>
                <a:t> k</a:t>
              </a:r>
              <a:r>
                <a:rPr lang="en-US" sz="2400" i="1" baseline="-30000" dirty="0">
                  <a:latin typeface="+mn-lt"/>
                  <a:ea typeface="Times New Roman" pitchFamily="18" charset="0"/>
                  <a:cs typeface="Arial" pitchFamily="34" charset="0"/>
                </a:rPr>
                <a:t>2</a:t>
              </a:r>
              <a:endParaRPr lang="en-US" sz="2400" dirty="0">
                <a:latin typeface="+mn-lt"/>
                <a:cs typeface="Arial" pitchFamily="34" charset="0"/>
              </a:endParaRPr>
            </a:p>
          </p:txBody>
        </p:sp>
      </p:grpSp>
      <p:sp>
        <p:nvSpPr>
          <p:cNvPr id="128004" name="Rectangle 31"/>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ru-RU"/>
          </a:p>
        </p:txBody>
      </p:sp>
      <p:sp>
        <p:nvSpPr>
          <p:cNvPr id="128005" name="Rectangle 35"/>
          <p:cNvSpPr>
            <a:spLocks noChangeArrowheads="1"/>
          </p:cNvSpPr>
          <p:nvPr/>
        </p:nvSpPr>
        <p:spPr bwMode="auto">
          <a:xfrm>
            <a:off x="0" y="0"/>
            <a:ext cx="0" cy="0"/>
          </a:xfrm>
          <a:prstGeom prst="rect">
            <a:avLst/>
          </a:prstGeom>
          <a:solidFill>
            <a:schemeClr val="accent1"/>
          </a:solidFill>
          <a:ln w="9525">
            <a:solidFill>
              <a:schemeClr val="tx1"/>
            </a:solidFill>
            <a:miter lim="800000"/>
            <a:headEnd/>
            <a:tailEnd/>
          </a:ln>
        </p:spPr>
        <p:txBody>
          <a:bodyPr/>
          <a:lstStyle/>
          <a:p>
            <a:pPr algn="ctr" eaLnBrk="0" hangingPunct="0"/>
            <a:r>
              <a:rPr lang="en-US" sz="1200" i="1">
                <a:cs typeface="Times New Roman" pitchFamily="18" charset="0"/>
              </a:rPr>
              <a:t>a : x&lt;k</a:t>
            </a:r>
            <a:r>
              <a:rPr lang="en-US" sz="1200" baseline="-30000">
                <a:cs typeface="Times New Roman" pitchFamily="18" charset="0"/>
              </a:rPr>
              <a:t>1</a:t>
            </a:r>
            <a:r>
              <a:rPr lang="en-US" sz="1000" i="1">
                <a:cs typeface="Times New Roman" pitchFamily="18" charset="0"/>
              </a:rPr>
              <a:t>      </a:t>
            </a:r>
            <a:endParaRPr lang="en-US"/>
          </a:p>
        </p:txBody>
      </p:sp>
      <p:sp>
        <p:nvSpPr>
          <p:cNvPr id="128006" name="Rectangle 36"/>
          <p:cNvSpPr>
            <a:spLocks noChangeArrowheads="1"/>
          </p:cNvSpPr>
          <p:nvPr/>
        </p:nvSpPr>
        <p:spPr bwMode="auto">
          <a:xfrm>
            <a:off x="0" y="219075"/>
            <a:ext cx="0" cy="0"/>
          </a:xfrm>
          <a:prstGeom prst="rect">
            <a:avLst/>
          </a:prstGeom>
          <a:noFill/>
          <a:ln w="9525">
            <a:noFill/>
            <a:miter lim="800000"/>
            <a:headEnd/>
            <a:tailEnd/>
          </a:ln>
        </p:spPr>
        <p:txBody>
          <a:bodyPr wrap="none" anchor="ctr">
            <a:spAutoFit/>
          </a:bodyPr>
          <a:lstStyle/>
          <a:p>
            <a:pPr algn="ctr" eaLnBrk="0" hangingPunct="0"/>
            <a:r>
              <a:rPr lang="en-US" sz="1000" i="1">
                <a:cs typeface="Times New Roman" pitchFamily="18" charset="0"/>
              </a:rPr>
              <a:t>  </a:t>
            </a:r>
            <a:r>
              <a:rPr lang="ru-RU" sz="1000" i="1">
                <a:cs typeface="Times New Roman" pitchFamily="18" charset="0"/>
              </a:rPr>
              <a:t>   </a:t>
            </a:r>
            <a:endParaRPr lang="ru-RU"/>
          </a:p>
        </p:txBody>
      </p:sp>
      <p:sp>
        <p:nvSpPr>
          <p:cNvPr id="128007" name="Rectangle 89"/>
          <p:cNvSpPr>
            <a:spLocks noChangeArrowheads="1"/>
          </p:cNvSpPr>
          <p:nvPr/>
        </p:nvSpPr>
        <p:spPr bwMode="auto">
          <a:xfrm>
            <a:off x="0" y="4152900"/>
            <a:ext cx="9144000" cy="2062163"/>
          </a:xfrm>
          <a:prstGeom prst="rect">
            <a:avLst/>
          </a:prstGeom>
          <a:noFill/>
          <a:ln w="9525">
            <a:noFill/>
            <a:miter lim="800000"/>
            <a:headEnd/>
            <a:tailEnd/>
          </a:ln>
        </p:spPr>
        <p:txBody>
          <a:bodyPr anchor="ctr">
            <a:spAutoFit/>
          </a:bodyPr>
          <a:lstStyle/>
          <a:p>
            <a:pPr indent="571500" algn="just" eaLnBrk="0" hangingPunct="0"/>
            <a:r>
              <a:rPr lang="ru-RU" sz="3200" dirty="0">
                <a:latin typeface="Calibri" pitchFamily="34" charset="0"/>
                <a:cs typeface="Times New Roman" pitchFamily="18" charset="0"/>
              </a:rPr>
              <a:t>Действительно, переменная </a:t>
            </a:r>
            <a:r>
              <a:rPr lang="en-US" sz="3200" i="1" dirty="0">
                <a:latin typeface="Calibri" pitchFamily="34" charset="0"/>
                <a:cs typeface="Times New Roman" pitchFamily="18" charset="0"/>
              </a:rPr>
              <a:t>x</a:t>
            </a:r>
            <a:r>
              <a:rPr lang="ru-RU" sz="3200" i="1" dirty="0">
                <a:latin typeface="Calibri" pitchFamily="34" charset="0"/>
                <a:cs typeface="Times New Roman" pitchFamily="18" charset="0"/>
              </a:rPr>
              <a:t>, </a:t>
            </a:r>
            <a:r>
              <a:rPr lang="ru-RU" sz="3200" dirty="0">
                <a:latin typeface="Calibri" pitchFamily="34" charset="0"/>
                <a:cs typeface="Times New Roman" pitchFamily="18" charset="0"/>
              </a:rPr>
              <a:t>входящая в </a:t>
            </a:r>
            <a:r>
              <a:rPr lang="en-US" sz="3200" i="1" dirty="0">
                <a:latin typeface="Calibri" pitchFamily="34" charset="0"/>
                <a:cs typeface="Times New Roman" pitchFamily="18" charset="0"/>
              </a:rPr>
              <a:t>a</a:t>
            </a:r>
            <a:r>
              <a:rPr lang="ru-RU" sz="3200" dirty="0">
                <a:latin typeface="Calibri" pitchFamily="34" charset="0"/>
                <a:cs typeface="Times New Roman" pitchFamily="18" charset="0"/>
              </a:rPr>
              <a:t> и </a:t>
            </a:r>
            <a:r>
              <a:rPr lang="en-US" sz="3200" i="1" dirty="0">
                <a:latin typeface="Calibri" pitchFamily="34" charset="0"/>
                <a:cs typeface="Times New Roman" pitchFamily="18" charset="0"/>
              </a:rPr>
              <a:t>b</a:t>
            </a:r>
            <a:r>
              <a:rPr lang="ru-RU" sz="3200" dirty="0">
                <a:latin typeface="Calibri" pitchFamily="34" charset="0"/>
                <a:cs typeface="Times New Roman" pitchFamily="18" charset="0"/>
              </a:rPr>
              <a:t>, не может одновременно принадлежать как диапазону </a:t>
            </a:r>
            <a:r>
              <a:rPr lang="en-US" sz="3200" i="1" dirty="0">
                <a:latin typeface="Calibri" pitchFamily="34" charset="0"/>
                <a:cs typeface="Times New Roman" pitchFamily="18" charset="0"/>
              </a:rPr>
              <a:t>A</a:t>
            </a:r>
            <a:r>
              <a:rPr lang="ru-RU" sz="3200" i="1" dirty="0">
                <a:latin typeface="Calibri" pitchFamily="34" charset="0"/>
                <a:cs typeface="Times New Roman" pitchFamily="18" charset="0"/>
              </a:rPr>
              <a:t>=</a:t>
            </a:r>
            <a:r>
              <a:rPr lang="ru-RU" sz="3200" dirty="0">
                <a:latin typeface="Calibri" pitchFamily="34" charset="0"/>
                <a:cs typeface="Times New Roman" pitchFamily="18" charset="0"/>
              </a:rPr>
              <a:t>{</a:t>
            </a:r>
            <a:r>
              <a:rPr lang="en-US" sz="3200" i="1" dirty="0">
                <a:latin typeface="Calibri" pitchFamily="34" charset="0"/>
                <a:cs typeface="Times New Roman" pitchFamily="18" charset="0"/>
              </a:rPr>
              <a:t>x</a:t>
            </a:r>
            <a:r>
              <a:rPr lang="ru-RU" sz="3200" i="1" dirty="0">
                <a:latin typeface="Calibri" pitchFamily="34" charset="0"/>
                <a:cs typeface="Times New Roman" pitchFamily="18" charset="0"/>
              </a:rPr>
              <a:t>│</a:t>
            </a:r>
            <a:r>
              <a:rPr lang="en-US" sz="3200" i="1" dirty="0">
                <a:latin typeface="Calibri" pitchFamily="34" charset="0"/>
                <a:cs typeface="Times New Roman" pitchFamily="18" charset="0"/>
              </a:rPr>
              <a:t>x</a:t>
            </a:r>
            <a:r>
              <a:rPr lang="ru-RU" sz="3200" i="1" dirty="0">
                <a:latin typeface="Calibri" pitchFamily="34" charset="0"/>
                <a:cs typeface="Times New Roman" pitchFamily="18" charset="0"/>
              </a:rPr>
              <a:t>&lt;</a:t>
            </a:r>
            <a:r>
              <a:rPr lang="en-US" sz="3200" i="1" dirty="0">
                <a:latin typeface="Calibri" pitchFamily="34" charset="0"/>
                <a:cs typeface="Times New Roman" pitchFamily="18" charset="0"/>
              </a:rPr>
              <a:t>k</a:t>
            </a:r>
            <a:r>
              <a:rPr lang="ru-RU" sz="3200" baseline="-30000" dirty="0">
                <a:latin typeface="Calibri" pitchFamily="34" charset="0"/>
                <a:cs typeface="Times New Roman" pitchFamily="18" charset="0"/>
              </a:rPr>
              <a:t>1</a:t>
            </a:r>
            <a:r>
              <a:rPr lang="ru-RU" sz="3200" dirty="0">
                <a:latin typeface="Calibri" pitchFamily="34" charset="0"/>
                <a:cs typeface="Times New Roman" pitchFamily="18" charset="0"/>
              </a:rPr>
              <a:t>}, так и диапазону </a:t>
            </a:r>
            <a:r>
              <a:rPr lang="en-US" sz="3200" i="1" dirty="0">
                <a:latin typeface="Calibri" pitchFamily="34" charset="0"/>
                <a:cs typeface="Times New Roman" pitchFamily="18" charset="0"/>
              </a:rPr>
              <a:t>B</a:t>
            </a:r>
            <a:r>
              <a:rPr lang="ru-RU" sz="3200" i="1" dirty="0">
                <a:latin typeface="Calibri" pitchFamily="34" charset="0"/>
                <a:cs typeface="Times New Roman" pitchFamily="18" charset="0"/>
              </a:rPr>
              <a:t>=</a:t>
            </a:r>
            <a:r>
              <a:rPr lang="ru-RU" sz="3200" dirty="0">
                <a:latin typeface="Calibri" pitchFamily="34" charset="0"/>
                <a:cs typeface="Times New Roman" pitchFamily="18" charset="0"/>
              </a:rPr>
              <a:t>{</a:t>
            </a:r>
            <a:r>
              <a:rPr lang="en-US" sz="3200" i="1" dirty="0">
                <a:latin typeface="Calibri" pitchFamily="34" charset="0"/>
                <a:cs typeface="Times New Roman" pitchFamily="18" charset="0"/>
              </a:rPr>
              <a:t>x</a:t>
            </a:r>
            <a:r>
              <a:rPr lang="ru-RU" sz="3200" i="1" dirty="0">
                <a:latin typeface="Calibri" pitchFamily="34" charset="0"/>
                <a:cs typeface="Times New Roman" pitchFamily="18" charset="0"/>
              </a:rPr>
              <a:t>│</a:t>
            </a:r>
            <a:r>
              <a:rPr lang="en-US" sz="3200" i="1" dirty="0">
                <a:latin typeface="Calibri" pitchFamily="34" charset="0"/>
                <a:cs typeface="Times New Roman" pitchFamily="18" charset="0"/>
              </a:rPr>
              <a:t>x</a:t>
            </a:r>
            <a:r>
              <a:rPr lang="ru-RU" sz="3200" i="1" dirty="0">
                <a:latin typeface="Calibri" pitchFamily="34" charset="0"/>
                <a:cs typeface="Times New Roman" pitchFamily="18" charset="0"/>
              </a:rPr>
              <a:t>&gt; </a:t>
            </a:r>
            <a:r>
              <a:rPr lang="en-US" sz="3200" i="1" dirty="0">
                <a:latin typeface="Calibri" pitchFamily="34" charset="0"/>
                <a:cs typeface="Times New Roman" pitchFamily="18" charset="0"/>
              </a:rPr>
              <a:t>k</a:t>
            </a:r>
            <a:r>
              <a:rPr lang="ru-RU" sz="3200" baseline="-30000" dirty="0">
                <a:latin typeface="Calibri" pitchFamily="34" charset="0"/>
                <a:cs typeface="Times New Roman" pitchFamily="18" charset="0"/>
              </a:rPr>
              <a:t>2</a:t>
            </a:r>
            <a:r>
              <a:rPr lang="ru-RU" sz="3200" dirty="0">
                <a:latin typeface="Calibri" pitchFamily="34" charset="0"/>
                <a:cs typeface="Times New Roman" pitchFamily="18" charset="0"/>
              </a:rPr>
              <a:t>}, </a:t>
            </a:r>
            <a:r>
              <a:rPr lang="en-US" sz="3200" dirty="0">
                <a:latin typeface="Calibri" pitchFamily="34" charset="0"/>
                <a:cs typeface="Times New Roman" pitchFamily="18" charset="0"/>
              </a:rPr>
              <a:t> </a:t>
            </a:r>
            <a:r>
              <a:rPr lang="ru-RU" sz="3200" dirty="0">
                <a:latin typeface="Calibri" pitchFamily="34" charset="0"/>
                <a:cs typeface="Times New Roman" pitchFamily="18" charset="0"/>
              </a:rPr>
              <a:t>при  </a:t>
            </a:r>
            <a:r>
              <a:rPr lang="en-US" sz="3200" i="1" dirty="0">
                <a:latin typeface="Calibri" pitchFamily="34" charset="0"/>
                <a:cs typeface="Times New Roman" pitchFamily="18" charset="0"/>
              </a:rPr>
              <a:t>k</a:t>
            </a:r>
            <a:r>
              <a:rPr lang="ru-RU" sz="3200" baseline="-30000" dirty="0">
                <a:latin typeface="Calibri" pitchFamily="34" charset="0"/>
                <a:cs typeface="Times New Roman" pitchFamily="18" charset="0"/>
              </a:rPr>
              <a:t>1 </a:t>
            </a:r>
            <a:r>
              <a:rPr lang="ru-RU" sz="3200" dirty="0">
                <a:latin typeface="Calibri" pitchFamily="34" charset="0"/>
                <a:cs typeface="Times New Roman" pitchFamily="18" charset="0"/>
              </a:rPr>
              <a:t>≠ </a:t>
            </a:r>
            <a:r>
              <a:rPr lang="en-US" sz="3200" i="1" dirty="0">
                <a:latin typeface="Calibri" pitchFamily="34" charset="0"/>
                <a:cs typeface="Times New Roman" pitchFamily="18" charset="0"/>
              </a:rPr>
              <a:t>k</a:t>
            </a:r>
            <a:r>
              <a:rPr lang="ru-RU" sz="3200" baseline="-30000" dirty="0">
                <a:latin typeface="Calibri" pitchFamily="34" charset="0"/>
                <a:cs typeface="Times New Roman" pitchFamily="18" charset="0"/>
              </a:rPr>
              <a:t>2</a:t>
            </a:r>
            <a:r>
              <a:rPr lang="ru-RU" sz="3200" i="1" dirty="0">
                <a:latin typeface="Calibri" pitchFamily="34" charset="0"/>
                <a:cs typeface="Times New Roman" pitchFamily="18" charset="0"/>
              </a:rPr>
              <a:t> </a:t>
            </a:r>
            <a:r>
              <a:rPr lang="ru-RU" sz="3200" dirty="0">
                <a:latin typeface="Calibri" pitchFamily="34" charset="0"/>
                <a:cs typeface="Times New Roman" pitchFamily="18" charset="0"/>
              </a:rPr>
              <a:t>и  </a:t>
            </a:r>
            <a:r>
              <a:rPr lang="en-US" sz="3200" i="1" dirty="0">
                <a:latin typeface="Calibri" pitchFamily="34" charset="0"/>
                <a:cs typeface="Times New Roman" pitchFamily="18" charset="0"/>
              </a:rPr>
              <a:t>k</a:t>
            </a:r>
            <a:r>
              <a:rPr lang="ru-RU" sz="3200" baseline="-30000" dirty="0">
                <a:latin typeface="Calibri" pitchFamily="34" charset="0"/>
                <a:cs typeface="Times New Roman" pitchFamily="18" charset="0"/>
              </a:rPr>
              <a:t>1 </a:t>
            </a:r>
            <a:r>
              <a:rPr lang="ru-RU" sz="3200" dirty="0">
                <a:latin typeface="Calibri" pitchFamily="34" charset="0"/>
                <a:cs typeface="Times New Roman" pitchFamily="18" charset="0"/>
              </a:rPr>
              <a:t>&lt; </a:t>
            </a:r>
            <a:r>
              <a:rPr lang="en-US" sz="3200" i="1" dirty="0">
                <a:latin typeface="Calibri" pitchFamily="34" charset="0"/>
                <a:cs typeface="Times New Roman" pitchFamily="18" charset="0"/>
              </a:rPr>
              <a:t>k</a:t>
            </a:r>
            <a:r>
              <a:rPr lang="ru-RU" sz="3200" baseline="-30000" dirty="0">
                <a:latin typeface="Calibri" pitchFamily="34" charset="0"/>
                <a:cs typeface="Times New Roman" pitchFamily="18" charset="0"/>
              </a:rPr>
              <a:t>2</a:t>
            </a:r>
            <a:r>
              <a:rPr lang="ru-RU" sz="3200" i="1" dirty="0">
                <a:latin typeface="Calibri" pitchFamily="34" charset="0"/>
                <a:cs typeface="Times New Roman" pitchFamily="18" charset="0"/>
              </a:rPr>
              <a:t>.</a:t>
            </a:r>
            <a:endParaRPr lang="ru-RU" sz="2400" dirty="0">
              <a:latin typeface="Calibri" pitchFamily="34" charset="0"/>
            </a:endParaRPr>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28007"/>
                                        </p:tgtEl>
                                        <p:attrNameLst>
                                          <p:attrName>style.visibility</p:attrName>
                                        </p:attrNameLst>
                                      </p:cBhvr>
                                      <p:to>
                                        <p:strVal val="visible"/>
                                      </p:to>
                                    </p:set>
                                    <p:animEffect transition="in" filter="wipe(up)">
                                      <p:cBhvr>
                                        <p:cTn id="7" dur="2000"/>
                                        <p:tgtEl>
                                          <p:spTgt spid="1280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8007" grpId="0"/>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p:cNvSpPr>
            <a:spLocks noGrp="1"/>
          </p:cNvSpPr>
          <p:nvPr>
            <p:ph type="sldNum" sz="quarter" idx="12"/>
          </p:nvPr>
        </p:nvSpPr>
        <p:spPr/>
        <p:txBody>
          <a:bodyPr/>
          <a:lstStyle/>
          <a:p>
            <a:pPr>
              <a:defRPr/>
            </a:pPr>
            <a:fld id="{C52F9E9A-95E0-43F2-A7CB-737FD6EB7EEF}" type="slidenum">
              <a:rPr lang="ru-RU" smtClean="0"/>
              <a:pPr>
                <a:defRPr/>
              </a:pPr>
              <a:t>106</a:t>
            </a:fld>
            <a:endParaRPr lang="ru-RU"/>
          </a:p>
        </p:txBody>
      </p:sp>
      <p:sp>
        <p:nvSpPr>
          <p:cNvPr id="129027" name="Rectangle 1"/>
          <p:cNvSpPr>
            <a:spLocks noChangeArrowheads="1"/>
          </p:cNvSpPr>
          <p:nvPr/>
        </p:nvSpPr>
        <p:spPr bwMode="auto">
          <a:xfrm>
            <a:off x="0" y="0"/>
            <a:ext cx="9144000" cy="2554545"/>
          </a:xfrm>
          <a:prstGeom prst="rect">
            <a:avLst/>
          </a:prstGeom>
          <a:noFill/>
          <a:ln w="9525">
            <a:noFill/>
            <a:miter lim="800000"/>
            <a:headEnd/>
            <a:tailEnd/>
          </a:ln>
        </p:spPr>
        <p:txBody>
          <a:bodyPr anchor="ctr">
            <a:spAutoFit/>
          </a:bodyPr>
          <a:lstStyle/>
          <a:p>
            <a:pPr algn="just" eaLnBrk="0" hangingPunct="0"/>
            <a:r>
              <a:rPr lang="ru-RU" sz="3200" b="1" dirty="0">
                <a:solidFill>
                  <a:srgbClr val="FF0000"/>
                </a:solidFill>
                <a:latin typeface="Calibri" pitchFamily="34" charset="0"/>
                <a:cs typeface="Times New Roman" pitchFamily="18" charset="0"/>
              </a:rPr>
              <a:t>Пример.</a:t>
            </a:r>
            <a:r>
              <a:rPr lang="ru-RU" sz="3200" dirty="0">
                <a:solidFill>
                  <a:srgbClr val="FF0000"/>
                </a:solidFill>
                <a:latin typeface="Calibri" pitchFamily="34" charset="0"/>
                <a:cs typeface="Times New Roman" pitchFamily="18" charset="0"/>
              </a:rPr>
              <a:t> </a:t>
            </a:r>
            <a:r>
              <a:rPr lang="ru-RU" sz="3200" dirty="0">
                <a:latin typeface="Calibri" pitchFamily="34" charset="0"/>
                <a:cs typeface="Times New Roman" pitchFamily="18" charset="0"/>
              </a:rPr>
              <a:t>Найти минимальную ДНФ функций, используемых для построения комбинационной схемы, в которой выполняется операция суммирования двоичных кодов по </a:t>
            </a:r>
            <a:r>
              <a:rPr lang="en-US" sz="3200" i="1" dirty="0">
                <a:latin typeface="Calibri" pitchFamily="34" charset="0"/>
                <a:cs typeface="Times New Roman" pitchFamily="18" charset="0"/>
              </a:rPr>
              <a:t>mod </a:t>
            </a:r>
            <a:r>
              <a:rPr lang="ru-RU" sz="3200" dirty="0">
                <a:latin typeface="Calibri" pitchFamily="34" charset="0"/>
                <a:cs typeface="Times New Roman" pitchFamily="18" charset="0"/>
              </a:rPr>
              <a:t>3:</a:t>
            </a:r>
          </a:p>
          <a:p>
            <a:pPr algn="ctr" eaLnBrk="0" hangingPunct="0"/>
            <a:r>
              <a:rPr lang="ru-RU" sz="3200" i="1" dirty="0">
                <a:latin typeface="Calibri" pitchFamily="34" charset="0"/>
                <a:cs typeface="Times New Roman" pitchFamily="18" charset="0"/>
              </a:rPr>
              <a:t>у</a:t>
            </a:r>
            <a:r>
              <a:rPr lang="ru-RU" sz="3200" i="1" baseline="-30000" dirty="0">
                <a:latin typeface="Calibri" pitchFamily="34" charset="0"/>
                <a:cs typeface="Times New Roman" pitchFamily="18" charset="0"/>
              </a:rPr>
              <a:t>1</a:t>
            </a:r>
            <a:r>
              <a:rPr lang="ru-RU" sz="3200" i="1" dirty="0">
                <a:latin typeface="Calibri" pitchFamily="34" charset="0"/>
                <a:cs typeface="Times New Roman" pitchFamily="18" charset="0"/>
              </a:rPr>
              <a:t>у</a:t>
            </a:r>
            <a:r>
              <a:rPr lang="ru-RU" sz="3200" i="1" baseline="-30000" dirty="0">
                <a:latin typeface="Calibri" pitchFamily="34" charset="0"/>
                <a:cs typeface="Times New Roman" pitchFamily="18" charset="0"/>
              </a:rPr>
              <a:t>2</a:t>
            </a:r>
            <a:r>
              <a:rPr lang="ru-RU" sz="3200" i="1" dirty="0">
                <a:latin typeface="Calibri" pitchFamily="34" charset="0"/>
                <a:cs typeface="Times New Roman" pitchFamily="18" charset="0"/>
              </a:rPr>
              <a:t> = </a:t>
            </a:r>
            <a:r>
              <a:rPr lang="ru-RU" sz="3200" dirty="0">
                <a:latin typeface="Calibri" pitchFamily="34" charset="0"/>
                <a:cs typeface="Times New Roman" pitchFamily="18" charset="0"/>
              </a:rPr>
              <a:t>(</a:t>
            </a:r>
            <a:r>
              <a:rPr lang="ru-RU" sz="3200" i="1" dirty="0">
                <a:latin typeface="Calibri" pitchFamily="34" charset="0"/>
                <a:cs typeface="Times New Roman" pitchFamily="18" charset="0"/>
              </a:rPr>
              <a:t>а</a:t>
            </a:r>
            <a:r>
              <a:rPr lang="ru-RU" sz="3200" i="1" baseline="-30000" dirty="0">
                <a:latin typeface="Calibri" pitchFamily="34" charset="0"/>
                <a:cs typeface="Times New Roman" pitchFamily="18" charset="0"/>
              </a:rPr>
              <a:t>1</a:t>
            </a:r>
            <a:r>
              <a:rPr lang="ru-RU" sz="3200" i="1" dirty="0">
                <a:latin typeface="Calibri" pitchFamily="34" charset="0"/>
                <a:cs typeface="Times New Roman" pitchFamily="18" charset="0"/>
              </a:rPr>
              <a:t>а</a:t>
            </a:r>
            <a:r>
              <a:rPr lang="ru-RU" sz="3200" i="1" baseline="-30000" dirty="0">
                <a:latin typeface="Calibri" pitchFamily="34" charset="0"/>
                <a:cs typeface="Times New Roman" pitchFamily="18" charset="0"/>
              </a:rPr>
              <a:t>2</a:t>
            </a:r>
            <a:r>
              <a:rPr lang="ru-RU" sz="3200" i="1" dirty="0">
                <a:latin typeface="Calibri" pitchFamily="34" charset="0"/>
                <a:cs typeface="Times New Roman" pitchFamily="18" charset="0"/>
              </a:rPr>
              <a:t> + </a:t>
            </a:r>
            <a:r>
              <a:rPr lang="en-US" sz="3200" i="1" dirty="0">
                <a:latin typeface="Calibri" pitchFamily="34" charset="0"/>
                <a:cs typeface="Times New Roman" pitchFamily="18" charset="0"/>
              </a:rPr>
              <a:t>b</a:t>
            </a:r>
            <a:r>
              <a:rPr lang="ru-RU" sz="3200" i="1" baseline="-30000" dirty="0">
                <a:latin typeface="Calibri" pitchFamily="34" charset="0"/>
                <a:cs typeface="Times New Roman" pitchFamily="18" charset="0"/>
              </a:rPr>
              <a:t>1</a:t>
            </a:r>
            <a:r>
              <a:rPr lang="en-US" sz="3200" i="1" dirty="0">
                <a:latin typeface="Calibri" pitchFamily="34" charset="0"/>
                <a:cs typeface="Times New Roman" pitchFamily="18" charset="0"/>
              </a:rPr>
              <a:t>b</a:t>
            </a:r>
            <a:r>
              <a:rPr lang="ru-RU" sz="3200" i="1" baseline="-30000" dirty="0">
                <a:latin typeface="Calibri" pitchFamily="34" charset="0"/>
                <a:cs typeface="Times New Roman" pitchFamily="18" charset="0"/>
              </a:rPr>
              <a:t>2</a:t>
            </a:r>
            <a:r>
              <a:rPr lang="ru-RU" sz="3200" dirty="0">
                <a:latin typeface="Calibri" pitchFamily="34" charset="0"/>
                <a:cs typeface="Times New Roman" pitchFamily="18" charset="0"/>
              </a:rPr>
              <a:t>)</a:t>
            </a:r>
            <a:r>
              <a:rPr lang="en-US" sz="3200" i="1" baseline="-30000" dirty="0">
                <a:latin typeface="Calibri" pitchFamily="34" charset="0"/>
                <a:cs typeface="Times New Roman" pitchFamily="18" charset="0"/>
              </a:rPr>
              <a:t>mod </a:t>
            </a:r>
            <a:r>
              <a:rPr lang="ru-RU" sz="3200" baseline="-30000" dirty="0">
                <a:latin typeface="Calibri" pitchFamily="34" charset="0"/>
                <a:cs typeface="Times New Roman" pitchFamily="18" charset="0"/>
              </a:rPr>
              <a:t>3</a:t>
            </a:r>
            <a:r>
              <a:rPr lang="ru-RU" sz="3200" dirty="0">
                <a:latin typeface="Calibri" pitchFamily="34" charset="0"/>
                <a:cs typeface="Times New Roman" pitchFamily="18" charset="0"/>
              </a:rPr>
              <a:t>.</a:t>
            </a:r>
            <a:endParaRPr lang="ru-RU" sz="3200" dirty="0">
              <a:latin typeface="Calibri" pitchFamily="34" charset="0"/>
            </a:endParaRPr>
          </a:p>
        </p:txBody>
      </p:sp>
      <p:sp>
        <p:nvSpPr>
          <p:cNvPr id="4" name="TextBox 3"/>
          <p:cNvSpPr txBox="1"/>
          <p:nvPr/>
        </p:nvSpPr>
        <p:spPr>
          <a:xfrm>
            <a:off x="0" y="2636912"/>
            <a:ext cx="9144000" cy="2062103"/>
          </a:xfrm>
          <a:prstGeom prst="rect">
            <a:avLst/>
          </a:prstGeom>
          <a:noFill/>
        </p:spPr>
        <p:txBody>
          <a:bodyPr wrap="square" rtlCol="0">
            <a:spAutoFit/>
          </a:bodyPr>
          <a:lstStyle/>
          <a:p>
            <a:pPr algn="just" eaLnBrk="0" hangingPunct="0"/>
            <a:r>
              <a:rPr lang="ru-RU" sz="3200" dirty="0">
                <a:latin typeface="Calibri" pitchFamily="34" charset="0"/>
                <a:cs typeface="Times New Roman" pitchFamily="18" charset="0"/>
              </a:rPr>
              <a:t>Предполагается, что слагаемые имеют значения </a:t>
            </a:r>
            <a:r>
              <a:rPr lang="ru-RU" sz="3200" i="1" dirty="0">
                <a:latin typeface="Calibri" pitchFamily="34" charset="0"/>
                <a:cs typeface="Times New Roman" pitchFamily="18" charset="0"/>
              </a:rPr>
              <a:t>а</a:t>
            </a:r>
            <a:r>
              <a:rPr lang="ru-RU" sz="3200" i="1" baseline="-30000" dirty="0">
                <a:latin typeface="Calibri" pitchFamily="34" charset="0"/>
                <a:cs typeface="Times New Roman" pitchFamily="18" charset="0"/>
              </a:rPr>
              <a:t>1</a:t>
            </a:r>
            <a:r>
              <a:rPr lang="ru-RU" sz="3200" i="1" dirty="0">
                <a:latin typeface="Calibri" pitchFamily="34" charset="0"/>
                <a:cs typeface="Times New Roman" pitchFamily="18" charset="0"/>
              </a:rPr>
              <a:t>а</a:t>
            </a:r>
            <a:r>
              <a:rPr lang="ru-RU" sz="3200" i="1" baseline="-30000" dirty="0">
                <a:latin typeface="Calibri" pitchFamily="34" charset="0"/>
                <a:cs typeface="Times New Roman" pitchFamily="18" charset="0"/>
              </a:rPr>
              <a:t>2</a:t>
            </a:r>
            <a:r>
              <a:rPr lang="ru-RU" sz="3200" dirty="0">
                <a:latin typeface="Calibri" pitchFamily="34" charset="0"/>
                <a:cs typeface="Times New Roman" pitchFamily="18" charset="0"/>
              </a:rPr>
              <a:t> </a:t>
            </a:r>
            <a:r>
              <a:rPr lang="ru-RU" sz="3200" dirty="0">
                <a:latin typeface="Calibri" pitchFamily="34" charset="0"/>
                <a:cs typeface="Times New Roman" pitchFamily="18" charset="0"/>
                <a:sym typeface="Symbol" pitchFamily="18" charset="2"/>
              </a:rPr>
              <a:t></a:t>
            </a:r>
            <a:r>
              <a:rPr lang="ru-RU" sz="3200" dirty="0">
                <a:latin typeface="Calibri" pitchFamily="34" charset="0"/>
                <a:cs typeface="Times New Roman" pitchFamily="18" charset="0"/>
              </a:rPr>
              <a:t> 2; </a:t>
            </a:r>
            <a:r>
              <a:rPr lang="en-US" sz="3200" i="1" dirty="0">
                <a:latin typeface="Calibri" pitchFamily="34" charset="0"/>
                <a:cs typeface="Times New Roman" pitchFamily="18" charset="0"/>
                <a:sym typeface="Symbol" pitchFamily="18" charset="2"/>
              </a:rPr>
              <a:t>b</a:t>
            </a:r>
            <a:r>
              <a:rPr lang="ru-RU" sz="3200" i="1" baseline="-30000" dirty="0">
                <a:latin typeface="Calibri" pitchFamily="34" charset="0"/>
                <a:cs typeface="Times New Roman" pitchFamily="18" charset="0"/>
                <a:sym typeface="Symbol" pitchFamily="18" charset="2"/>
              </a:rPr>
              <a:t>1</a:t>
            </a:r>
            <a:r>
              <a:rPr lang="en-US" sz="3200" i="1" dirty="0">
                <a:latin typeface="Calibri" pitchFamily="34" charset="0"/>
                <a:cs typeface="Times New Roman" pitchFamily="18" charset="0"/>
                <a:sym typeface="Symbol" pitchFamily="18" charset="2"/>
              </a:rPr>
              <a:t>b</a:t>
            </a:r>
            <a:r>
              <a:rPr lang="ru-RU" sz="3200" i="1" baseline="-30000" dirty="0">
                <a:latin typeface="Calibri" pitchFamily="34" charset="0"/>
                <a:cs typeface="Times New Roman" pitchFamily="18" charset="0"/>
                <a:sym typeface="Symbol" pitchFamily="18" charset="2"/>
              </a:rPr>
              <a:t>2</a:t>
            </a:r>
            <a:r>
              <a:rPr lang="ru-RU" sz="3200" dirty="0">
                <a:latin typeface="Calibri" pitchFamily="34" charset="0"/>
                <a:cs typeface="Times New Roman" pitchFamily="18" charset="0"/>
                <a:sym typeface="Symbol" pitchFamily="18" charset="2"/>
              </a:rPr>
              <a:t> </a:t>
            </a:r>
            <a:r>
              <a:rPr lang="ru-RU" sz="3200" dirty="0">
                <a:latin typeface="Calibri" pitchFamily="34" charset="0"/>
                <a:cs typeface="Times New Roman" pitchFamily="18" charset="0"/>
              </a:rPr>
              <a:t> 2, т.е. наборы </a:t>
            </a:r>
            <a:r>
              <a:rPr lang="ru-RU" sz="3200" i="1" dirty="0">
                <a:latin typeface="Calibri" pitchFamily="34" charset="0"/>
                <a:cs typeface="Times New Roman" pitchFamily="18" charset="0"/>
                <a:sym typeface="Symbol" pitchFamily="18" charset="2"/>
              </a:rPr>
              <a:t>а</a:t>
            </a:r>
            <a:r>
              <a:rPr lang="ru-RU" sz="3200" i="1" baseline="-30000" dirty="0">
                <a:latin typeface="Calibri" pitchFamily="34" charset="0"/>
                <a:cs typeface="Times New Roman" pitchFamily="18" charset="0"/>
                <a:sym typeface="Symbol" pitchFamily="18" charset="2"/>
              </a:rPr>
              <a:t>1</a:t>
            </a:r>
            <a:r>
              <a:rPr lang="ru-RU" sz="3200" i="1" dirty="0">
                <a:latin typeface="Calibri" pitchFamily="34" charset="0"/>
                <a:cs typeface="Times New Roman" pitchFamily="18" charset="0"/>
                <a:sym typeface="Symbol" pitchFamily="18" charset="2"/>
              </a:rPr>
              <a:t>а</a:t>
            </a:r>
            <a:r>
              <a:rPr lang="ru-RU" sz="3200" i="1" baseline="-30000" dirty="0">
                <a:latin typeface="Calibri" pitchFamily="34" charset="0"/>
                <a:cs typeface="Times New Roman" pitchFamily="18" charset="0"/>
                <a:sym typeface="Symbol" pitchFamily="18" charset="2"/>
              </a:rPr>
              <a:t>2</a:t>
            </a:r>
            <a:r>
              <a:rPr lang="ru-RU" sz="3200" dirty="0">
                <a:latin typeface="Calibri" pitchFamily="34" charset="0"/>
                <a:cs typeface="Times New Roman" pitchFamily="18" charset="0"/>
                <a:sym typeface="Symbol" pitchFamily="18" charset="2"/>
              </a:rPr>
              <a:t> = 11 и </a:t>
            </a:r>
            <a:r>
              <a:rPr lang="en-US" sz="3200" i="1" dirty="0">
                <a:latin typeface="Calibri" pitchFamily="34" charset="0"/>
                <a:cs typeface="Times New Roman" pitchFamily="18" charset="0"/>
                <a:sym typeface="Symbol" pitchFamily="18" charset="2"/>
              </a:rPr>
              <a:t>b</a:t>
            </a:r>
            <a:r>
              <a:rPr lang="ru-RU" sz="3200" i="1" baseline="-30000" dirty="0">
                <a:latin typeface="Calibri" pitchFamily="34" charset="0"/>
                <a:cs typeface="Times New Roman" pitchFamily="18" charset="0"/>
                <a:sym typeface="Symbol" pitchFamily="18" charset="2"/>
              </a:rPr>
              <a:t>1</a:t>
            </a:r>
            <a:r>
              <a:rPr lang="en-US" sz="3200" i="1" dirty="0">
                <a:latin typeface="Calibri" pitchFamily="34" charset="0"/>
                <a:cs typeface="Times New Roman" pitchFamily="18" charset="0"/>
                <a:sym typeface="Symbol" pitchFamily="18" charset="2"/>
              </a:rPr>
              <a:t>b</a:t>
            </a:r>
            <a:r>
              <a:rPr lang="ru-RU" sz="3200" i="1" baseline="-30000" dirty="0">
                <a:latin typeface="Calibri" pitchFamily="34" charset="0"/>
                <a:cs typeface="Times New Roman" pitchFamily="18" charset="0"/>
                <a:sym typeface="Symbol" pitchFamily="18" charset="2"/>
              </a:rPr>
              <a:t>2</a:t>
            </a:r>
            <a:r>
              <a:rPr lang="ru-RU" sz="3200" dirty="0">
                <a:latin typeface="Calibri" pitchFamily="34" charset="0"/>
                <a:cs typeface="Times New Roman" pitchFamily="18" charset="0"/>
                <a:sym typeface="Symbol" pitchFamily="18" charset="2"/>
              </a:rPr>
              <a:t> = 11 отсутствуют и рассматриваются как </a:t>
            </a:r>
            <a:r>
              <a:rPr lang="ru-RU" sz="3200" dirty="0" err="1">
                <a:latin typeface="Calibri" pitchFamily="34" charset="0"/>
                <a:cs typeface="Times New Roman" pitchFamily="18" charset="0"/>
                <a:sym typeface="Symbol" pitchFamily="18" charset="2"/>
              </a:rPr>
              <a:t>несущест</a:t>
            </a:r>
            <a:r>
              <a:rPr lang="en-US" sz="3200" dirty="0">
                <a:latin typeface="Calibri" pitchFamily="34" charset="0"/>
                <a:cs typeface="Times New Roman" pitchFamily="18" charset="0"/>
                <a:sym typeface="Symbol" pitchFamily="18" charset="2"/>
              </a:rPr>
              <a:t>-</a:t>
            </a:r>
            <a:r>
              <a:rPr lang="ru-RU" sz="3200" dirty="0">
                <a:latin typeface="Calibri" pitchFamily="34" charset="0"/>
                <a:cs typeface="Times New Roman" pitchFamily="18" charset="0"/>
                <a:sym typeface="Symbol" pitchFamily="18" charset="2"/>
              </a:rPr>
              <a:t>венные. </a:t>
            </a:r>
            <a:endParaRPr lang="en-US" sz="3200" dirty="0">
              <a:latin typeface="Calibri" pitchFamily="34" charset="0"/>
              <a:cs typeface="Times New Roman" pitchFamily="18" charset="0"/>
              <a:sym typeface="Symbol" pitchFamily="18" charset="2"/>
            </a:endParaRPr>
          </a:p>
        </p:txBody>
      </p:sp>
      <p:sp>
        <p:nvSpPr>
          <p:cNvPr id="5" name="TextBox 4"/>
          <p:cNvSpPr txBox="1"/>
          <p:nvPr/>
        </p:nvSpPr>
        <p:spPr>
          <a:xfrm>
            <a:off x="0" y="4797152"/>
            <a:ext cx="9144000" cy="584775"/>
          </a:xfrm>
          <a:prstGeom prst="rect">
            <a:avLst/>
          </a:prstGeom>
          <a:noFill/>
        </p:spPr>
        <p:txBody>
          <a:bodyPr wrap="square" rtlCol="0">
            <a:spAutoFit/>
          </a:bodyPr>
          <a:lstStyle/>
          <a:p>
            <a:r>
              <a:rPr lang="ru-RU" sz="3200" dirty="0">
                <a:latin typeface="Calibri" pitchFamily="34" charset="0"/>
                <a:cs typeface="Times New Roman" pitchFamily="18" charset="0"/>
                <a:sym typeface="Symbol" pitchFamily="18" charset="2"/>
              </a:rPr>
              <a:t>Для функции </a:t>
            </a:r>
            <a:r>
              <a:rPr lang="ru-RU" sz="3200" i="1" dirty="0">
                <a:latin typeface="Calibri" pitchFamily="34" charset="0"/>
                <a:cs typeface="Times New Roman" pitchFamily="18" charset="0"/>
              </a:rPr>
              <a:t>у</a:t>
            </a:r>
            <a:r>
              <a:rPr lang="ru-RU" sz="3200" i="1" baseline="-30000" dirty="0">
                <a:latin typeface="Calibri" pitchFamily="34" charset="0"/>
                <a:cs typeface="Times New Roman" pitchFamily="18" charset="0"/>
              </a:rPr>
              <a:t>1</a:t>
            </a:r>
            <a:r>
              <a:rPr lang="ru-RU" sz="3200" i="1" dirty="0">
                <a:latin typeface="Calibri" pitchFamily="34" charset="0"/>
                <a:cs typeface="Times New Roman" pitchFamily="18" charset="0"/>
              </a:rPr>
              <a:t>у</a:t>
            </a:r>
            <a:r>
              <a:rPr lang="ru-RU" sz="3200" i="1" baseline="-30000" dirty="0">
                <a:latin typeface="Calibri" pitchFamily="34" charset="0"/>
                <a:cs typeface="Times New Roman" pitchFamily="18" charset="0"/>
              </a:rPr>
              <a:t>2</a:t>
            </a:r>
            <a:r>
              <a:rPr lang="ru-RU" sz="3200" i="1" dirty="0">
                <a:latin typeface="Calibri" pitchFamily="34" charset="0"/>
                <a:cs typeface="Times New Roman" pitchFamily="18" charset="0"/>
              </a:rPr>
              <a:t>  </a:t>
            </a:r>
            <a:r>
              <a:rPr lang="ru-RU" sz="3200" dirty="0">
                <a:latin typeface="Calibri" pitchFamily="34" charset="0"/>
                <a:cs typeface="Times New Roman" pitchFamily="18" charset="0"/>
              </a:rPr>
              <a:t>составим таблицу истинности.</a:t>
            </a:r>
            <a:endParaRPr lang="ru-RU" sz="3200" dirty="0">
              <a:latin typeface="Calibri" pitchFamily="34" charset="0"/>
            </a:endParaRPr>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up)">
                                      <p:cBhvr>
                                        <p:cTn id="12"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p:cNvSpPr>
            <a:spLocks noGrp="1"/>
          </p:cNvSpPr>
          <p:nvPr>
            <p:ph type="sldNum" sz="quarter" idx="12"/>
          </p:nvPr>
        </p:nvSpPr>
        <p:spPr/>
        <p:txBody>
          <a:bodyPr/>
          <a:lstStyle/>
          <a:p>
            <a:pPr>
              <a:defRPr/>
            </a:pPr>
            <a:fld id="{3F502732-76F1-4AC6-93CC-83039B0FDFFC}" type="slidenum">
              <a:rPr lang="ru-RU" smtClean="0"/>
              <a:pPr>
                <a:defRPr/>
              </a:pPr>
              <a:t>107</a:t>
            </a:fld>
            <a:endParaRPr lang="ru-RU"/>
          </a:p>
        </p:txBody>
      </p:sp>
      <p:graphicFrame>
        <p:nvGraphicFramePr>
          <p:cNvPr id="3" name="Таблица 2"/>
          <p:cNvGraphicFramePr>
            <a:graphicFrameLocks noGrp="1"/>
          </p:cNvGraphicFramePr>
          <p:nvPr/>
        </p:nvGraphicFramePr>
        <p:xfrm>
          <a:off x="142875" y="71438"/>
          <a:ext cx="4357718" cy="4358640"/>
        </p:xfrm>
        <a:graphic>
          <a:graphicData uri="http://schemas.openxmlformats.org/drawingml/2006/table">
            <a:tbl>
              <a:tblPr firstRow="1" bandRow="1">
                <a:tableStyleId>{5C22544A-7EE6-4342-B048-85BDC9FD1C3A}</a:tableStyleId>
              </a:tblPr>
              <a:tblGrid>
                <a:gridCol w="477558">
                  <a:extLst>
                    <a:ext uri="{9D8B030D-6E8A-4147-A177-3AD203B41FA5}">
                      <a16:colId xmlns:a16="http://schemas.microsoft.com/office/drawing/2014/main" val="20000"/>
                    </a:ext>
                  </a:extLst>
                </a:gridCol>
                <a:gridCol w="537253">
                  <a:extLst>
                    <a:ext uri="{9D8B030D-6E8A-4147-A177-3AD203B41FA5}">
                      <a16:colId xmlns:a16="http://schemas.microsoft.com/office/drawing/2014/main" val="20001"/>
                    </a:ext>
                  </a:extLst>
                </a:gridCol>
                <a:gridCol w="537253">
                  <a:extLst>
                    <a:ext uri="{9D8B030D-6E8A-4147-A177-3AD203B41FA5}">
                      <a16:colId xmlns:a16="http://schemas.microsoft.com/office/drawing/2014/main" val="20002"/>
                    </a:ext>
                  </a:extLst>
                </a:gridCol>
                <a:gridCol w="537253">
                  <a:extLst>
                    <a:ext uri="{9D8B030D-6E8A-4147-A177-3AD203B41FA5}">
                      <a16:colId xmlns:a16="http://schemas.microsoft.com/office/drawing/2014/main" val="20003"/>
                    </a:ext>
                  </a:extLst>
                </a:gridCol>
                <a:gridCol w="838525">
                  <a:extLst>
                    <a:ext uri="{9D8B030D-6E8A-4147-A177-3AD203B41FA5}">
                      <a16:colId xmlns:a16="http://schemas.microsoft.com/office/drawing/2014/main" val="20004"/>
                    </a:ext>
                  </a:extLst>
                </a:gridCol>
                <a:gridCol w="612804">
                  <a:extLst>
                    <a:ext uri="{9D8B030D-6E8A-4147-A177-3AD203B41FA5}">
                      <a16:colId xmlns:a16="http://schemas.microsoft.com/office/drawing/2014/main" val="20005"/>
                    </a:ext>
                  </a:extLst>
                </a:gridCol>
                <a:gridCol w="817072">
                  <a:extLst>
                    <a:ext uri="{9D8B030D-6E8A-4147-A177-3AD203B41FA5}">
                      <a16:colId xmlns:a16="http://schemas.microsoft.com/office/drawing/2014/main" val="20006"/>
                    </a:ext>
                  </a:extLst>
                </a:gridCol>
              </a:tblGrid>
              <a:tr h="674678">
                <a:tc>
                  <a:txBody>
                    <a:bodyPr/>
                    <a:lstStyle/>
                    <a:p>
                      <a:pPr algn="ctr"/>
                      <a:r>
                        <a:rPr lang="ru-RU" sz="2000" i="1" dirty="0">
                          <a:latin typeface="+mn-lt"/>
                          <a:cs typeface="Times New Roman" pitchFamily="18" charset="0"/>
                        </a:rPr>
                        <a:t>а</a:t>
                      </a:r>
                      <a:r>
                        <a:rPr lang="ru-RU" sz="2000" i="1" baseline="-30000" dirty="0">
                          <a:latin typeface="+mn-lt"/>
                          <a:cs typeface="Times New Roman" pitchFamily="18" charset="0"/>
                        </a:rPr>
                        <a:t>1</a:t>
                      </a:r>
                      <a:endParaRPr lang="ru-RU" sz="2000" dirty="0">
                        <a:latin typeface="+mn-lt"/>
                      </a:endParaRPr>
                    </a:p>
                  </a:txBody>
                  <a:tcPr anchor="ctr"/>
                </a:tc>
                <a:tc>
                  <a:txBody>
                    <a:bodyPr/>
                    <a:lstStyle/>
                    <a:p>
                      <a:pPr algn="ctr"/>
                      <a:r>
                        <a:rPr lang="ru-RU" sz="2000" i="1" dirty="0">
                          <a:latin typeface="+mn-lt"/>
                          <a:cs typeface="Times New Roman" pitchFamily="18" charset="0"/>
                        </a:rPr>
                        <a:t>а</a:t>
                      </a:r>
                      <a:r>
                        <a:rPr lang="ru-RU" sz="2000" i="1" baseline="-30000" dirty="0">
                          <a:latin typeface="+mn-lt"/>
                          <a:cs typeface="Times New Roman" pitchFamily="18" charset="0"/>
                        </a:rPr>
                        <a:t>2</a:t>
                      </a:r>
                      <a:endParaRPr lang="ru-RU" sz="2000" dirty="0">
                        <a:latin typeface="+mn-lt"/>
                      </a:endParaRPr>
                    </a:p>
                  </a:txBody>
                  <a:tcPr anchor="ctr"/>
                </a:tc>
                <a:tc>
                  <a:txBody>
                    <a:bodyPr/>
                    <a:lstStyle/>
                    <a:p>
                      <a:pPr algn="ctr"/>
                      <a:r>
                        <a:rPr lang="en-US" sz="2000" i="1" dirty="0">
                          <a:latin typeface="+mn-lt"/>
                          <a:cs typeface="Times New Roman" pitchFamily="18" charset="0"/>
                        </a:rPr>
                        <a:t>b</a:t>
                      </a:r>
                      <a:r>
                        <a:rPr lang="ru-RU" sz="2000" i="1" baseline="-30000" dirty="0">
                          <a:latin typeface="+mn-lt"/>
                          <a:cs typeface="Times New Roman" pitchFamily="18" charset="0"/>
                        </a:rPr>
                        <a:t>1</a:t>
                      </a:r>
                      <a:endParaRPr lang="ru-RU" sz="2000" dirty="0">
                        <a:latin typeface="+mn-lt"/>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i="1" dirty="0">
                          <a:latin typeface="+mn-lt"/>
                          <a:cs typeface="Times New Roman" pitchFamily="18" charset="0"/>
                        </a:rPr>
                        <a:t>b</a:t>
                      </a:r>
                      <a:r>
                        <a:rPr lang="ru-RU" sz="2000" i="1" baseline="-30000" dirty="0">
                          <a:latin typeface="+mn-lt"/>
                          <a:cs typeface="Times New Roman" pitchFamily="18" charset="0"/>
                        </a:rPr>
                        <a:t>2</a:t>
                      </a:r>
                      <a:endParaRPr lang="ru-RU" sz="2000" dirty="0">
                        <a:latin typeface="+mn-lt"/>
                      </a:endParaRPr>
                    </a:p>
                  </a:txBody>
                  <a:tcPr anchor="ctr"/>
                </a:tc>
                <a:tc>
                  <a:txBody>
                    <a:bodyPr/>
                    <a:lstStyle/>
                    <a:p>
                      <a:pPr algn="ctr"/>
                      <a:r>
                        <a:rPr lang="en-US" sz="2000" dirty="0">
                          <a:latin typeface="+mn-lt"/>
                        </a:rPr>
                        <a:t>(+)</a:t>
                      </a:r>
                    </a:p>
                    <a:p>
                      <a:pPr algn="ctr"/>
                      <a:r>
                        <a:rPr lang="en-US" sz="2000" dirty="0">
                          <a:latin typeface="+mn-lt"/>
                        </a:rPr>
                        <a:t>mod3</a:t>
                      </a:r>
                      <a:endParaRPr lang="ru-RU" sz="2000" dirty="0">
                        <a:latin typeface="+mn-lt"/>
                      </a:endParaRPr>
                    </a:p>
                  </a:txBody>
                  <a:tcPr anchor="ctr"/>
                </a:tc>
                <a:tc>
                  <a:txBody>
                    <a:bodyPr/>
                    <a:lstStyle/>
                    <a:p>
                      <a:pPr algn="ctr"/>
                      <a:r>
                        <a:rPr lang="ru-RU" sz="2000" i="1" dirty="0">
                          <a:latin typeface="+mn-lt"/>
                          <a:cs typeface="Times New Roman" pitchFamily="18" charset="0"/>
                        </a:rPr>
                        <a:t>у</a:t>
                      </a:r>
                      <a:r>
                        <a:rPr lang="ru-RU" sz="2000" i="1" baseline="-30000" dirty="0">
                          <a:latin typeface="+mn-lt"/>
                          <a:cs typeface="Times New Roman" pitchFamily="18" charset="0"/>
                        </a:rPr>
                        <a:t>1</a:t>
                      </a:r>
                      <a:endParaRPr lang="ru-RU" sz="2000" dirty="0">
                        <a:latin typeface="+mn-lt"/>
                      </a:endParaRPr>
                    </a:p>
                  </a:txBody>
                  <a:tcPr anchor="ctr"/>
                </a:tc>
                <a:tc>
                  <a:txBody>
                    <a:bodyPr/>
                    <a:lstStyle/>
                    <a:p>
                      <a:pPr algn="ctr"/>
                      <a:r>
                        <a:rPr lang="ru-RU" sz="2000" i="1" dirty="0">
                          <a:latin typeface="+mn-lt"/>
                          <a:cs typeface="Times New Roman" pitchFamily="18" charset="0"/>
                        </a:rPr>
                        <a:t>у</a:t>
                      </a:r>
                      <a:r>
                        <a:rPr lang="ru-RU" sz="2000" i="1" baseline="-30000" dirty="0">
                          <a:latin typeface="+mn-lt"/>
                          <a:cs typeface="Times New Roman" pitchFamily="18" charset="0"/>
                        </a:rPr>
                        <a:t>2</a:t>
                      </a:r>
                      <a:endParaRPr lang="ru-RU" sz="2000" dirty="0">
                        <a:latin typeface="+mn-lt"/>
                      </a:endParaRPr>
                    </a:p>
                  </a:txBody>
                  <a:tcPr anchor="ctr"/>
                </a:tc>
                <a:extLst>
                  <a:ext uri="{0D108BD9-81ED-4DB2-BD59-A6C34878D82A}">
                    <a16:rowId xmlns:a16="http://schemas.microsoft.com/office/drawing/2014/main" val="10000"/>
                  </a:ext>
                </a:extLst>
              </a:tr>
              <a:tr h="370840">
                <a:tc>
                  <a:txBody>
                    <a:bodyPr/>
                    <a:lstStyle/>
                    <a:p>
                      <a:pPr algn="ctr"/>
                      <a:r>
                        <a:rPr lang="en-US" sz="2400" dirty="0"/>
                        <a:t>0</a:t>
                      </a:r>
                      <a:endParaRPr lang="ru-RU" sz="2400" dirty="0"/>
                    </a:p>
                  </a:txBody>
                  <a:tcPr/>
                </a:tc>
                <a:tc>
                  <a:txBody>
                    <a:bodyPr/>
                    <a:lstStyle/>
                    <a:p>
                      <a:pPr algn="ctr"/>
                      <a:r>
                        <a:rPr lang="en-US" sz="2400" dirty="0"/>
                        <a:t>0</a:t>
                      </a:r>
                      <a:endParaRPr lang="ru-RU" sz="2400" dirty="0"/>
                    </a:p>
                  </a:txBody>
                  <a:tcPr/>
                </a:tc>
                <a:tc>
                  <a:txBody>
                    <a:bodyPr/>
                    <a:lstStyle/>
                    <a:p>
                      <a:pPr algn="ctr"/>
                      <a:r>
                        <a:rPr lang="en-US" sz="2400" dirty="0"/>
                        <a:t>0</a:t>
                      </a:r>
                      <a:endParaRPr lang="ru-RU" sz="2400" dirty="0"/>
                    </a:p>
                  </a:txBody>
                  <a:tcPr/>
                </a:tc>
                <a:tc>
                  <a:txBody>
                    <a:bodyPr/>
                    <a:lstStyle/>
                    <a:p>
                      <a:pPr algn="ctr"/>
                      <a:r>
                        <a:rPr lang="en-US" sz="2400" dirty="0"/>
                        <a:t>0</a:t>
                      </a:r>
                      <a:endParaRPr lang="ru-RU" sz="2400" dirty="0"/>
                    </a:p>
                  </a:txBody>
                  <a:tcPr/>
                </a:tc>
                <a:tc>
                  <a:txBody>
                    <a:bodyPr/>
                    <a:lstStyle/>
                    <a:p>
                      <a:pPr algn="ctr"/>
                      <a:r>
                        <a:rPr lang="en-US" sz="2400" dirty="0"/>
                        <a:t>0</a:t>
                      </a:r>
                      <a:endParaRPr lang="ru-RU" sz="2400" dirty="0"/>
                    </a:p>
                  </a:txBody>
                  <a:tcPr/>
                </a:tc>
                <a:tc>
                  <a:txBody>
                    <a:bodyPr/>
                    <a:lstStyle/>
                    <a:p>
                      <a:pPr algn="ctr"/>
                      <a:r>
                        <a:rPr lang="en-US" sz="2400" dirty="0"/>
                        <a:t>0</a:t>
                      </a:r>
                      <a:endParaRPr lang="ru-RU" sz="2400" dirty="0"/>
                    </a:p>
                  </a:txBody>
                  <a:tcPr/>
                </a:tc>
                <a:tc>
                  <a:txBody>
                    <a:bodyPr/>
                    <a:lstStyle/>
                    <a:p>
                      <a:pPr algn="ctr"/>
                      <a:r>
                        <a:rPr lang="en-US" sz="2400" dirty="0"/>
                        <a:t>0</a:t>
                      </a:r>
                      <a:endParaRPr lang="ru-RU" sz="2400" dirty="0"/>
                    </a:p>
                  </a:txBody>
                  <a:tcPr/>
                </a:tc>
                <a:extLst>
                  <a:ext uri="{0D108BD9-81ED-4DB2-BD59-A6C34878D82A}">
                    <a16:rowId xmlns:a16="http://schemas.microsoft.com/office/drawing/2014/main" val="10001"/>
                  </a:ext>
                </a:extLst>
              </a:tr>
              <a:tr h="370840">
                <a:tc>
                  <a:txBody>
                    <a:bodyPr/>
                    <a:lstStyle/>
                    <a:p>
                      <a:pPr algn="ctr"/>
                      <a:r>
                        <a:rPr lang="en-US" sz="2400" dirty="0"/>
                        <a:t>0</a:t>
                      </a:r>
                      <a:endParaRPr lang="ru-RU" sz="2400" dirty="0"/>
                    </a:p>
                  </a:txBody>
                  <a:tcPr/>
                </a:tc>
                <a:tc>
                  <a:txBody>
                    <a:bodyPr/>
                    <a:lstStyle/>
                    <a:p>
                      <a:pPr algn="ctr"/>
                      <a:r>
                        <a:rPr lang="en-US" sz="2400" dirty="0"/>
                        <a:t>0</a:t>
                      </a:r>
                      <a:endParaRPr lang="ru-RU" sz="2400" dirty="0"/>
                    </a:p>
                  </a:txBody>
                  <a:tcPr/>
                </a:tc>
                <a:tc>
                  <a:txBody>
                    <a:bodyPr/>
                    <a:lstStyle/>
                    <a:p>
                      <a:pPr algn="ctr"/>
                      <a:r>
                        <a:rPr lang="en-US" sz="2400" dirty="0"/>
                        <a:t>0</a:t>
                      </a:r>
                      <a:endParaRPr lang="ru-RU" sz="2400" dirty="0"/>
                    </a:p>
                  </a:txBody>
                  <a:tcPr/>
                </a:tc>
                <a:tc>
                  <a:txBody>
                    <a:bodyPr/>
                    <a:lstStyle/>
                    <a:p>
                      <a:pPr algn="ctr"/>
                      <a:r>
                        <a:rPr lang="en-US" sz="2400" dirty="0"/>
                        <a:t>1</a:t>
                      </a:r>
                      <a:endParaRPr lang="ru-RU" sz="2400" dirty="0"/>
                    </a:p>
                  </a:txBody>
                  <a:tcPr/>
                </a:tc>
                <a:tc>
                  <a:txBody>
                    <a:bodyPr/>
                    <a:lstStyle/>
                    <a:p>
                      <a:pPr algn="ctr"/>
                      <a:r>
                        <a:rPr lang="en-US" sz="2400" dirty="0"/>
                        <a:t>1</a:t>
                      </a:r>
                      <a:endParaRPr lang="ru-RU" sz="2400" dirty="0"/>
                    </a:p>
                  </a:txBody>
                  <a:tcPr/>
                </a:tc>
                <a:tc>
                  <a:txBody>
                    <a:bodyPr/>
                    <a:lstStyle/>
                    <a:p>
                      <a:pPr algn="ctr"/>
                      <a:r>
                        <a:rPr lang="en-US" sz="2400" dirty="0"/>
                        <a:t>0</a:t>
                      </a:r>
                      <a:endParaRPr lang="ru-RU" sz="2400" dirty="0"/>
                    </a:p>
                  </a:txBody>
                  <a:tcPr/>
                </a:tc>
                <a:tc>
                  <a:txBody>
                    <a:bodyPr/>
                    <a:lstStyle/>
                    <a:p>
                      <a:pPr algn="ctr"/>
                      <a:r>
                        <a:rPr lang="en-US" sz="2400" dirty="0"/>
                        <a:t>1</a:t>
                      </a:r>
                      <a:endParaRPr lang="ru-RU" sz="2400" dirty="0"/>
                    </a:p>
                  </a:txBody>
                  <a:tcPr/>
                </a:tc>
                <a:extLst>
                  <a:ext uri="{0D108BD9-81ED-4DB2-BD59-A6C34878D82A}">
                    <a16:rowId xmlns:a16="http://schemas.microsoft.com/office/drawing/2014/main" val="10002"/>
                  </a:ext>
                </a:extLst>
              </a:tr>
              <a:tr h="370840">
                <a:tc>
                  <a:txBody>
                    <a:bodyPr/>
                    <a:lstStyle/>
                    <a:p>
                      <a:pPr algn="ctr"/>
                      <a:r>
                        <a:rPr lang="en-US" sz="2400" dirty="0"/>
                        <a:t>0</a:t>
                      </a:r>
                      <a:endParaRPr lang="ru-RU" sz="2400" dirty="0"/>
                    </a:p>
                  </a:txBody>
                  <a:tcPr/>
                </a:tc>
                <a:tc>
                  <a:txBody>
                    <a:bodyPr/>
                    <a:lstStyle/>
                    <a:p>
                      <a:pPr algn="ctr"/>
                      <a:r>
                        <a:rPr lang="en-US" sz="2400" dirty="0"/>
                        <a:t>0</a:t>
                      </a:r>
                      <a:endParaRPr lang="ru-RU" sz="2400" dirty="0"/>
                    </a:p>
                  </a:txBody>
                  <a:tcPr/>
                </a:tc>
                <a:tc>
                  <a:txBody>
                    <a:bodyPr/>
                    <a:lstStyle/>
                    <a:p>
                      <a:pPr algn="ctr"/>
                      <a:r>
                        <a:rPr lang="en-US" sz="2400" dirty="0"/>
                        <a:t>1</a:t>
                      </a:r>
                      <a:endParaRPr lang="ru-RU" sz="2400" dirty="0"/>
                    </a:p>
                  </a:txBody>
                  <a:tcPr/>
                </a:tc>
                <a:tc>
                  <a:txBody>
                    <a:bodyPr/>
                    <a:lstStyle/>
                    <a:p>
                      <a:pPr algn="ctr"/>
                      <a:r>
                        <a:rPr lang="en-US" sz="2400" dirty="0"/>
                        <a:t>0</a:t>
                      </a:r>
                      <a:endParaRPr lang="ru-RU" sz="2400" dirty="0"/>
                    </a:p>
                  </a:txBody>
                  <a:tcPr/>
                </a:tc>
                <a:tc>
                  <a:txBody>
                    <a:bodyPr/>
                    <a:lstStyle/>
                    <a:p>
                      <a:pPr algn="ctr"/>
                      <a:r>
                        <a:rPr lang="en-US" sz="2400" dirty="0"/>
                        <a:t>2</a:t>
                      </a:r>
                      <a:endParaRPr lang="ru-RU" sz="2400" dirty="0"/>
                    </a:p>
                  </a:txBody>
                  <a:tcPr/>
                </a:tc>
                <a:tc>
                  <a:txBody>
                    <a:bodyPr/>
                    <a:lstStyle/>
                    <a:p>
                      <a:pPr algn="ctr"/>
                      <a:r>
                        <a:rPr lang="en-US" sz="2400" dirty="0"/>
                        <a:t>1</a:t>
                      </a:r>
                      <a:endParaRPr lang="ru-RU" sz="2400" dirty="0"/>
                    </a:p>
                  </a:txBody>
                  <a:tcPr/>
                </a:tc>
                <a:tc>
                  <a:txBody>
                    <a:bodyPr/>
                    <a:lstStyle/>
                    <a:p>
                      <a:pPr algn="ctr"/>
                      <a:r>
                        <a:rPr lang="en-US" sz="2400" dirty="0"/>
                        <a:t>0</a:t>
                      </a:r>
                      <a:endParaRPr lang="ru-RU" sz="2400" dirty="0"/>
                    </a:p>
                  </a:txBody>
                  <a:tcPr/>
                </a:tc>
                <a:extLst>
                  <a:ext uri="{0D108BD9-81ED-4DB2-BD59-A6C34878D82A}">
                    <a16:rowId xmlns:a16="http://schemas.microsoft.com/office/drawing/2014/main" val="10003"/>
                  </a:ext>
                </a:extLst>
              </a:tr>
              <a:tr h="370840">
                <a:tc>
                  <a:txBody>
                    <a:bodyPr/>
                    <a:lstStyle/>
                    <a:p>
                      <a:pPr algn="ctr"/>
                      <a:r>
                        <a:rPr lang="en-US" sz="2400" dirty="0"/>
                        <a:t>0</a:t>
                      </a:r>
                      <a:endParaRPr lang="ru-RU" sz="2400" dirty="0"/>
                    </a:p>
                  </a:txBody>
                  <a:tcPr/>
                </a:tc>
                <a:tc>
                  <a:txBody>
                    <a:bodyPr/>
                    <a:lstStyle/>
                    <a:p>
                      <a:pPr algn="ctr"/>
                      <a:r>
                        <a:rPr lang="en-US" sz="2400" dirty="0"/>
                        <a:t>0</a:t>
                      </a:r>
                      <a:endParaRPr lang="ru-RU" sz="2400" dirty="0"/>
                    </a:p>
                  </a:txBody>
                  <a:tcPr/>
                </a:tc>
                <a:tc>
                  <a:txBody>
                    <a:bodyPr/>
                    <a:lstStyle/>
                    <a:p>
                      <a:pPr algn="ctr"/>
                      <a:r>
                        <a:rPr lang="en-US" sz="2400" dirty="0"/>
                        <a:t>1</a:t>
                      </a:r>
                      <a:endParaRPr lang="ru-RU" sz="2400" dirty="0"/>
                    </a:p>
                  </a:txBody>
                  <a:tcPr/>
                </a:tc>
                <a:tc>
                  <a:txBody>
                    <a:bodyPr/>
                    <a:lstStyle/>
                    <a:p>
                      <a:pPr algn="ctr"/>
                      <a:r>
                        <a:rPr lang="en-US" sz="2400" dirty="0"/>
                        <a:t>1</a:t>
                      </a:r>
                      <a:endParaRPr lang="ru-RU" sz="2400" dirty="0"/>
                    </a:p>
                  </a:txBody>
                  <a:tcPr/>
                </a:tc>
                <a:tc>
                  <a:txBody>
                    <a:bodyPr/>
                    <a:lstStyle/>
                    <a:p>
                      <a:pPr algn="ctr"/>
                      <a:r>
                        <a:rPr lang="en-US" sz="2400" i="1" dirty="0"/>
                        <a:t>d</a:t>
                      </a:r>
                      <a:endParaRPr lang="ru-RU" sz="2400" i="1" dirty="0"/>
                    </a:p>
                  </a:txBody>
                  <a:tcPr/>
                </a:tc>
                <a:tc>
                  <a:txBody>
                    <a:bodyPr/>
                    <a:lstStyle/>
                    <a:p>
                      <a:pPr algn="ctr"/>
                      <a:r>
                        <a:rPr lang="en-US" sz="2400" i="1" dirty="0"/>
                        <a:t>d</a:t>
                      </a:r>
                      <a:endParaRPr lang="ru-RU" sz="2400" i="1" dirty="0"/>
                    </a:p>
                  </a:txBody>
                  <a:tcPr/>
                </a:tc>
                <a:tc>
                  <a:txBody>
                    <a:bodyPr/>
                    <a:lstStyle/>
                    <a:p>
                      <a:pPr algn="ctr"/>
                      <a:r>
                        <a:rPr lang="en-US" sz="2400" i="1" dirty="0"/>
                        <a:t>d</a:t>
                      </a:r>
                      <a:endParaRPr lang="ru-RU" sz="2400" i="1" dirty="0"/>
                    </a:p>
                  </a:txBody>
                  <a:tcPr/>
                </a:tc>
                <a:extLst>
                  <a:ext uri="{0D108BD9-81ED-4DB2-BD59-A6C34878D82A}">
                    <a16:rowId xmlns:a16="http://schemas.microsoft.com/office/drawing/2014/main" val="10004"/>
                  </a:ext>
                </a:extLst>
              </a:tr>
              <a:tr h="370840">
                <a:tc>
                  <a:txBody>
                    <a:bodyPr/>
                    <a:lstStyle/>
                    <a:p>
                      <a:pPr algn="ctr"/>
                      <a:r>
                        <a:rPr lang="en-US" sz="2400" dirty="0"/>
                        <a:t>0</a:t>
                      </a:r>
                      <a:endParaRPr lang="ru-RU" sz="2400" dirty="0"/>
                    </a:p>
                  </a:txBody>
                  <a:tcPr/>
                </a:tc>
                <a:tc>
                  <a:txBody>
                    <a:bodyPr/>
                    <a:lstStyle/>
                    <a:p>
                      <a:pPr algn="ctr"/>
                      <a:r>
                        <a:rPr lang="en-US" sz="2400" dirty="0"/>
                        <a:t>1</a:t>
                      </a:r>
                      <a:endParaRPr lang="ru-RU" sz="2400" dirty="0"/>
                    </a:p>
                  </a:txBody>
                  <a:tcPr/>
                </a:tc>
                <a:tc>
                  <a:txBody>
                    <a:bodyPr/>
                    <a:lstStyle/>
                    <a:p>
                      <a:pPr algn="ctr"/>
                      <a:r>
                        <a:rPr lang="en-US" sz="2400" dirty="0"/>
                        <a:t>0</a:t>
                      </a:r>
                      <a:endParaRPr lang="ru-RU" sz="2400" dirty="0"/>
                    </a:p>
                  </a:txBody>
                  <a:tcPr/>
                </a:tc>
                <a:tc>
                  <a:txBody>
                    <a:bodyPr/>
                    <a:lstStyle/>
                    <a:p>
                      <a:pPr algn="ctr"/>
                      <a:r>
                        <a:rPr lang="en-US" sz="2400" dirty="0"/>
                        <a:t>0</a:t>
                      </a:r>
                      <a:endParaRPr lang="ru-RU" sz="2400" dirty="0"/>
                    </a:p>
                  </a:txBody>
                  <a:tcPr/>
                </a:tc>
                <a:tc>
                  <a:txBody>
                    <a:bodyPr/>
                    <a:lstStyle/>
                    <a:p>
                      <a:pPr algn="ctr"/>
                      <a:r>
                        <a:rPr lang="en-US" sz="2400" dirty="0"/>
                        <a:t>1</a:t>
                      </a:r>
                      <a:endParaRPr lang="ru-RU" sz="2400" dirty="0"/>
                    </a:p>
                  </a:txBody>
                  <a:tcPr/>
                </a:tc>
                <a:tc>
                  <a:txBody>
                    <a:bodyPr/>
                    <a:lstStyle/>
                    <a:p>
                      <a:pPr algn="ctr"/>
                      <a:r>
                        <a:rPr lang="en-US" sz="2400" dirty="0"/>
                        <a:t>0</a:t>
                      </a:r>
                      <a:endParaRPr lang="ru-RU" sz="2400" dirty="0"/>
                    </a:p>
                  </a:txBody>
                  <a:tcPr/>
                </a:tc>
                <a:tc>
                  <a:txBody>
                    <a:bodyPr/>
                    <a:lstStyle/>
                    <a:p>
                      <a:pPr algn="ctr"/>
                      <a:r>
                        <a:rPr lang="en-US" sz="2400" dirty="0"/>
                        <a:t>1</a:t>
                      </a:r>
                      <a:endParaRPr lang="ru-RU" sz="2400" dirty="0"/>
                    </a:p>
                  </a:txBody>
                  <a:tcPr/>
                </a:tc>
                <a:extLst>
                  <a:ext uri="{0D108BD9-81ED-4DB2-BD59-A6C34878D82A}">
                    <a16:rowId xmlns:a16="http://schemas.microsoft.com/office/drawing/2014/main" val="10005"/>
                  </a:ext>
                </a:extLst>
              </a:tr>
              <a:tr h="370840">
                <a:tc>
                  <a:txBody>
                    <a:bodyPr/>
                    <a:lstStyle/>
                    <a:p>
                      <a:pPr algn="ctr"/>
                      <a:r>
                        <a:rPr lang="en-US" sz="2400" dirty="0"/>
                        <a:t>0</a:t>
                      </a:r>
                      <a:endParaRPr lang="ru-RU" sz="2400" dirty="0"/>
                    </a:p>
                  </a:txBody>
                  <a:tcPr/>
                </a:tc>
                <a:tc>
                  <a:txBody>
                    <a:bodyPr/>
                    <a:lstStyle/>
                    <a:p>
                      <a:pPr algn="ctr"/>
                      <a:r>
                        <a:rPr lang="en-US" sz="2400" dirty="0"/>
                        <a:t>1</a:t>
                      </a:r>
                      <a:endParaRPr lang="ru-RU" sz="2400" dirty="0"/>
                    </a:p>
                  </a:txBody>
                  <a:tcPr/>
                </a:tc>
                <a:tc>
                  <a:txBody>
                    <a:bodyPr/>
                    <a:lstStyle/>
                    <a:p>
                      <a:pPr algn="ctr"/>
                      <a:r>
                        <a:rPr lang="en-US" sz="2400" dirty="0"/>
                        <a:t>0</a:t>
                      </a:r>
                      <a:endParaRPr lang="ru-RU" sz="2400" dirty="0"/>
                    </a:p>
                  </a:txBody>
                  <a:tcPr/>
                </a:tc>
                <a:tc>
                  <a:txBody>
                    <a:bodyPr/>
                    <a:lstStyle/>
                    <a:p>
                      <a:pPr algn="ctr"/>
                      <a:r>
                        <a:rPr lang="en-US" sz="2400" dirty="0"/>
                        <a:t>1</a:t>
                      </a:r>
                      <a:endParaRPr lang="ru-RU" sz="2400" dirty="0"/>
                    </a:p>
                  </a:txBody>
                  <a:tcPr/>
                </a:tc>
                <a:tc>
                  <a:txBody>
                    <a:bodyPr/>
                    <a:lstStyle/>
                    <a:p>
                      <a:pPr algn="ctr"/>
                      <a:r>
                        <a:rPr lang="en-US" sz="2400" dirty="0"/>
                        <a:t>2</a:t>
                      </a:r>
                      <a:endParaRPr lang="ru-RU" sz="2400" dirty="0"/>
                    </a:p>
                  </a:txBody>
                  <a:tcPr/>
                </a:tc>
                <a:tc>
                  <a:txBody>
                    <a:bodyPr/>
                    <a:lstStyle/>
                    <a:p>
                      <a:pPr algn="ctr"/>
                      <a:r>
                        <a:rPr lang="en-US" sz="2400" dirty="0"/>
                        <a:t>1</a:t>
                      </a:r>
                      <a:endParaRPr lang="ru-RU" sz="2400" dirty="0"/>
                    </a:p>
                  </a:txBody>
                  <a:tcPr/>
                </a:tc>
                <a:tc>
                  <a:txBody>
                    <a:bodyPr/>
                    <a:lstStyle/>
                    <a:p>
                      <a:pPr algn="ctr"/>
                      <a:r>
                        <a:rPr lang="en-US" sz="2400" dirty="0"/>
                        <a:t>0</a:t>
                      </a:r>
                      <a:endParaRPr lang="ru-RU" sz="2400" dirty="0"/>
                    </a:p>
                  </a:txBody>
                  <a:tcPr/>
                </a:tc>
                <a:extLst>
                  <a:ext uri="{0D108BD9-81ED-4DB2-BD59-A6C34878D82A}">
                    <a16:rowId xmlns:a16="http://schemas.microsoft.com/office/drawing/2014/main" val="10006"/>
                  </a:ext>
                </a:extLst>
              </a:tr>
              <a:tr h="370840">
                <a:tc>
                  <a:txBody>
                    <a:bodyPr/>
                    <a:lstStyle/>
                    <a:p>
                      <a:pPr algn="ctr"/>
                      <a:r>
                        <a:rPr lang="en-US" sz="2400" dirty="0"/>
                        <a:t>0</a:t>
                      </a:r>
                      <a:endParaRPr lang="ru-RU" sz="2400" dirty="0"/>
                    </a:p>
                  </a:txBody>
                  <a:tcPr/>
                </a:tc>
                <a:tc>
                  <a:txBody>
                    <a:bodyPr/>
                    <a:lstStyle/>
                    <a:p>
                      <a:pPr algn="ctr"/>
                      <a:r>
                        <a:rPr lang="en-US" sz="2400" dirty="0"/>
                        <a:t>1</a:t>
                      </a:r>
                      <a:endParaRPr lang="ru-RU" sz="2400" dirty="0"/>
                    </a:p>
                  </a:txBody>
                  <a:tcPr/>
                </a:tc>
                <a:tc>
                  <a:txBody>
                    <a:bodyPr/>
                    <a:lstStyle/>
                    <a:p>
                      <a:pPr algn="ctr"/>
                      <a:r>
                        <a:rPr lang="en-US" sz="2400" dirty="0"/>
                        <a:t>1</a:t>
                      </a:r>
                      <a:endParaRPr lang="ru-RU" sz="2400" dirty="0"/>
                    </a:p>
                  </a:txBody>
                  <a:tcPr/>
                </a:tc>
                <a:tc>
                  <a:txBody>
                    <a:bodyPr/>
                    <a:lstStyle/>
                    <a:p>
                      <a:pPr algn="ctr"/>
                      <a:r>
                        <a:rPr lang="en-US" sz="2400" dirty="0"/>
                        <a:t>0</a:t>
                      </a:r>
                      <a:endParaRPr lang="ru-RU" sz="2400" dirty="0"/>
                    </a:p>
                  </a:txBody>
                  <a:tcPr/>
                </a:tc>
                <a:tc>
                  <a:txBody>
                    <a:bodyPr/>
                    <a:lstStyle/>
                    <a:p>
                      <a:pPr algn="ctr"/>
                      <a:r>
                        <a:rPr lang="en-US" sz="2400" dirty="0"/>
                        <a:t>0</a:t>
                      </a:r>
                      <a:endParaRPr lang="ru-RU" sz="2400" dirty="0"/>
                    </a:p>
                  </a:txBody>
                  <a:tcPr/>
                </a:tc>
                <a:tc>
                  <a:txBody>
                    <a:bodyPr/>
                    <a:lstStyle/>
                    <a:p>
                      <a:pPr algn="ctr"/>
                      <a:r>
                        <a:rPr lang="en-US" sz="2400" dirty="0"/>
                        <a:t>0</a:t>
                      </a:r>
                      <a:endParaRPr lang="ru-RU" sz="2400" dirty="0"/>
                    </a:p>
                  </a:txBody>
                  <a:tcPr/>
                </a:tc>
                <a:tc>
                  <a:txBody>
                    <a:bodyPr/>
                    <a:lstStyle/>
                    <a:p>
                      <a:pPr algn="ctr"/>
                      <a:r>
                        <a:rPr lang="en-US" sz="2400" dirty="0"/>
                        <a:t>0</a:t>
                      </a:r>
                      <a:endParaRPr lang="ru-RU" sz="2400" dirty="0"/>
                    </a:p>
                  </a:txBody>
                  <a:tcPr/>
                </a:tc>
                <a:extLst>
                  <a:ext uri="{0D108BD9-81ED-4DB2-BD59-A6C34878D82A}">
                    <a16:rowId xmlns:a16="http://schemas.microsoft.com/office/drawing/2014/main" val="10007"/>
                  </a:ext>
                </a:extLst>
              </a:tr>
              <a:tr h="370840">
                <a:tc>
                  <a:txBody>
                    <a:bodyPr/>
                    <a:lstStyle/>
                    <a:p>
                      <a:pPr algn="ctr"/>
                      <a:r>
                        <a:rPr lang="en-US" sz="2400" dirty="0"/>
                        <a:t>0</a:t>
                      </a:r>
                      <a:endParaRPr lang="ru-RU" sz="2400" dirty="0"/>
                    </a:p>
                  </a:txBody>
                  <a:tcPr/>
                </a:tc>
                <a:tc>
                  <a:txBody>
                    <a:bodyPr/>
                    <a:lstStyle/>
                    <a:p>
                      <a:pPr algn="ctr"/>
                      <a:r>
                        <a:rPr lang="en-US" sz="2400" dirty="0"/>
                        <a:t>1</a:t>
                      </a:r>
                      <a:endParaRPr lang="ru-RU" sz="2400" dirty="0"/>
                    </a:p>
                  </a:txBody>
                  <a:tcPr/>
                </a:tc>
                <a:tc>
                  <a:txBody>
                    <a:bodyPr/>
                    <a:lstStyle/>
                    <a:p>
                      <a:pPr algn="ctr"/>
                      <a:r>
                        <a:rPr lang="en-US" sz="2400" dirty="0"/>
                        <a:t>1</a:t>
                      </a:r>
                      <a:endParaRPr lang="ru-RU" sz="2400" dirty="0"/>
                    </a:p>
                  </a:txBody>
                  <a:tcPr/>
                </a:tc>
                <a:tc>
                  <a:txBody>
                    <a:bodyPr/>
                    <a:lstStyle/>
                    <a:p>
                      <a:pPr algn="ctr"/>
                      <a:r>
                        <a:rPr lang="en-US" sz="2400" dirty="0"/>
                        <a:t>1</a:t>
                      </a:r>
                      <a:endParaRPr lang="ru-RU" sz="2400" dirty="0"/>
                    </a:p>
                  </a:txBody>
                  <a:tcPr/>
                </a:tc>
                <a:tc>
                  <a:txBody>
                    <a:bodyPr/>
                    <a:lstStyle/>
                    <a:p>
                      <a:pPr algn="ctr"/>
                      <a:r>
                        <a:rPr lang="en-US" sz="2400" i="1" dirty="0"/>
                        <a:t>d</a:t>
                      </a:r>
                      <a:endParaRPr lang="ru-RU" sz="2400" i="1" dirty="0"/>
                    </a:p>
                  </a:txBody>
                  <a:tcPr/>
                </a:tc>
                <a:tc>
                  <a:txBody>
                    <a:bodyPr/>
                    <a:lstStyle/>
                    <a:p>
                      <a:pPr algn="ctr"/>
                      <a:r>
                        <a:rPr lang="en-US" sz="2400" i="1" dirty="0"/>
                        <a:t>d</a:t>
                      </a:r>
                      <a:endParaRPr lang="ru-RU" sz="2400" i="1" dirty="0"/>
                    </a:p>
                  </a:txBody>
                  <a:tcPr/>
                </a:tc>
                <a:tc>
                  <a:txBody>
                    <a:bodyPr/>
                    <a:lstStyle/>
                    <a:p>
                      <a:pPr algn="ctr"/>
                      <a:r>
                        <a:rPr lang="en-US" sz="2400" i="1" dirty="0"/>
                        <a:t>d</a:t>
                      </a:r>
                      <a:endParaRPr lang="ru-RU" sz="2400" i="1" dirty="0"/>
                    </a:p>
                  </a:txBody>
                  <a:tcPr/>
                </a:tc>
                <a:extLst>
                  <a:ext uri="{0D108BD9-81ED-4DB2-BD59-A6C34878D82A}">
                    <a16:rowId xmlns:a16="http://schemas.microsoft.com/office/drawing/2014/main" val="10008"/>
                  </a:ext>
                </a:extLst>
              </a:tr>
            </a:tbl>
          </a:graphicData>
        </a:graphic>
      </p:graphicFrame>
      <p:graphicFrame>
        <p:nvGraphicFramePr>
          <p:cNvPr id="4" name="Таблица 3"/>
          <p:cNvGraphicFramePr>
            <a:graphicFrameLocks noGrp="1"/>
          </p:cNvGraphicFramePr>
          <p:nvPr/>
        </p:nvGraphicFramePr>
        <p:xfrm>
          <a:off x="4643438" y="71438"/>
          <a:ext cx="4357750" cy="4358640"/>
        </p:xfrm>
        <a:graphic>
          <a:graphicData uri="http://schemas.openxmlformats.org/drawingml/2006/table">
            <a:tbl>
              <a:tblPr firstRow="1" bandRow="1">
                <a:tableStyleId>{5C22544A-7EE6-4342-B048-85BDC9FD1C3A}</a:tableStyleId>
              </a:tblPr>
              <a:tblGrid>
                <a:gridCol w="477561">
                  <a:extLst>
                    <a:ext uri="{9D8B030D-6E8A-4147-A177-3AD203B41FA5}">
                      <a16:colId xmlns:a16="http://schemas.microsoft.com/office/drawing/2014/main" val="20000"/>
                    </a:ext>
                  </a:extLst>
                </a:gridCol>
                <a:gridCol w="537257">
                  <a:extLst>
                    <a:ext uri="{9D8B030D-6E8A-4147-A177-3AD203B41FA5}">
                      <a16:colId xmlns:a16="http://schemas.microsoft.com/office/drawing/2014/main" val="20001"/>
                    </a:ext>
                  </a:extLst>
                </a:gridCol>
                <a:gridCol w="537257">
                  <a:extLst>
                    <a:ext uri="{9D8B030D-6E8A-4147-A177-3AD203B41FA5}">
                      <a16:colId xmlns:a16="http://schemas.microsoft.com/office/drawing/2014/main" val="20002"/>
                    </a:ext>
                  </a:extLst>
                </a:gridCol>
                <a:gridCol w="537257">
                  <a:extLst>
                    <a:ext uri="{9D8B030D-6E8A-4147-A177-3AD203B41FA5}">
                      <a16:colId xmlns:a16="http://schemas.microsoft.com/office/drawing/2014/main" val="20003"/>
                    </a:ext>
                  </a:extLst>
                </a:gridCol>
                <a:gridCol w="838531">
                  <a:extLst>
                    <a:ext uri="{9D8B030D-6E8A-4147-A177-3AD203B41FA5}">
                      <a16:colId xmlns:a16="http://schemas.microsoft.com/office/drawing/2014/main" val="20004"/>
                    </a:ext>
                  </a:extLst>
                </a:gridCol>
                <a:gridCol w="612809">
                  <a:extLst>
                    <a:ext uri="{9D8B030D-6E8A-4147-A177-3AD203B41FA5}">
                      <a16:colId xmlns:a16="http://schemas.microsoft.com/office/drawing/2014/main" val="20005"/>
                    </a:ext>
                  </a:extLst>
                </a:gridCol>
                <a:gridCol w="817078">
                  <a:extLst>
                    <a:ext uri="{9D8B030D-6E8A-4147-A177-3AD203B41FA5}">
                      <a16:colId xmlns:a16="http://schemas.microsoft.com/office/drawing/2014/main" val="20006"/>
                    </a:ext>
                  </a:extLst>
                </a:gridCol>
              </a:tblGrid>
              <a:tr h="674678">
                <a:tc>
                  <a:txBody>
                    <a:bodyPr/>
                    <a:lstStyle/>
                    <a:p>
                      <a:pPr algn="ctr"/>
                      <a:r>
                        <a:rPr lang="ru-RU" sz="2000" i="1" dirty="0">
                          <a:latin typeface="+mn-lt"/>
                          <a:cs typeface="Times New Roman" pitchFamily="18" charset="0"/>
                        </a:rPr>
                        <a:t>а</a:t>
                      </a:r>
                      <a:r>
                        <a:rPr lang="ru-RU" sz="2000" i="1" baseline="-30000" dirty="0">
                          <a:latin typeface="+mn-lt"/>
                          <a:cs typeface="Times New Roman" pitchFamily="18" charset="0"/>
                        </a:rPr>
                        <a:t>1</a:t>
                      </a:r>
                      <a:endParaRPr lang="ru-RU" sz="2000" dirty="0">
                        <a:latin typeface="+mn-lt"/>
                      </a:endParaRPr>
                    </a:p>
                  </a:txBody>
                  <a:tcPr anchor="ctr"/>
                </a:tc>
                <a:tc>
                  <a:txBody>
                    <a:bodyPr/>
                    <a:lstStyle/>
                    <a:p>
                      <a:pPr algn="ctr"/>
                      <a:r>
                        <a:rPr lang="ru-RU" sz="2000" i="1" dirty="0">
                          <a:latin typeface="+mn-lt"/>
                          <a:cs typeface="Times New Roman" pitchFamily="18" charset="0"/>
                        </a:rPr>
                        <a:t>а</a:t>
                      </a:r>
                      <a:r>
                        <a:rPr lang="ru-RU" sz="2000" i="1" baseline="-30000" dirty="0">
                          <a:latin typeface="+mn-lt"/>
                          <a:cs typeface="Times New Roman" pitchFamily="18" charset="0"/>
                        </a:rPr>
                        <a:t>2</a:t>
                      </a:r>
                      <a:endParaRPr lang="ru-RU" sz="2000" dirty="0">
                        <a:latin typeface="+mn-lt"/>
                      </a:endParaRPr>
                    </a:p>
                  </a:txBody>
                  <a:tcPr anchor="ctr"/>
                </a:tc>
                <a:tc>
                  <a:txBody>
                    <a:bodyPr/>
                    <a:lstStyle/>
                    <a:p>
                      <a:pPr algn="ctr"/>
                      <a:r>
                        <a:rPr lang="en-US" sz="2000" i="1" dirty="0">
                          <a:latin typeface="+mn-lt"/>
                          <a:cs typeface="Times New Roman" pitchFamily="18" charset="0"/>
                        </a:rPr>
                        <a:t>B</a:t>
                      </a:r>
                      <a:r>
                        <a:rPr lang="ru-RU" sz="2000" i="1" baseline="-30000" dirty="0">
                          <a:latin typeface="+mn-lt"/>
                          <a:cs typeface="Times New Roman" pitchFamily="18" charset="0"/>
                        </a:rPr>
                        <a:t>1</a:t>
                      </a:r>
                      <a:endParaRPr lang="ru-RU" sz="2000" dirty="0">
                        <a:latin typeface="+mn-lt"/>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i="1" dirty="0">
                          <a:latin typeface="+mn-lt"/>
                          <a:cs typeface="Times New Roman" pitchFamily="18" charset="0"/>
                        </a:rPr>
                        <a:t>b</a:t>
                      </a:r>
                      <a:r>
                        <a:rPr lang="ru-RU" sz="2000" i="1" baseline="-30000" dirty="0">
                          <a:latin typeface="+mn-lt"/>
                          <a:cs typeface="Times New Roman" pitchFamily="18" charset="0"/>
                        </a:rPr>
                        <a:t>2</a:t>
                      </a:r>
                      <a:endParaRPr lang="ru-RU" sz="2000" dirty="0">
                        <a:latin typeface="+mn-lt"/>
                      </a:endParaRPr>
                    </a:p>
                  </a:txBody>
                  <a:tcPr anchor="ctr"/>
                </a:tc>
                <a:tc>
                  <a:txBody>
                    <a:bodyPr/>
                    <a:lstStyle/>
                    <a:p>
                      <a:pPr algn="ctr"/>
                      <a:r>
                        <a:rPr lang="en-US" sz="2000" dirty="0">
                          <a:latin typeface="+mn-lt"/>
                        </a:rPr>
                        <a:t>(+)</a:t>
                      </a:r>
                    </a:p>
                    <a:p>
                      <a:pPr algn="ctr"/>
                      <a:r>
                        <a:rPr lang="en-US" sz="2000" dirty="0">
                          <a:latin typeface="+mn-lt"/>
                        </a:rPr>
                        <a:t>mod3</a:t>
                      </a:r>
                      <a:endParaRPr lang="ru-RU" sz="2000" dirty="0">
                        <a:latin typeface="+mn-lt"/>
                      </a:endParaRPr>
                    </a:p>
                  </a:txBody>
                  <a:tcPr anchor="ctr"/>
                </a:tc>
                <a:tc>
                  <a:txBody>
                    <a:bodyPr/>
                    <a:lstStyle/>
                    <a:p>
                      <a:pPr algn="ctr"/>
                      <a:r>
                        <a:rPr lang="ru-RU" sz="2000" i="1" dirty="0">
                          <a:latin typeface="+mn-lt"/>
                          <a:cs typeface="Times New Roman" pitchFamily="18" charset="0"/>
                        </a:rPr>
                        <a:t>У</a:t>
                      </a:r>
                      <a:r>
                        <a:rPr lang="ru-RU" sz="2000" i="1" baseline="-30000" dirty="0">
                          <a:latin typeface="+mn-lt"/>
                          <a:cs typeface="Times New Roman" pitchFamily="18" charset="0"/>
                        </a:rPr>
                        <a:t>1</a:t>
                      </a:r>
                      <a:endParaRPr lang="ru-RU" sz="2000" dirty="0">
                        <a:latin typeface="+mn-lt"/>
                      </a:endParaRPr>
                    </a:p>
                  </a:txBody>
                  <a:tcPr anchor="ctr"/>
                </a:tc>
                <a:tc>
                  <a:txBody>
                    <a:bodyPr/>
                    <a:lstStyle/>
                    <a:p>
                      <a:pPr algn="ctr"/>
                      <a:r>
                        <a:rPr lang="ru-RU" sz="2000" i="1" dirty="0">
                          <a:latin typeface="+mn-lt"/>
                          <a:cs typeface="Times New Roman" pitchFamily="18" charset="0"/>
                        </a:rPr>
                        <a:t>у</a:t>
                      </a:r>
                      <a:r>
                        <a:rPr lang="ru-RU" sz="2000" i="1" baseline="-30000" dirty="0">
                          <a:latin typeface="+mn-lt"/>
                          <a:cs typeface="Times New Roman" pitchFamily="18" charset="0"/>
                        </a:rPr>
                        <a:t>2</a:t>
                      </a:r>
                      <a:endParaRPr lang="ru-RU" sz="2000" dirty="0">
                        <a:latin typeface="+mn-lt"/>
                      </a:endParaRPr>
                    </a:p>
                  </a:txBody>
                  <a:tcPr anchor="ctr"/>
                </a:tc>
                <a:extLst>
                  <a:ext uri="{0D108BD9-81ED-4DB2-BD59-A6C34878D82A}">
                    <a16:rowId xmlns:a16="http://schemas.microsoft.com/office/drawing/2014/main" val="10000"/>
                  </a:ext>
                </a:extLst>
              </a:tr>
              <a:tr h="370840">
                <a:tc>
                  <a:txBody>
                    <a:bodyPr/>
                    <a:lstStyle/>
                    <a:p>
                      <a:pPr algn="ctr"/>
                      <a:r>
                        <a:rPr lang="en-US" sz="2400" dirty="0"/>
                        <a:t>1</a:t>
                      </a:r>
                      <a:endParaRPr lang="ru-RU" sz="2400" dirty="0"/>
                    </a:p>
                  </a:txBody>
                  <a:tcPr/>
                </a:tc>
                <a:tc>
                  <a:txBody>
                    <a:bodyPr/>
                    <a:lstStyle/>
                    <a:p>
                      <a:pPr algn="ctr"/>
                      <a:r>
                        <a:rPr lang="en-US" sz="2400" dirty="0"/>
                        <a:t>0</a:t>
                      </a:r>
                      <a:endParaRPr lang="ru-RU" sz="2400" dirty="0"/>
                    </a:p>
                  </a:txBody>
                  <a:tcPr/>
                </a:tc>
                <a:tc>
                  <a:txBody>
                    <a:bodyPr/>
                    <a:lstStyle/>
                    <a:p>
                      <a:pPr algn="ctr"/>
                      <a:r>
                        <a:rPr lang="en-US" sz="2400" dirty="0"/>
                        <a:t>0</a:t>
                      </a:r>
                      <a:endParaRPr lang="ru-RU" sz="2400" dirty="0"/>
                    </a:p>
                  </a:txBody>
                  <a:tcPr/>
                </a:tc>
                <a:tc>
                  <a:txBody>
                    <a:bodyPr/>
                    <a:lstStyle/>
                    <a:p>
                      <a:pPr algn="ctr"/>
                      <a:r>
                        <a:rPr lang="en-US" sz="2400" dirty="0"/>
                        <a:t>0</a:t>
                      </a:r>
                      <a:endParaRPr lang="ru-RU" sz="2400" dirty="0"/>
                    </a:p>
                  </a:txBody>
                  <a:tcPr/>
                </a:tc>
                <a:tc>
                  <a:txBody>
                    <a:bodyPr/>
                    <a:lstStyle/>
                    <a:p>
                      <a:pPr algn="ctr"/>
                      <a:r>
                        <a:rPr lang="en-US" sz="2400" dirty="0"/>
                        <a:t>2</a:t>
                      </a:r>
                      <a:endParaRPr lang="ru-RU" sz="2400" dirty="0"/>
                    </a:p>
                  </a:txBody>
                  <a:tcPr/>
                </a:tc>
                <a:tc>
                  <a:txBody>
                    <a:bodyPr/>
                    <a:lstStyle/>
                    <a:p>
                      <a:pPr algn="ctr"/>
                      <a:r>
                        <a:rPr lang="en-US" sz="2400" dirty="0"/>
                        <a:t>1</a:t>
                      </a:r>
                      <a:endParaRPr lang="ru-RU" sz="2400" dirty="0"/>
                    </a:p>
                  </a:txBody>
                  <a:tcPr/>
                </a:tc>
                <a:tc>
                  <a:txBody>
                    <a:bodyPr/>
                    <a:lstStyle/>
                    <a:p>
                      <a:pPr algn="ctr"/>
                      <a:r>
                        <a:rPr lang="en-US" sz="2400" dirty="0"/>
                        <a:t>0</a:t>
                      </a:r>
                      <a:endParaRPr lang="ru-RU" sz="2400" dirty="0"/>
                    </a:p>
                  </a:txBody>
                  <a:tcPr/>
                </a:tc>
                <a:extLst>
                  <a:ext uri="{0D108BD9-81ED-4DB2-BD59-A6C34878D82A}">
                    <a16:rowId xmlns:a16="http://schemas.microsoft.com/office/drawing/2014/main" val="10001"/>
                  </a:ext>
                </a:extLst>
              </a:tr>
              <a:tr h="370840">
                <a:tc>
                  <a:txBody>
                    <a:bodyPr/>
                    <a:lstStyle/>
                    <a:p>
                      <a:pPr algn="ctr"/>
                      <a:r>
                        <a:rPr lang="en-US" sz="2400" dirty="0"/>
                        <a:t>1</a:t>
                      </a:r>
                      <a:endParaRPr lang="ru-RU" sz="2400" dirty="0"/>
                    </a:p>
                  </a:txBody>
                  <a:tcPr/>
                </a:tc>
                <a:tc>
                  <a:txBody>
                    <a:bodyPr/>
                    <a:lstStyle/>
                    <a:p>
                      <a:pPr algn="ctr"/>
                      <a:r>
                        <a:rPr lang="en-US" sz="2400" dirty="0"/>
                        <a:t>0</a:t>
                      </a:r>
                      <a:endParaRPr lang="ru-RU" sz="2400" dirty="0"/>
                    </a:p>
                  </a:txBody>
                  <a:tcPr/>
                </a:tc>
                <a:tc>
                  <a:txBody>
                    <a:bodyPr/>
                    <a:lstStyle/>
                    <a:p>
                      <a:pPr algn="ctr"/>
                      <a:r>
                        <a:rPr lang="en-US" sz="2400" dirty="0"/>
                        <a:t>0</a:t>
                      </a:r>
                      <a:endParaRPr lang="ru-RU" sz="2400" dirty="0"/>
                    </a:p>
                  </a:txBody>
                  <a:tcPr/>
                </a:tc>
                <a:tc>
                  <a:txBody>
                    <a:bodyPr/>
                    <a:lstStyle/>
                    <a:p>
                      <a:pPr algn="ctr"/>
                      <a:r>
                        <a:rPr lang="en-US" sz="2400" dirty="0"/>
                        <a:t>1</a:t>
                      </a:r>
                      <a:endParaRPr lang="ru-RU" sz="2400" dirty="0"/>
                    </a:p>
                  </a:txBody>
                  <a:tcPr/>
                </a:tc>
                <a:tc>
                  <a:txBody>
                    <a:bodyPr/>
                    <a:lstStyle/>
                    <a:p>
                      <a:pPr algn="ctr"/>
                      <a:r>
                        <a:rPr lang="en-US" sz="2400" dirty="0"/>
                        <a:t>0</a:t>
                      </a:r>
                      <a:endParaRPr lang="ru-RU" sz="2400" dirty="0"/>
                    </a:p>
                  </a:txBody>
                  <a:tcPr/>
                </a:tc>
                <a:tc>
                  <a:txBody>
                    <a:bodyPr/>
                    <a:lstStyle/>
                    <a:p>
                      <a:pPr algn="ctr"/>
                      <a:r>
                        <a:rPr lang="en-US" sz="2400" dirty="0"/>
                        <a:t>0</a:t>
                      </a:r>
                      <a:endParaRPr lang="ru-RU" sz="2400" dirty="0"/>
                    </a:p>
                  </a:txBody>
                  <a:tcPr/>
                </a:tc>
                <a:tc>
                  <a:txBody>
                    <a:bodyPr/>
                    <a:lstStyle/>
                    <a:p>
                      <a:pPr algn="ctr"/>
                      <a:r>
                        <a:rPr lang="en-US" sz="2400" dirty="0"/>
                        <a:t>0</a:t>
                      </a:r>
                      <a:endParaRPr lang="ru-RU" sz="2400" dirty="0"/>
                    </a:p>
                  </a:txBody>
                  <a:tcPr/>
                </a:tc>
                <a:extLst>
                  <a:ext uri="{0D108BD9-81ED-4DB2-BD59-A6C34878D82A}">
                    <a16:rowId xmlns:a16="http://schemas.microsoft.com/office/drawing/2014/main" val="10002"/>
                  </a:ext>
                </a:extLst>
              </a:tr>
              <a:tr h="370840">
                <a:tc>
                  <a:txBody>
                    <a:bodyPr/>
                    <a:lstStyle/>
                    <a:p>
                      <a:pPr algn="ctr"/>
                      <a:r>
                        <a:rPr lang="en-US" sz="2400" dirty="0"/>
                        <a:t>1</a:t>
                      </a:r>
                      <a:endParaRPr lang="ru-RU" sz="2400" dirty="0"/>
                    </a:p>
                  </a:txBody>
                  <a:tcPr/>
                </a:tc>
                <a:tc>
                  <a:txBody>
                    <a:bodyPr/>
                    <a:lstStyle/>
                    <a:p>
                      <a:pPr algn="ctr"/>
                      <a:r>
                        <a:rPr lang="en-US" sz="2400" dirty="0"/>
                        <a:t>0</a:t>
                      </a:r>
                      <a:endParaRPr lang="ru-RU" sz="2400" dirty="0"/>
                    </a:p>
                  </a:txBody>
                  <a:tcPr/>
                </a:tc>
                <a:tc>
                  <a:txBody>
                    <a:bodyPr/>
                    <a:lstStyle/>
                    <a:p>
                      <a:pPr algn="ctr"/>
                      <a:r>
                        <a:rPr lang="en-US" sz="2400" dirty="0"/>
                        <a:t>1</a:t>
                      </a:r>
                      <a:endParaRPr lang="ru-RU" sz="2400" dirty="0"/>
                    </a:p>
                  </a:txBody>
                  <a:tcPr/>
                </a:tc>
                <a:tc>
                  <a:txBody>
                    <a:bodyPr/>
                    <a:lstStyle/>
                    <a:p>
                      <a:pPr algn="ctr"/>
                      <a:r>
                        <a:rPr lang="en-US" sz="2400" dirty="0"/>
                        <a:t>0</a:t>
                      </a:r>
                      <a:endParaRPr lang="ru-RU" sz="2400" dirty="0"/>
                    </a:p>
                  </a:txBody>
                  <a:tcPr/>
                </a:tc>
                <a:tc>
                  <a:txBody>
                    <a:bodyPr/>
                    <a:lstStyle/>
                    <a:p>
                      <a:pPr algn="ctr"/>
                      <a:r>
                        <a:rPr lang="en-US" sz="2400" dirty="0"/>
                        <a:t>1</a:t>
                      </a:r>
                      <a:endParaRPr lang="ru-RU" sz="2400" dirty="0"/>
                    </a:p>
                  </a:txBody>
                  <a:tcPr/>
                </a:tc>
                <a:tc>
                  <a:txBody>
                    <a:bodyPr/>
                    <a:lstStyle/>
                    <a:p>
                      <a:pPr algn="ctr"/>
                      <a:r>
                        <a:rPr lang="en-US" sz="2400" dirty="0"/>
                        <a:t>0</a:t>
                      </a:r>
                      <a:endParaRPr lang="ru-RU" sz="2400" dirty="0"/>
                    </a:p>
                  </a:txBody>
                  <a:tcPr/>
                </a:tc>
                <a:tc>
                  <a:txBody>
                    <a:bodyPr/>
                    <a:lstStyle/>
                    <a:p>
                      <a:pPr algn="ctr"/>
                      <a:r>
                        <a:rPr lang="en-US" sz="2400" dirty="0"/>
                        <a:t>1</a:t>
                      </a:r>
                      <a:endParaRPr lang="ru-RU" sz="2400" dirty="0"/>
                    </a:p>
                  </a:txBody>
                  <a:tcPr/>
                </a:tc>
                <a:extLst>
                  <a:ext uri="{0D108BD9-81ED-4DB2-BD59-A6C34878D82A}">
                    <a16:rowId xmlns:a16="http://schemas.microsoft.com/office/drawing/2014/main" val="10003"/>
                  </a:ext>
                </a:extLst>
              </a:tr>
              <a:tr h="370840">
                <a:tc>
                  <a:txBody>
                    <a:bodyPr/>
                    <a:lstStyle/>
                    <a:p>
                      <a:pPr algn="ctr"/>
                      <a:r>
                        <a:rPr lang="en-US" sz="2400" dirty="0"/>
                        <a:t>1</a:t>
                      </a:r>
                      <a:endParaRPr lang="ru-RU" sz="2400" dirty="0"/>
                    </a:p>
                  </a:txBody>
                  <a:tcPr/>
                </a:tc>
                <a:tc>
                  <a:txBody>
                    <a:bodyPr/>
                    <a:lstStyle/>
                    <a:p>
                      <a:pPr algn="ctr"/>
                      <a:r>
                        <a:rPr lang="en-US" sz="2400" dirty="0"/>
                        <a:t>0</a:t>
                      </a:r>
                      <a:endParaRPr lang="ru-RU" sz="2400" dirty="0"/>
                    </a:p>
                  </a:txBody>
                  <a:tcPr/>
                </a:tc>
                <a:tc>
                  <a:txBody>
                    <a:bodyPr/>
                    <a:lstStyle/>
                    <a:p>
                      <a:pPr algn="ctr"/>
                      <a:r>
                        <a:rPr lang="en-US" sz="2400" dirty="0"/>
                        <a:t>1</a:t>
                      </a:r>
                      <a:endParaRPr lang="ru-RU" sz="2400" dirty="0"/>
                    </a:p>
                  </a:txBody>
                  <a:tcPr/>
                </a:tc>
                <a:tc>
                  <a:txBody>
                    <a:bodyPr/>
                    <a:lstStyle/>
                    <a:p>
                      <a:pPr algn="ctr"/>
                      <a:r>
                        <a:rPr lang="en-US" sz="2400" dirty="0"/>
                        <a:t>1</a:t>
                      </a:r>
                      <a:endParaRPr lang="ru-RU" sz="2400" dirty="0"/>
                    </a:p>
                  </a:txBody>
                  <a:tcPr/>
                </a:tc>
                <a:tc>
                  <a:txBody>
                    <a:bodyPr/>
                    <a:lstStyle/>
                    <a:p>
                      <a:pPr algn="ctr"/>
                      <a:r>
                        <a:rPr lang="en-US" sz="2400" i="1" dirty="0"/>
                        <a:t>d</a:t>
                      </a:r>
                      <a:endParaRPr lang="ru-RU" sz="2400" i="1" dirty="0"/>
                    </a:p>
                  </a:txBody>
                  <a:tcPr/>
                </a:tc>
                <a:tc>
                  <a:txBody>
                    <a:bodyPr/>
                    <a:lstStyle/>
                    <a:p>
                      <a:pPr algn="ctr"/>
                      <a:r>
                        <a:rPr lang="en-US" sz="2400" i="1" dirty="0"/>
                        <a:t>d</a:t>
                      </a:r>
                      <a:endParaRPr lang="ru-RU" sz="2400" i="1" dirty="0"/>
                    </a:p>
                  </a:txBody>
                  <a:tcPr/>
                </a:tc>
                <a:tc>
                  <a:txBody>
                    <a:bodyPr/>
                    <a:lstStyle/>
                    <a:p>
                      <a:pPr algn="ctr"/>
                      <a:r>
                        <a:rPr lang="en-US" sz="2400" i="1" dirty="0"/>
                        <a:t>d</a:t>
                      </a:r>
                      <a:endParaRPr lang="ru-RU" sz="2400" i="1" dirty="0"/>
                    </a:p>
                  </a:txBody>
                  <a:tcPr/>
                </a:tc>
                <a:extLst>
                  <a:ext uri="{0D108BD9-81ED-4DB2-BD59-A6C34878D82A}">
                    <a16:rowId xmlns:a16="http://schemas.microsoft.com/office/drawing/2014/main" val="10004"/>
                  </a:ext>
                </a:extLst>
              </a:tr>
              <a:tr h="370840">
                <a:tc>
                  <a:txBody>
                    <a:bodyPr/>
                    <a:lstStyle/>
                    <a:p>
                      <a:pPr algn="ctr"/>
                      <a:r>
                        <a:rPr lang="en-US" sz="2400" dirty="0"/>
                        <a:t>1</a:t>
                      </a:r>
                      <a:endParaRPr lang="ru-RU" sz="2400" dirty="0"/>
                    </a:p>
                  </a:txBody>
                  <a:tcPr/>
                </a:tc>
                <a:tc>
                  <a:txBody>
                    <a:bodyPr/>
                    <a:lstStyle/>
                    <a:p>
                      <a:pPr algn="ctr"/>
                      <a:r>
                        <a:rPr lang="en-US" sz="2400" dirty="0"/>
                        <a:t>1</a:t>
                      </a:r>
                      <a:endParaRPr lang="ru-RU" sz="2400" dirty="0"/>
                    </a:p>
                  </a:txBody>
                  <a:tcPr/>
                </a:tc>
                <a:tc>
                  <a:txBody>
                    <a:bodyPr/>
                    <a:lstStyle/>
                    <a:p>
                      <a:pPr algn="ctr"/>
                      <a:r>
                        <a:rPr lang="en-US" sz="2400" dirty="0"/>
                        <a:t>0</a:t>
                      </a:r>
                      <a:endParaRPr lang="ru-RU" sz="2400" dirty="0"/>
                    </a:p>
                  </a:txBody>
                  <a:tcPr/>
                </a:tc>
                <a:tc>
                  <a:txBody>
                    <a:bodyPr/>
                    <a:lstStyle/>
                    <a:p>
                      <a:pPr algn="ctr"/>
                      <a:r>
                        <a:rPr lang="en-US" sz="2400" dirty="0"/>
                        <a:t>0</a:t>
                      </a:r>
                      <a:endParaRPr lang="ru-RU" sz="2400" dirty="0"/>
                    </a:p>
                  </a:txBody>
                  <a:tcPr/>
                </a:tc>
                <a:tc>
                  <a:txBody>
                    <a:bodyPr/>
                    <a:lstStyle/>
                    <a:p>
                      <a:pPr algn="ctr"/>
                      <a:r>
                        <a:rPr lang="en-US" sz="2400" i="1" dirty="0"/>
                        <a:t>d</a:t>
                      </a:r>
                      <a:endParaRPr lang="ru-RU" sz="2400" i="1" dirty="0"/>
                    </a:p>
                  </a:txBody>
                  <a:tcPr/>
                </a:tc>
                <a:tc>
                  <a:txBody>
                    <a:bodyPr/>
                    <a:lstStyle/>
                    <a:p>
                      <a:pPr algn="ctr"/>
                      <a:r>
                        <a:rPr lang="en-US" sz="2400" i="1" dirty="0"/>
                        <a:t>d</a:t>
                      </a:r>
                      <a:endParaRPr lang="ru-RU" sz="2400" i="1" dirty="0"/>
                    </a:p>
                  </a:txBody>
                  <a:tcPr/>
                </a:tc>
                <a:tc>
                  <a:txBody>
                    <a:bodyPr/>
                    <a:lstStyle/>
                    <a:p>
                      <a:pPr algn="ctr"/>
                      <a:r>
                        <a:rPr lang="en-US" sz="2400" i="1" dirty="0"/>
                        <a:t>d</a:t>
                      </a:r>
                      <a:endParaRPr lang="ru-RU" sz="2400" i="1" dirty="0"/>
                    </a:p>
                  </a:txBody>
                  <a:tcPr/>
                </a:tc>
                <a:extLst>
                  <a:ext uri="{0D108BD9-81ED-4DB2-BD59-A6C34878D82A}">
                    <a16:rowId xmlns:a16="http://schemas.microsoft.com/office/drawing/2014/main" val="10005"/>
                  </a:ext>
                </a:extLst>
              </a:tr>
              <a:tr h="370840">
                <a:tc>
                  <a:txBody>
                    <a:bodyPr/>
                    <a:lstStyle/>
                    <a:p>
                      <a:pPr algn="ctr"/>
                      <a:r>
                        <a:rPr lang="en-US" sz="2400" dirty="0"/>
                        <a:t>1</a:t>
                      </a:r>
                      <a:endParaRPr lang="ru-RU" sz="2400" dirty="0"/>
                    </a:p>
                  </a:txBody>
                  <a:tcPr/>
                </a:tc>
                <a:tc>
                  <a:txBody>
                    <a:bodyPr/>
                    <a:lstStyle/>
                    <a:p>
                      <a:pPr algn="ctr"/>
                      <a:r>
                        <a:rPr lang="en-US" sz="2400" dirty="0"/>
                        <a:t>1</a:t>
                      </a:r>
                      <a:endParaRPr lang="ru-RU" sz="2400" dirty="0"/>
                    </a:p>
                  </a:txBody>
                  <a:tcPr/>
                </a:tc>
                <a:tc>
                  <a:txBody>
                    <a:bodyPr/>
                    <a:lstStyle/>
                    <a:p>
                      <a:pPr algn="ctr"/>
                      <a:r>
                        <a:rPr lang="en-US" sz="2400" dirty="0"/>
                        <a:t>0</a:t>
                      </a:r>
                      <a:endParaRPr lang="ru-RU" sz="2400" dirty="0"/>
                    </a:p>
                  </a:txBody>
                  <a:tcPr/>
                </a:tc>
                <a:tc>
                  <a:txBody>
                    <a:bodyPr/>
                    <a:lstStyle/>
                    <a:p>
                      <a:pPr algn="ctr"/>
                      <a:r>
                        <a:rPr lang="en-US" sz="2400" dirty="0"/>
                        <a:t>1</a:t>
                      </a:r>
                      <a:endParaRPr lang="ru-RU" sz="2400" dirty="0"/>
                    </a:p>
                  </a:txBody>
                  <a:tcPr/>
                </a:tc>
                <a:tc>
                  <a:txBody>
                    <a:bodyPr/>
                    <a:lstStyle/>
                    <a:p>
                      <a:pPr algn="ctr"/>
                      <a:r>
                        <a:rPr lang="en-US" sz="2400" i="1" dirty="0"/>
                        <a:t>d</a:t>
                      </a:r>
                      <a:endParaRPr lang="ru-RU" sz="2400" i="1" dirty="0"/>
                    </a:p>
                  </a:txBody>
                  <a:tcPr/>
                </a:tc>
                <a:tc>
                  <a:txBody>
                    <a:bodyPr/>
                    <a:lstStyle/>
                    <a:p>
                      <a:pPr algn="ctr"/>
                      <a:r>
                        <a:rPr lang="en-US" sz="2400" i="1" dirty="0"/>
                        <a:t>d</a:t>
                      </a:r>
                      <a:endParaRPr lang="ru-RU" sz="2400" i="1" dirty="0"/>
                    </a:p>
                  </a:txBody>
                  <a:tcPr/>
                </a:tc>
                <a:tc>
                  <a:txBody>
                    <a:bodyPr/>
                    <a:lstStyle/>
                    <a:p>
                      <a:pPr algn="ctr"/>
                      <a:r>
                        <a:rPr lang="en-US" sz="2400" i="1" dirty="0"/>
                        <a:t>d</a:t>
                      </a:r>
                      <a:endParaRPr lang="ru-RU" sz="2400" i="1" dirty="0"/>
                    </a:p>
                  </a:txBody>
                  <a:tcPr/>
                </a:tc>
                <a:extLst>
                  <a:ext uri="{0D108BD9-81ED-4DB2-BD59-A6C34878D82A}">
                    <a16:rowId xmlns:a16="http://schemas.microsoft.com/office/drawing/2014/main" val="10006"/>
                  </a:ext>
                </a:extLst>
              </a:tr>
              <a:tr h="370840">
                <a:tc>
                  <a:txBody>
                    <a:bodyPr/>
                    <a:lstStyle/>
                    <a:p>
                      <a:pPr algn="ctr"/>
                      <a:r>
                        <a:rPr lang="en-US" sz="2400" dirty="0"/>
                        <a:t>1</a:t>
                      </a:r>
                      <a:endParaRPr lang="ru-RU" sz="2400" dirty="0"/>
                    </a:p>
                  </a:txBody>
                  <a:tcPr/>
                </a:tc>
                <a:tc>
                  <a:txBody>
                    <a:bodyPr/>
                    <a:lstStyle/>
                    <a:p>
                      <a:pPr algn="ctr"/>
                      <a:r>
                        <a:rPr lang="en-US" sz="2400" dirty="0"/>
                        <a:t>1</a:t>
                      </a:r>
                      <a:endParaRPr lang="ru-RU" sz="2400" dirty="0"/>
                    </a:p>
                  </a:txBody>
                  <a:tcPr/>
                </a:tc>
                <a:tc>
                  <a:txBody>
                    <a:bodyPr/>
                    <a:lstStyle/>
                    <a:p>
                      <a:pPr algn="ctr"/>
                      <a:r>
                        <a:rPr lang="en-US" sz="2400" dirty="0"/>
                        <a:t>1</a:t>
                      </a:r>
                      <a:endParaRPr lang="ru-RU" sz="2400" dirty="0"/>
                    </a:p>
                  </a:txBody>
                  <a:tcPr/>
                </a:tc>
                <a:tc>
                  <a:txBody>
                    <a:bodyPr/>
                    <a:lstStyle/>
                    <a:p>
                      <a:pPr algn="ctr"/>
                      <a:r>
                        <a:rPr lang="en-US" sz="2400" dirty="0"/>
                        <a:t>0</a:t>
                      </a:r>
                      <a:endParaRPr lang="ru-RU" sz="2400" dirty="0"/>
                    </a:p>
                  </a:txBody>
                  <a:tcPr/>
                </a:tc>
                <a:tc>
                  <a:txBody>
                    <a:bodyPr/>
                    <a:lstStyle/>
                    <a:p>
                      <a:pPr algn="ctr"/>
                      <a:r>
                        <a:rPr lang="en-US" sz="2400" i="1" dirty="0"/>
                        <a:t>d</a:t>
                      </a:r>
                      <a:endParaRPr lang="ru-RU" sz="2400" i="1" dirty="0"/>
                    </a:p>
                  </a:txBody>
                  <a:tcPr/>
                </a:tc>
                <a:tc>
                  <a:txBody>
                    <a:bodyPr/>
                    <a:lstStyle/>
                    <a:p>
                      <a:pPr algn="ctr"/>
                      <a:r>
                        <a:rPr lang="en-US" sz="2400" i="1" dirty="0"/>
                        <a:t>d</a:t>
                      </a:r>
                      <a:endParaRPr lang="ru-RU" sz="2400" i="1" dirty="0"/>
                    </a:p>
                  </a:txBody>
                  <a:tcPr/>
                </a:tc>
                <a:tc>
                  <a:txBody>
                    <a:bodyPr/>
                    <a:lstStyle/>
                    <a:p>
                      <a:pPr algn="ctr"/>
                      <a:r>
                        <a:rPr lang="en-US" sz="2400" i="1" dirty="0"/>
                        <a:t>d</a:t>
                      </a:r>
                      <a:endParaRPr lang="ru-RU" sz="2400" i="1" dirty="0"/>
                    </a:p>
                  </a:txBody>
                  <a:tcPr/>
                </a:tc>
                <a:extLst>
                  <a:ext uri="{0D108BD9-81ED-4DB2-BD59-A6C34878D82A}">
                    <a16:rowId xmlns:a16="http://schemas.microsoft.com/office/drawing/2014/main" val="10007"/>
                  </a:ext>
                </a:extLst>
              </a:tr>
              <a:tr h="370840">
                <a:tc>
                  <a:txBody>
                    <a:bodyPr/>
                    <a:lstStyle/>
                    <a:p>
                      <a:pPr algn="ctr"/>
                      <a:r>
                        <a:rPr lang="en-US" sz="2400" dirty="0"/>
                        <a:t>1</a:t>
                      </a:r>
                      <a:endParaRPr lang="ru-RU" sz="2400" dirty="0"/>
                    </a:p>
                  </a:txBody>
                  <a:tcPr/>
                </a:tc>
                <a:tc>
                  <a:txBody>
                    <a:bodyPr/>
                    <a:lstStyle/>
                    <a:p>
                      <a:pPr algn="ctr"/>
                      <a:r>
                        <a:rPr lang="en-US" sz="2400" dirty="0"/>
                        <a:t>1</a:t>
                      </a:r>
                      <a:endParaRPr lang="ru-RU" sz="2400" dirty="0"/>
                    </a:p>
                  </a:txBody>
                  <a:tcPr/>
                </a:tc>
                <a:tc>
                  <a:txBody>
                    <a:bodyPr/>
                    <a:lstStyle/>
                    <a:p>
                      <a:pPr algn="ctr"/>
                      <a:r>
                        <a:rPr lang="en-US" sz="2400" dirty="0"/>
                        <a:t>1</a:t>
                      </a:r>
                      <a:endParaRPr lang="ru-RU" sz="2400" dirty="0"/>
                    </a:p>
                  </a:txBody>
                  <a:tcPr/>
                </a:tc>
                <a:tc>
                  <a:txBody>
                    <a:bodyPr/>
                    <a:lstStyle/>
                    <a:p>
                      <a:pPr algn="ctr"/>
                      <a:r>
                        <a:rPr lang="en-US" sz="2400" dirty="0"/>
                        <a:t>1</a:t>
                      </a:r>
                      <a:endParaRPr lang="ru-RU" sz="2400" dirty="0"/>
                    </a:p>
                  </a:txBody>
                  <a:tcPr/>
                </a:tc>
                <a:tc>
                  <a:txBody>
                    <a:bodyPr/>
                    <a:lstStyle/>
                    <a:p>
                      <a:pPr algn="ctr"/>
                      <a:r>
                        <a:rPr lang="en-US" sz="2400" i="1" dirty="0"/>
                        <a:t>d</a:t>
                      </a:r>
                      <a:endParaRPr lang="ru-RU" sz="2400" i="1" dirty="0"/>
                    </a:p>
                  </a:txBody>
                  <a:tcPr/>
                </a:tc>
                <a:tc>
                  <a:txBody>
                    <a:bodyPr/>
                    <a:lstStyle/>
                    <a:p>
                      <a:pPr algn="ctr"/>
                      <a:r>
                        <a:rPr lang="en-US" sz="2400" i="1" dirty="0"/>
                        <a:t>d</a:t>
                      </a:r>
                      <a:endParaRPr lang="ru-RU" sz="2400" i="1" dirty="0"/>
                    </a:p>
                  </a:txBody>
                  <a:tcPr/>
                </a:tc>
                <a:tc>
                  <a:txBody>
                    <a:bodyPr/>
                    <a:lstStyle/>
                    <a:p>
                      <a:pPr algn="ctr"/>
                      <a:r>
                        <a:rPr lang="en-US" sz="2400" i="1" dirty="0"/>
                        <a:t>d</a:t>
                      </a:r>
                      <a:endParaRPr lang="ru-RU" sz="2400" i="1" dirty="0"/>
                    </a:p>
                  </a:txBody>
                  <a:tcPr/>
                </a:tc>
                <a:extLst>
                  <a:ext uri="{0D108BD9-81ED-4DB2-BD59-A6C34878D82A}">
                    <a16:rowId xmlns:a16="http://schemas.microsoft.com/office/drawing/2014/main" val="10008"/>
                  </a:ext>
                </a:extLst>
              </a:tr>
            </a:tbl>
          </a:graphicData>
        </a:graphic>
      </p:graphicFrame>
      <p:sp>
        <p:nvSpPr>
          <p:cNvPr id="8" name="Прямоугольник 7"/>
          <p:cNvSpPr/>
          <p:nvPr/>
        </p:nvSpPr>
        <p:spPr>
          <a:xfrm>
            <a:off x="142875" y="4438650"/>
            <a:ext cx="9001125" cy="2062163"/>
          </a:xfrm>
          <a:prstGeom prst="rect">
            <a:avLst/>
          </a:prstGeom>
        </p:spPr>
        <p:txBody>
          <a:bodyPr>
            <a:spAutoFit/>
          </a:bodyPr>
          <a:lstStyle/>
          <a:p>
            <a:pPr algn="just" eaLnBrk="0" hangingPunct="0">
              <a:defRPr/>
            </a:pPr>
            <a:r>
              <a:rPr lang="ru-RU" sz="3200" dirty="0">
                <a:latin typeface="+mn-lt"/>
                <a:cs typeface="Times New Roman" pitchFamily="18" charset="0"/>
                <a:sym typeface="Symbol" pitchFamily="18" charset="2"/>
              </a:rPr>
              <a:t>Функции </a:t>
            </a:r>
            <a:r>
              <a:rPr lang="en-US" sz="3200" i="1" dirty="0">
                <a:latin typeface="+mn-lt"/>
                <a:cs typeface="Times New Roman" pitchFamily="18" charset="0"/>
                <a:sym typeface="Symbol" pitchFamily="18" charset="2"/>
              </a:rPr>
              <a:t>y</a:t>
            </a:r>
            <a:r>
              <a:rPr lang="ru-RU" sz="3200" i="1" baseline="-30000" dirty="0">
                <a:latin typeface="+mn-lt"/>
                <a:cs typeface="Times New Roman" pitchFamily="18" charset="0"/>
                <a:sym typeface="Symbol" pitchFamily="18" charset="2"/>
              </a:rPr>
              <a:t>1</a:t>
            </a:r>
            <a:r>
              <a:rPr lang="ru-RU" sz="3200" i="1" dirty="0">
                <a:latin typeface="+mn-lt"/>
                <a:cs typeface="Times New Roman" pitchFamily="18" charset="0"/>
                <a:sym typeface="Symbol" pitchFamily="18" charset="2"/>
              </a:rPr>
              <a:t> = </a:t>
            </a:r>
            <a:r>
              <a:rPr lang="en-US" sz="3200" i="1" dirty="0">
                <a:latin typeface="+mn-lt"/>
                <a:cs typeface="Times New Roman" pitchFamily="18" charset="0"/>
                <a:sym typeface="Symbol" pitchFamily="18" charset="2"/>
              </a:rPr>
              <a:t>f</a:t>
            </a:r>
            <a:r>
              <a:rPr lang="ru-RU" sz="3200" i="1" baseline="-30000" dirty="0">
                <a:latin typeface="+mn-lt"/>
                <a:cs typeface="Times New Roman" pitchFamily="18" charset="0"/>
                <a:sym typeface="Symbol" pitchFamily="18" charset="2"/>
              </a:rPr>
              <a:t>1</a:t>
            </a:r>
            <a:r>
              <a:rPr lang="ru-RU" sz="3200" dirty="0">
                <a:latin typeface="+mn-lt"/>
                <a:cs typeface="Times New Roman" pitchFamily="18" charset="0"/>
                <a:sym typeface="Symbol" pitchFamily="18" charset="2"/>
              </a:rPr>
              <a:t>(</a:t>
            </a:r>
            <a:r>
              <a:rPr lang="en-US" sz="3200" i="1" dirty="0">
                <a:latin typeface="+mn-lt"/>
                <a:cs typeface="Times New Roman" pitchFamily="18" charset="0"/>
                <a:sym typeface="Symbol" pitchFamily="18" charset="2"/>
              </a:rPr>
              <a:t>a</a:t>
            </a:r>
            <a:r>
              <a:rPr lang="ru-RU" sz="3200" i="1" baseline="-30000" dirty="0">
                <a:latin typeface="+mn-lt"/>
                <a:cs typeface="Times New Roman" pitchFamily="18" charset="0"/>
                <a:sym typeface="Symbol" pitchFamily="18" charset="2"/>
              </a:rPr>
              <a:t>1</a:t>
            </a:r>
            <a:r>
              <a:rPr lang="ru-RU" sz="3200" i="1" dirty="0">
                <a:latin typeface="+mn-lt"/>
                <a:cs typeface="Times New Roman" pitchFamily="18" charset="0"/>
                <a:sym typeface="Symbol" pitchFamily="18" charset="2"/>
              </a:rPr>
              <a:t>,</a:t>
            </a:r>
            <a:r>
              <a:rPr lang="en-US" sz="3200" i="1" dirty="0">
                <a:latin typeface="+mn-lt"/>
                <a:cs typeface="Times New Roman" pitchFamily="18" charset="0"/>
                <a:sym typeface="Symbol" pitchFamily="18" charset="2"/>
              </a:rPr>
              <a:t>a</a:t>
            </a:r>
            <a:r>
              <a:rPr lang="ru-RU" sz="3200" i="1" baseline="-30000" dirty="0">
                <a:latin typeface="+mn-lt"/>
                <a:cs typeface="Times New Roman" pitchFamily="18" charset="0"/>
                <a:sym typeface="Symbol" pitchFamily="18" charset="2"/>
              </a:rPr>
              <a:t>2</a:t>
            </a:r>
            <a:r>
              <a:rPr lang="ru-RU" sz="3200" i="1" dirty="0">
                <a:latin typeface="+mn-lt"/>
                <a:cs typeface="Times New Roman" pitchFamily="18" charset="0"/>
                <a:sym typeface="Symbol" pitchFamily="18" charset="2"/>
              </a:rPr>
              <a:t>,</a:t>
            </a:r>
            <a:r>
              <a:rPr lang="en-US" sz="3200" i="1" dirty="0">
                <a:latin typeface="+mn-lt"/>
                <a:cs typeface="Times New Roman" pitchFamily="18" charset="0"/>
                <a:sym typeface="Symbol" pitchFamily="18" charset="2"/>
              </a:rPr>
              <a:t>b</a:t>
            </a:r>
            <a:r>
              <a:rPr lang="ru-RU" sz="3200" i="1" baseline="-30000" dirty="0">
                <a:latin typeface="+mn-lt"/>
                <a:cs typeface="Times New Roman" pitchFamily="18" charset="0"/>
                <a:sym typeface="Symbol" pitchFamily="18" charset="2"/>
              </a:rPr>
              <a:t>1</a:t>
            </a:r>
            <a:r>
              <a:rPr lang="ru-RU" sz="3200" i="1" dirty="0">
                <a:latin typeface="+mn-lt"/>
                <a:cs typeface="Times New Roman" pitchFamily="18" charset="0"/>
                <a:sym typeface="Symbol" pitchFamily="18" charset="2"/>
              </a:rPr>
              <a:t>,</a:t>
            </a:r>
            <a:r>
              <a:rPr lang="en-US" sz="3200" i="1" dirty="0">
                <a:latin typeface="+mn-lt"/>
                <a:cs typeface="Times New Roman" pitchFamily="18" charset="0"/>
                <a:sym typeface="Symbol" pitchFamily="18" charset="2"/>
              </a:rPr>
              <a:t>b</a:t>
            </a:r>
            <a:r>
              <a:rPr lang="ru-RU" sz="3200" i="1" baseline="-30000" dirty="0">
                <a:latin typeface="+mn-lt"/>
                <a:cs typeface="Times New Roman" pitchFamily="18" charset="0"/>
                <a:sym typeface="Symbol" pitchFamily="18" charset="2"/>
              </a:rPr>
              <a:t>2</a:t>
            </a:r>
            <a:r>
              <a:rPr lang="ru-RU" sz="3200" dirty="0">
                <a:latin typeface="+mn-lt"/>
                <a:cs typeface="Times New Roman" pitchFamily="18" charset="0"/>
                <a:sym typeface="Symbol" pitchFamily="18" charset="2"/>
              </a:rPr>
              <a:t>)</a:t>
            </a:r>
            <a:r>
              <a:rPr lang="ru-RU" sz="3200" i="1" dirty="0">
                <a:latin typeface="+mn-lt"/>
                <a:cs typeface="Times New Roman" pitchFamily="18" charset="0"/>
                <a:sym typeface="Symbol" pitchFamily="18" charset="2"/>
              </a:rPr>
              <a:t> </a:t>
            </a:r>
            <a:r>
              <a:rPr lang="ru-RU" sz="3200" dirty="0">
                <a:latin typeface="+mn-lt"/>
                <a:cs typeface="Times New Roman" pitchFamily="18" charset="0"/>
                <a:sym typeface="Symbol" pitchFamily="18" charset="2"/>
              </a:rPr>
              <a:t>и </a:t>
            </a:r>
            <a:r>
              <a:rPr lang="en-US" sz="3200" i="1" dirty="0">
                <a:latin typeface="+mn-lt"/>
                <a:cs typeface="Times New Roman" pitchFamily="18" charset="0"/>
                <a:sym typeface="Symbol" pitchFamily="18" charset="2"/>
              </a:rPr>
              <a:t>y</a:t>
            </a:r>
            <a:r>
              <a:rPr lang="ru-RU" sz="3200" i="1" baseline="-30000" dirty="0">
                <a:latin typeface="+mn-lt"/>
                <a:cs typeface="Times New Roman" pitchFamily="18" charset="0"/>
                <a:sym typeface="Symbol" pitchFamily="18" charset="2"/>
              </a:rPr>
              <a:t>2</a:t>
            </a:r>
            <a:r>
              <a:rPr lang="ru-RU" sz="3200" i="1" dirty="0">
                <a:latin typeface="+mn-lt"/>
                <a:cs typeface="Times New Roman" pitchFamily="18" charset="0"/>
                <a:sym typeface="Symbol" pitchFamily="18" charset="2"/>
              </a:rPr>
              <a:t> = </a:t>
            </a:r>
            <a:r>
              <a:rPr lang="en-US" sz="3200" i="1" dirty="0">
                <a:latin typeface="+mn-lt"/>
                <a:cs typeface="Times New Roman" pitchFamily="18" charset="0"/>
                <a:sym typeface="Symbol" pitchFamily="18" charset="2"/>
              </a:rPr>
              <a:t>f</a:t>
            </a:r>
            <a:r>
              <a:rPr lang="ru-RU" sz="3200" i="1" baseline="-30000" dirty="0">
                <a:latin typeface="+mn-lt"/>
                <a:cs typeface="Times New Roman" pitchFamily="18" charset="0"/>
                <a:sym typeface="Symbol" pitchFamily="18" charset="2"/>
              </a:rPr>
              <a:t>2</a:t>
            </a:r>
            <a:r>
              <a:rPr lang="ru-RU" sz="3200" dirty="0">
                <a:latin typeface="+mn-lt"/>
                <a:cs typeface="Times New Roman" pitchFamily="18" charset="0"/>
                <a:sym typeface="Symbol" pitchFamily="18" charset="2"/>
              </a:rPr>
              <a:t>(</a:t>
            </a:r>
            <a:r>
              <a:rPr lang="en-US" sz="3200" i="1" dirty="0">
                <a:latin typeface="+mn-lt"/>
                <a:cs typeface="Times New Roman" pitchFamily="18" charset="0"/>
                <a:sym typeface="Symbol" pitchFamily="18" charset="2"/>
              </a:rPr>
              <a:t>a</a:t>
            </a:r>
            <a:r>
              <a:rPr lang="ru-RU" sz="3200" i="1" baseline="-30000" dirty="0">
                <a:latin typeface="+mn-lt"/>
                <a:cs typeface="Times New Roman" pitchFamily="18" charset="0"/>
                <a:sym typeface="Symbol" pitchFamily="18" charset="2"/>
              </a:rPr>
              <a:t>1</a:t>
            </a:r>
            <a:r>
              <a:rPr lang="ru-RU" sz="3200" i="1" dirty="0">
                <a:latin typeface="+mn-lt"/>
                <a:cs typeface="Times New Roman" pitchFamily="18" charset="0"/>
                <a:sym typeface="Symbol" pitchFamily="18" charset="2"/>
              </a:rPr>
              <a:t>,</a:t>
            </a:r>
            <a:r>
              <a:rPr lang="en-US" sz="3200" i="1" dirty="0">
                <a:latin typeface="+mn-lt"/>
                <a:cs typeface="Times New Roman" pitchFamily="18" charset="0"/>
                <a:sym typeface="Symbol" pitchFamily="18" charset="2"/>
              </a:rPr>
              <a:t>a</a:t>
            </a:r>
            <a:r>
              <a:rPr lang="ru-RU" sz="3200" i="1" baseline="-30000" dirty="0">
                <a:latin typeface="+mn-lt"/>
                <a:cs typeface="Times New Roman" pitchFamily="18" charset="0"/>
                <a:sym typeface="Symbol" pitchFamily="18" charset="2"/>
              </a:rPr>
              <a:t>2</a:t>
            </a:r>
            <a:r>
              <a:rPr lang="ru-RU" sz="3200" i="1" dirty="0">
                <a:latin typeface="+mn-lt"/>
                <a:cs typeface="Times New Roman" pitchFamily="18" charset="0"/>
                <a:sym typeface="Symbol" pitchFamily="18" charset="2"/>
              </a:rPr>
              <a:t>,</a:t>
            </a:r>
            <a:r>
              <a:rPr lang="en-US" sz="3200" i="1" dirty="0">
                <a:latin typeface="+mn-lt"/>
                <a:cs typeface="Times New Roman" pitchFamily="18" charset="0"/>
                <a:sym typeface="Symbol" pitchFamily="18" charset="2"/>
              </a:rPr>
              <a:t>b</a:t>
            </a:r>
            <a:r>
              <a:rPr lang="ru-RU" sz="3200" i="1" baseline="-30000" dirty="0">
                <a:latin typeface="+mn-lt"/>
                <a:cs typeface="Times New Roman" pitchFamily="18" charset="0"/>
                <a:sym typeface="Symbol" pitchFamily="18" charset="2"/>
              </a:rPr>
              <a:t>1</a:t>
            </a:r>
            <a:r>
              <a:rPr lang="ru-RU" sz="3200" i="1" dirty="0">
                <a:latin typeface="+mn-lt"/>
                <a:cs typeface="Times New Roman" pitchFamily="18" charset="0"/>
                <a:sym typeface="Symbol" pitchFamily="18" charset="2"/>
              </a:rPr>
              <a:t>,</a:t>
            </a:r>
            <a:r>
              <a:rPr lang="en-US" sz="3200" i="1" dirty="0">
                <a:latin typeface="+mn-lt"/>
                <a:cs typeface="Times New Roman" pitchFamily="18" charset="0"/>
                <a:sym typeface="Symbol" pitchFamily="18" charset="2"/>
              </a:rPr>
              <a:t>b</a:t>
            </a:r>
            <a:r>
              <a:rPr lang="ru-RU" sz="3200" i="1" baseline="-30000" dirty="0">
                <a:latin typeface="+mn-lt"/>
                <a:cs typeface="Times New Roman" pitchFamily="18" charset="0"/>
                <a:sym typeface="Symbol" pitchFamily="18" charset="2"/>
              </a:rPr>
              <a:t>2</a:t>
            </a:r>
            <a:r>
              <a:rPr lang="ru-RU" sz="3200" dirty="0">
                <a:latin typeface="+mn-lt"/>
                <a:cs typeface="Times New Roman" pitchFamily="18" charset="0"/>
                <a:sym typeface="Symbol" pitchFamily="18" charset="2"/>
              </a:rPr>
              <a:t>)</a:t>
            </a:r>
            <a:r>
              <a:rPr lang="ru-RU" sz="3200" i="1" dirty="0">
                <a:latin typeface="+mn-lt"/>
                <a:cs typeface="Times New Roman" pitchFamily="18" charset="0"/>
                <a:sym typeface="Symbol" pitchFamily="18" charset="2"/>
              </a:rPr>
              <a:t> </a:t>
            </a:r>
            <a:r>
              <a:rPr lang="ru-RU" sz="3200" dirty="0">
                <a:latin typeface="+mn-lt"/>
                <a:cs typeface="Times New Roman" pitchFamily="18" charset="0"/>
                <a:sym typeface="Symbol" pitchFamily="18" charset="2"/>
              </a:rPr>
              <a:t>представлены на картах Карно. На картах нулевые значения </a:t>
            </a:r>
            <a:r>
              <a:rPr lang="en-US" sz="3200" i="1" dirty="0">
                <a:latin typeface="+mn-lt"/>
                <a:cs typeface="Times New Roman" pitchFamily="18" charset="0"/>
                <a:sym typeface="Symbol" pitchFamily="18" charset="2"/>
              </a:rPr>
              <a:t>y</a:t>
            </a:r>
            <a:r>
              <a:rPr lang="ru-RU" sz="3200" i="1" baseline="-30000" dirty="0">
                <a:latin typeface="+mn-lt"/>
                <a:cs typeface="Times New Roman" pitchFamily="18" charset="0"/>
                <a:sym typeface="Symbol" pitchFamily="18" charset="2"/>
              </a:rPr>
              <a:t>1</a:t>
            </a:r>
            <a:r>
              <a:rPr lang="ru-RU" sz="3200" dirty="0">
                <a:latin typeface="+mn-lt"/>
                <a:cs typeface="Times New Roman" pitchFamily="18" charset="0"/>
                <a:sym typeface="Symbol" pitchFamily="18" charset="2"/>
              </a:rPr>
              <a:t> и </a:t>
            </a:r>
            <a:r>
              <a:rPr lang="en-US" sz="3200" i="1" dirty="0">
                <a:latin typeface="+mn-lt"/>
                <a:cs typeface="Times New Roman" pitchFamily="18" charset="0"/>
                <a:sym typeface="Symbol" pitchFamily="18" charset="2"/>
              </a:rPr>
              <a:t>y</a:t>
            </a:r>
            <a:r>
              <a:rPr lang="ru-RU" sz="3200" i="1" baseline="-30000" dirty="0">
                <a:latin typeface="+mn-lt"/>
                <a:cs typeface="Times New Roman" pitchFamily="18" charset="0"/>
                <a:sym typeface="Symbol" pitchFamily="18" charset="2"/>
              </a:rPr>
              <a:t>2</a:t>
            </a:r>
            <a:r>
              <a:rPr lang="ru-RU" sz="3200" i="1" dirty="0">
                <a:latin typeface="+mn-lt"/>
                <a:cs typeface="Times New Roman" pitchFamily="18" charset="0"/>
                <a:sym typeface="Symbol" pitchFamily="18" charset="2"/>
              </a:rPr>
              <a:t> </a:t>
            </a:r>
            <a:r>
              <a:rPr lang="ru-RU" sz="3200" dirty="0">
                <a:latin typeface="+mn-lt"/>
                <a:cs typeface="Times New Roman" pitchFamily="18" charset="0"/>
                <a:sym typeface="Symbol" pitchFamily="18" charset="2"/>
              </a:rPr>
              <a:t>обозначены 0, единичные – 1, несущественные – знаком </a:t>
            </a:r>
            <a:r>
              <a:rPr lang="en-US" sz="3200" b="1" i="1" dirty="0">
                <a:latin typeface="+mn-lt"/>
                <a:cs typeface="Times New Roman" pitchFamily="18" charset="0"/>
                <a:sym typeface="Symbol" pitchFamily="18" charset="2"/>
              </a:rPr>
              <a:t>d</a:t>
            </a:r>
            <a:r>
              <a:rPr lang="ru-RU" sz="3200" dirty="0">
                <a:latin typeface="+mn-lt"/>
                <a:cs typeface="Times New Roman" pitchFamily="18" charset="0"/>
                <a:sym typeface="Symbol" pitchFamily="18" charset="2"/>
              </a:rPr>
              <a:t>. </a:t>
            </a:r>
            <a:endParaRPr lang="ru-RU" sz="3200" dirty="0">
              <a:latin typeface="+mn-lt"/>
            </a:endParaRPr>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p:cNvSpPr>
            <a:spLocks noGrp="1"/>
          </p:cNvSpPr>
          <p:nvPr>
            <p:ph type="sldNum" sz="quarter" idx="12"/>
          </p:nvPr>
        </p:nvSpPr>
        <p:spPr/>
        <p:txBody>
          <a:bodyPr/>
          <a:lstStyle/>
          <a:p>
            <a:pPr>
              <a:defRPr/>
            </a:pPr>
            <a:fld id="{3827D4A5-27F6-4CF3-9D70-37EF9148A6AF}" type="slidenum">
              <a:rPr lang="ru-RU" smtClean="0"/>
              <a:pPr>
                <a:defRPr/>
              </a:pPr>
              <a:t>108</a:t>
            </a:fld>
            <a:endParaRPr lang="ru-RU"/>
          </a:p>
        </p:txBody>
      </p:sp>
      <p:sp>
        <p:nvSpPr>
          <p:cNvPr id="52228" name="Rectangle 2"/>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ru-RU"/>
          </a:p>
        </p:txBody>
      </p:sp>
      <p:sp>
        <p:nvSpPr>
          <p:cNvPr id="52229" name="Rectangle 4"/>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ru-RU"/>
          </a:p>
        </p:txBody>
      </p:sp>
      <p:pic>
        <p:nvPicPr>
          <p:cNvPr id="52230" name="Picture 5"/>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0"/>
            <a:ext cx="4484687" cy="3213100"/>
          </a:xfrm>
          <a:prstGeom prst="rect">
            <a:avLst/>
          </a:prstGeom>
          <a:noFill/>
          <a:ln w="9525">
            <a:noFill/>
            <a:miter lim="800000"/>
            <a:headEnd/>
            <a:tailEnd/>
          </a:ln>
        </p:spPr>
      </p:pic>
      <p:pic>
        <p:nvPicPr>
          <p:cNvPr id="52231" name="Picture 6"/>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4687888" y="0"/>
            <a:ext cx="4456112" cy="3213100"/>
          </a:xfrm>
          <a:prstGeom prst="rect">
            <a:avLst/>
          </a:prstGeom>
          <a:noFill/>
          <a:ln w="9525">
            <a:noFill/>
            <a:miter lim="800000"/>
            <a:headEnd/>
            <a:tailEnd/>
          </a:ln>
        </p:spPr>
      </p:pic>
      <p:sp>
        <p:nvSpPr>
          <p:cNvPr id="52232" name="Rectangle 8"/>
          <p:cNvSpPr>
            <a:spLocks noChangeArrowheads="1"/>
          </p:cNvSpPr>
          <p:nvPr/>
        </p:nvSpPr>
        <p:spPr bwMode="auto">
          <a:xfrm>
            <a:off x="0" y="3140968"/>
            <a:ext cx="9144000" cy="1076325"/>
          </a:xfrm>
          <a:prstGeom prst="rect">
            <a:avLst/>
          </a:prstGeom>
          <a:noFill/>
          <a:ln w="9525">
            <a:noFill/>
            <a:miter lim="800000"/>
            <a:headEnd/>
            <a:tailEnd/>
          </a:ln>
        </p:spPr>
        <p:txBody>
          <a:bodyPr anchor="ctr">
            <a:spAutoFit/>
          </a:bodyPr>
          <a:lstStyle/>
          <a:p>
            <a:pPr indent="539750" eaLnBrk="0" hangingPunct="0"/>
            <a:r>
              <a:rPr lang="ru-RU" sz="3200" dirty="0">
                <a:latin typeface="Calibri" pitchFamily="34" charset="0"/>
                <a:cs typeface="Times New Roman" pitchFamily="18" charset="0"/>
              </a:rPr>
              <a:t>С использованием несущественных вершин определяются минимальные покрытия:</a:t>
            </a:r>
            <a:endParaRPr lang="ru-RU" sz="3200" dirty="0">
              <a:latin typeface="Calibri" pitchFamily="34" charset="0"/>
            </a:endParaRPr>
          </a:p>
        </p:txBody>
      </p:sp>
      <p:graphicFrame>
        <p:nvGraphicFramePr>
          <p:cNvPr id="52226" name="Object 7"/>
          <p:cNvGraphicFramePr>
            <a:graphicFrameLocks noChangeAspect="1"/>
          </p:cNvGraphicFramePr>
          <p:nvPr/>
        </p:nvGraphicFramePr>
        <p:xfrm>
          <a:off x="468313" y="4221088"/>
          <a:ext cx="8361362" cy="1989138"/>
        </p:xfrm>
        <a:graphic>
          <a:graphicData uri="http://schemas.openxmlformats.org/presentationml/2006/ole">
            <mc:AlternateContent xmlns:mc="http://schemas.openxmlformats.org/markup-compatibility/2006">
              <mc:Choice xmlns:v="urn:schemas-microsoft-com:vml" Requires="v">
                <p:oleObj spid="_x0000_s52226" name="Формула" r:id="rId4" imgW="3302000" imgH="711200" progId="Equation.3">
                  <p:embed/>
                </p:oleObj>
              </mc:Choice>
              <mc:Fallback>
                <p:oleObj name="Формула" r:id="rId4" imgW="3302000" imgH="711200" progId="Equation.3">
                  <p:embed/>
                  <p:pic>
                    <p:nvPicPr>
                      <p:cNvPr id="0" name="Object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8313" y="4221088"/>
                        <a:ext cx="8361362" cy="19891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 name="Прямоугольник 10"/>
          <p:cNvSpPr/>
          <p:nvPr/>
        </p:nvSpPr>
        <p:spPr>
          <a:xfrm>
            <a:off x="2843213" y="6237312"/>
            <a:ext cx="4079875" cy="584200"/>
          </a:xfrm>
          <a:prstGeom prst="rect">
            <a:avLst/>
          </a:prstGeom>
        </p:spPr>
        <p:txBody>
          <a:bodyPr wrap="none">
            <a:spAutoFit/>
          </a:bodyPr>
          <a:lstStyle/>
          <a:p>
            <a:pPr>
              <a:defRPr/>
            </a:pPr>
            <a:r>
              <a:rPr lang="ru-RU" sz="3200" dirty="0">
                <a:latin typeface="+mn-lt"/>
              </a:rPr>
              <a:t>с ценой </a:t>
            </a:r>
            <a:r>
              <a:rPr lang="en-US" sz="3200" i="1" dirty="0">
                <a:latin typeface="+mn-lt"/>
              </a:rPr>
              <a:t>S</a:t>
            </a:r>
            <a:r>
              <a:rPr lang="ru-RU" sz="3200" i="1" baseline="30000" dirty="0">
                <a:latin typeface="+mn-lt"/>
              </a:rPr>
              <a:t>а</a:t>
            </a:r>
            <a:r>
              <a:rPr lang="ru-RU" sz="3200" dirty="0">
                <a:latin typeface="+mn-lt"/>
              </a:rPr>
              <a:t> = 8 каждое</a:t>
            </a:r>
            <a:r>
              <a:rPr lang="ru-RU" dirty="0"/>
              <a:t>. </a:t>
            </a:r>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52232"/>
                                        </p:tgtEl>
                                        <p:attrNameLst>
                                          <p:attrName>style.visibility</p:attrName>
                                        </p:attrNameLst>
                                      </p:cBhvr>
                                      <p:to>
                                        <p:strVal val="visible"/>
                                      </p:to>
                                    </p:set>
                                    <p:animEffect transition="in" filter="wipe(up)">
                                      <p:cBhvr>
                                        <p:cTn id="7" dur="2000"/>
                                        <p:tgtEl>
                                          <p:spTgt spid="5223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52226"/>
                                        </p:tgtEl>
                                        <p:attrNameLst>
                                          <p:attrName>style.visibility</p:attrName>
                                        </p:attrNameLst>
                                      </p:cBhvr>
                                      <p:to>
                                        <p:strVal val="visible"/>
                                      </p:to>
                                    </p:set>
                                    <p:animEffect transition="in" filter="wipe(up)">
                                      <p:cBhvr>
                                        <p:cTn id="12" dur="2000"/>
                                        <p:tgtEl>
                                          <p:spTgt spid="5222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wipe(up)">
                                      <p:cBhvr>
                                        <p:cTn id="17" dur="2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232" grpId="0"/>
      <p:bldP spid="11" grpId="0"/>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p:cNvSpPr>
            <a:spLocks noGrp="1"/>
          </p:cNvSpPr>
          <p:nvPr>
            <p:ph type="sldNum" sz="quarter" idx="12"/>
          </p:nvPr>
        </p:nvSpPr>
        <p:spPr/>
        <p:txBody>
          <a:bodyPr/>
          <a:lstStyle/>
          <a:p>
            <a:pPr>
              <a:defRPr/>
            </a:pPr>
            <a:fld id="{E0C680DF-EE23-42DE-9AAD-1EE46215B7CF}" type="slidenum">
              <a:rPr lang="ru-RU" smtClean="0"/>
              <a:pPr>
                <a:defRPr/>
              </a:pPr>
              <a:t>109</a:t>
            </a:fld>
            <a:endParaRPr lang="ru-RU"/>
          </a:p>
        </p:txBody>
      </p:sp>
      <p:sp>
        <p:nvSpPr>
          <p:cNvPr id="53252" name="Rectangle 2"/>
          <p:cNvSpPr>
            <a:spLocks noChangeArrowheads="1"/>
          </p:cNvSpPr>
          <p:nvPr/>
        </p:nvSpPr>
        <p:spPr bwMode="auto">
          <a:xfrm>
            <a:off x="0" y="0"/>
            <a:ext cx="8380413" cy="584200"/>
          </a:xfrm>
          <a:prstGeom prst="rect">
            <a:avLst/>
          </a:prstGeom>
          <a:noFill/>
          <a:ln w="9525">
            <a:noFill/>
            <a:miter lim="800000"/>
            <a:headEnd/>
            <a:tailEnd/>
          </a:ln>
        </p:spPr>
        <p:txBody>
          <a:bodyPr wrap="none" anchor="ctr">
            <a:spAutoFit/>
          </a:bodyPr>
          <a:lstStyle/>
          <a:p>
            <a:pPr eaLnBrk="0" hangingPunct="0"/>
            <a:r>
              <a:rPr lang="ru-RU" sz="3200">
                <a:latin typeface="Calibri" pitchFamily="34" charset="0"/>
                <a:cs typeface="Times New Roman" pitchFamily="18" charset="0"/>
              </a:rPr>
              <a:t>Покрытиям соответствуют минимальные ДНФ:</a:t>
            </a:r>
            <a:endParaRPr lang="ru-RU" sz="3200">
              <a:latin typeface="Calibri" pitchFamily="34" charset="0"/>
            </a:endParaRPr>
          </a:p>
        </p:txBody>
      </p:sp>
      <p:graphicFrame>
        <p:nvGraphicFramePr>
          <p:cNvPr id="53250" name="Object 1"/>
          <p:cNvGraphicFramePr>
            <a:graphicFrameLocks noChangeAspect="1"/>
          </p:cNvGraphicFramePr>
          <p:nvPr/>
        </p:nvGraphicFramePr>
        <p:xfrm>
          <a:off x="1017588" y="425450"/>
          <a:ext cx="6653212" cy="1843088"/>
        </p:xfrm>
        <a:graphic>
          <a:graphicData uri="http://schemas.openxmlformats.org/presentationml/2006/ole">
            <mc:AlternateContent xmlns:mc="http://schemas.openxmlformats.org/markup-compatibility/2006">
              <mc:Choice xmlns:v="urn:schemas-microsoft-com:vml" Requires="v">
                <p:oleObj spid="_x0000_s53250" name="Формула" r:id="rId2" imgW="1612800" imgH="469800" progId="Equation.3">
                  <p:embed/>
                </p:oleObj>
              </mc:Choice>
              <mc:Fallback>
                <p:oleObj name="Формула" r:id="rId2" imgW="1612800" imgH="469800" progId="Equation.3">
                  <p:embed/>
                  <p:pic>
                    <p:nvPicPr>
                      <p:cNvPr id="0" name="Object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7588" y="425450"/>
                        <a:ext cx="6653212" cy="18430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3253" name="Rectangle 3"/>
          <p:cNvSpPr>
            <a:spLocks noChangeArrowheads="1"/>
          </p:cNvSpPr>
          <p:nvPr/>
        </p:nvSpPr>
        <p:spPr bwMode="auto">
          <a:xfrm>
            <a:off x="0" y="981075"/>
            <a:ext cx="9144000" cy="0"/>
          </a:xfrm>
          <a:prstGeom prst="rect">
            <a:avLst/>
          </a:prstGeom>
          <a:noFill/>
          <a:ln w="9525">
            <a:noFill/>
            <a:miter lim="800000"/>
            <a:headEnd/>
            <a:tailEnd/>
          </a:ln>
        </p:spPr>
        <p:txBody>
          <a:bodyPr wrap="none" anchor="ctr">
            <a:spAutoFit/>
          </a:bodyPr>
          <a:lstStyle/>
          <a:p>
            <a:pPr eaLnBrk="0" hangingPunct="0"/>
            <a:endParaRPr lang="ru-RU"/>
          </a:p>
        </p:txBody>
      </p:sp>
      <p:sp>
        <p:nvSpPr>
          <p:cNvPr id="53254" name="Rectangle 4"/>
          <p:cNvSpPr>
            <a:spLocks noChangeArrowheads="1"/>
          </p:cNvSpPr>
          <p:nvPr/>
        </p:nvSpPr>
        <p:spPr bwMode="auto">
          <a:xfrm>
            <a:off x="0" y="2850835"/>
            <a:ext cx="9144000" cy="2554545"/>
          </a:xfrm>
          <a:prstGeom prst="rect">
            <a:avLst/>
          </a:prstGeom>
          <a:noFill/>
          <a:ln w="9525">
            <a:noFill/>
            <a:miter lim="800000"/>
            <a:headEnd/>
            <a:tailEnd/>
          </a:ln>
        </p:spPr>
        <p:txBody>
          <a:bodyPr wrap="square" anchor="ctr">
            <a:spAutoFit/>
          </a:bodyPr>
          <a:lstStyle/>
          <a:p>
            <a:pPr algn="just" eaLnBrk="0" hangingPunct="0"/>
            <a:r>
              <a:rPr lang="ru-RU" sz="3200" i="1" u="sng" dirty="0">
                <a:solidFill>
                  <a:srgbClr val="FF0000"/>
                </a:solidFill>
                <a:latin typeface="Calibri" pitchFamily="34" charset="0"/>
                <a:cs typeface="Times New Roman" pitchFamily="18" charset="0"/>
              </a:rPr>
              <a:t>Замечание</a:t>
            </a:r>
            <a:r>
              <a:rPr lang="ru-RU" sz="3200" i="1" dirty="0">
                <a:solidFill>
                  <a:srgbClr val="FF0000"/>
                </a:solidFill>
                <a:latin typeface="Calibri" pitchFamily="34" charset="0"/>
                <a:cs typeface="Times New Roman" pitchFamily="18" charset="0"/>
              </a:rPr>
              <a:t>.</a:t>
            </a:r>
            <a:r>
              <a:rPr lang="ru-RU" sz="3200" dirty="0">
                <a:solidFill>
                  <a:srgbClr val="FF0000"/>
                </a:solidFill>
                <a:latin typeface="Calibri" pitchFamily="34" charset="0"/>
                <a:cs typeface="Times New Roman" pitchFamily="18" charset="0"/>
              </a:rPr>
              <a:t> </a:t>
            </a:r>
            <a:r>
              <a:rPr lang="ru-RU" sz="3200" dirty="0">
                <a:latin typeface="Calibri" pitchFamily="34" charset="0"/>
                <a:cs typeface="Times New Roman" pitchFamily="18" charset="0"/>
              </a:rPr>
              <a:t>После минимизации функция становится полностью определенной. Значения функции на несущественных наборах доопределяется до 1, если набор использовался при минимизации, и до 0, если нет.</a:t>
            </a:r>
            <a:endParaRPr lang="ru-RU" sz="3200" dirty="0">
              <a:latin typeface="Calibri" pitchFamily="34" charset="0"/>
            </a:endParaRPr>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53254"/>
                                        </p:tgtEl>
                                        <p:attrNameLst>
                                          <p:attrName>style.visibility</p:attrName>
                                        </p:attrNameLst>
                                      </p:cBhvr>
                                      <p:to>
                                        <p:strVal val="visible"/>
                                      </p:to>
                                    </p:set>
                                    <p:animEffect transition="in" filter="wipe(up)">
                                      <p:cBhvr>
                                        <p:cTn id="7" dur="2000"/>
                                        <p:tgtEl>
                                          <p:spTgt spid="532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25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0" y="1"/>
            <a:ext cx="9144000" cy="1569660"/>
          </a:xfrm>
          <a:prstGeom prst="rect">
            <a:avLst/>
          </a:prstGeom>
        </p:spPr>
        <p:txBody>
          <a:bodyPr wrap="square">
            <a:spAutoFit/>
          </a:bodyPr>
          <a:lstStyle/>
          <a:p>
            <a:pPr fontAlgn="auto">
              <a:spcBef>
                <a:spcPts val="0"/>
              </a:spcBef>
              <a:spcAft>
                <a:spcPts val="0"/>
              </a:spcAft>
              <a:defRPr/>
            </a:pPr>
            <a:r>
              <a:rPr lang="en-US" sz="3200" dirty="0">
                <a:solidFill>
                  <a:srgbClr val="FF0000"/>
                </a:solidFill>
                <a:latin typeface="+mn-lt"/>
                <a:cs typeface="+mn-cs"/>
              </a:rPr>
              <a:t>8</a:t>
            </a:r>
            <a:r>
              <a:rPr lang="en-US" sz="3200" dirty="0">
                <a:latin typeface="+mn-lt"/>
                <a:cs typeface="+mn-cs"/>
              </a:rPr>
              <a:t>. </a:t>
            </a:r>
            <a:r>
              <a:rPr lang="ru-RU" sz="3200" dirty="0">
                <a:solidFill>
                  <a:srgbClr val="FF0000"/>
                </a:solidFill>
                <a:latin typeface="+mn-lt"/>
                <a:cs typeface="+mn-cs"/>
              </a:rPr>
              <a:t>Законы дополнительного элемента</a:t>
            </a:r>
            <a:r>
              <a:rPr lang="ru-RU" sz="3200" dirty="0">
                <a:latin typeface="+mn-lt"/>
                <a:cs typeface="+mn-cs"/>
              </a:rPr>
              <a:t>. В булевой алгебре дополнительным элементом по отношению к </a:t>
            </a:r>
            <a:r>
              <a:rPr lang="ru-RU" sz="3200" i="1" dirty="0">
                <a:latin typeface="+mn-lt"/>
                <a:cs typeface="+mn-cs"/>
              </a:rPr>
              <a:t>а</a:t>
            </a:r>
            <a:r>
              <a:rPr lang="ru-RU" sz="3200" dirty="0">
                <a:latin typeface="+mn-lt"/>
                <a:cs typeface="+mn-cs"/>
              </a:rPr>
              <a:t> является отрицание</a:t>
            </a:r>
            <a:endParaRPr lang="en-US" sz="3200" dirty="0">
              <a:solidFill>
                <a:srgbClr val="FF0000"/>
              </a:solidFill>
              <a:latin typeface="+mn-lt"/>
              <a:cs typeface="+mn-cs"/>
            </a:endParaRPr>
          </a:p>
        </p:txBody>
      </p:sp>
      <p:graphicFrame>
        <p:nvGraphicFramePr>
          <p:cNvPr id="6146" name="Object 1"/>
          <p:cNvGraphicFramePr>
            <a:graphicFrameLocks noChangeAspect="1"/>
          </p:cNvGraphicFramePr>
          <p:nvPr/>
        </p:nvGraphicFramePr>
        <p:xfrm>
          <a:off x="6357938" y="1060450"/>
          <a:ext cx="371475" cy="439738"/>
        </p:xfrm>
        <a:graphic>
          <a:graphicData uri="http://schemas.openxmlformats.org/presentationml/2006/ole">
            <mc:AlternateContent xmlns:mc="http://schemas.openxmlformats.org/markup-compatibility/2006">
              <mc:Choice xmlns:v="urn:schemas-microsoft-com:vml" Requires="v">
                <p:oleObj spid="_x0000_s6146" name="Формула" r:id="rId2" imgW="139680" imgH="164880" progId="Equation.3">
                  <p:embed/>
                </p:oleObj>
              </mc:Choice>
              <mc:Fallback>
                <p:oleObj name="Формула" r:id="rId2" imgW="139680" imgH="164880" progId="Equation.3">
                  <p:embed/>
                  <p:pic>
                    <p:nvPicPr>
                      <p:cNvPr id="0" name="Object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57938" y="1060450"/>
                        <a:ext cx="371475" cy="4397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147" name="Object 2"/>
          <p:cNvGraphicFramePr>
            <a:graphicFrameLocks noChangeAspect="1"/>
          </p:cNvGraphicFramePr>
          <p:nvPr/>
        </p:nvGraphicFramePr>
        <p:xfrm>
          <a:off x="1857375" y="1428750"/>
          <a:ext cx="3181350" cy="530225"/>
        </p:xfrm>
        <a:graphic>
          <a:graphicData uri="http://schemas.openxmlformats.org/presentationml/2006/ole">
            <mc:AlternateContent xmlns:mc="http://schemas.openxmlformats.org/markup-compatibility/2006">
              <mc:Choice xmlns:v="urn:schemas-microsoft-com:vml" Requires="v">
                <p:oleObj spid="_x0000_s6147" name="Формула" r:id="rId4" imgW="1218960" imgH="203040" progId="Equation.3">
                  <p:embed/>
                </p:oleObj>
              </mc:Choice>
              <mc:Fallback>
                <p:oleObj name="Формула" r:id="rId4" imgW="1218960" imgH="203040" progId="Equation.3">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57375" y="1428750"/>
                        <a:ext cx="3181350" cy="5302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148" name="Object 3"/>
          <p:cNvGraphicFramePr>
            <a:graphicFrameLocks noChangeAspect="1"/>
          </p:cNvGraphicFramePr>
          <p:nvPr/>
        </p:nvGraphicFramePr>
        <p:xfrm>
          <a:off x="1500188" y="2143125"/>
          <a:ext cx="4111625" cy="601663"/>
        </p:xfrm>
        <a:graphic>
          <a:graphicData uri="http://schemas.openxmlformats.org/presentationml/2006/ole">
            <mc:AlternateContent xmlns:mc="http://schemas.openxmlformats.org/markup-compatibility/2006">
              <mc:Choice xmlns:v="urn:schemas-microsoft-com:vml" Requires="v">
                <p:oleObj spid="_x0000_s6148" name="Формула" r:id="rId6" imgW="1650960" imgH="241200" progId="Equation.3">
                  <p:embed/>
                </p:oleObj>
              </mc:Choice>
              <mc:Fallback>
                <p:oleObj name="Формула" r:id="rId6" imgW="1650960" imgH="241200" progId="Equation.3">
                  <p:embed/>
                  <p:pic>
                    <p:nvPicPr>
                      <p:cNvPr id="0"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00188" y="2143125"/>
                        <a:ext cx="4111625" cy="601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149" name="Object 4"/>
          <p:cNvGraphicFramePr>
            <a:graphicFrameLocks noChangeAspect="1"/>
          </p:cNvGraphicFramePr>
          <p:nvPr/>
        </p:nvGraphicFramePr>
        <p:xfrm>
          <a:off x="2123728" y="2636912"/>
          <a:ext cx="4010025" cy="642938"/>
        </p:xfrm>
        <a:graphic>
          <a:graphicData uri="http://schemas.openxmlformats.org/presentationml/2006/ole">
            <mc:AlternateContent xmlns:mc="http://schemas.openxmlformats.org/markup-compatibility/2006">
              <mc:Choice xmlns:v="urn:schemas-microsoft-com:vml" Requires="v">
                <p:oleObj spid="_x0000_s6149" name="Формула" r:id="rId8" imgW="1663560" imgH="266400" progId="Equation.3">
                  <p:embed/>
                </p:oleObj>
              </mc:Choice>
              <mc:Fallback>
                <p:oleObj name="Формула" r:id="rId8" imgW="1663560" imgH="266400" progId="Equation.3">
                  <p:embed/>
                  <p:pic>
                    <p:nvPicPr>
                      <p:cNvPr id="0" name="Object 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123728" y="2636912"/>
                        <a:ext cx="4010025" cy="642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150" name="Object 5"/>
          <p:cNvGraphicFramePr>
            <a:graphicFrameLocks noChangeAspect="1"/>
          </p:cNvGraphicFramePr>
          <p:nvPr/>
        </p:nvGraphicFramePr>
        <p:xfrm>
          <a:off x="4451102" y="3204269"/>
          <a:ext cx="4297362" cy="512763"/>
        </p:xfrm>
        <a:graphic>
          <a:graphicData uri="http://schemas.openxmlformats.org/presentationml/2006/ole">
            <mc:AlternateContent xmlns:mc="http://schemas.openxmlformats.org/markup-compatibility/2006">
              <mc:Choice xmlns:v="urn:schemas-microsoft-com:vml" Requires="v">
                <p:oleObj spid="_x0000_s6150" name="Формула" r:id="rId10" imgW="1701720" imgH="203040" progId="Equation.3">
                  <p:embed/>
                </p:oleObj>
              </mc:Choice>
              <mc:Fallback>
                <p:oleObj name="Формула" r:id="rId10" imgW="1701720" imgH="203040" progId="Equation.3">
                  <p:embed/>
                  <p:pic>
                    <p:nvPicPr>
                      <p:cNvPr id="0" name="Object 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451102" y="3204269"/>
                        <a:ext cx="4297362" cy="5127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151" name="Object 6"/>
          <p:cNvGraphicFramePr>
            <a:graphicFrameLocks noChangeAspect="1"/>
          </p:cNvGraphicFramePr>
          <p:nvPr/>
        </p:nvGraphicFramePr>
        <p:xfrm>
          <a:off x="4464050" y="3693467"/>
          <a:ext cx="4679950" cy="455613"/>
        </p:xfrm>
        <a:graphic>
          <a:graphicData uri="http://schemas.openxmlformats.org/presentationml/2006/ole">
            <mc:AlternateContent xmlns:mc="http://schemas.openxmlformats.org/markup-compatibility/2006">
              <mc:Choice xmlns:v="urn:schemas-microsoft-com:vml" Requires="v">
                <p:oleObj spid="_x0000_s6151" name="Формула" r:id="rId12" imgW="2082600" imgH="203040" progId="Equation.3">
                  <p:embed/>
                </p:oleObj>
              </mc:Choice>
              <mc:Fallback>
                <p:oleObj name="Формула" r:id="rId12" imgW="2082600" imgH="203040" progId="Equation.3">
                  <p:embed/>
                  <p:pic>
                    <p:nvPicPr>
                      <p:cNvPr id="0" name="Object 6"/>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464050" y="3693467"/>
                        <a:ext cx="4679950" cy="4556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152" name="Object 8"/>
          <p:cNvGraphicFramePr>
            <a:graphicFrameLocks noChangeAspect="1"/>
          </p:cNvGraphicFramePr>
          <p:nvPr/>
        </p:nvGraphicFramePr>
        <p:xfrm>
          <a:off x="4348163" y="4210794"/>
          <a:ext cx="4724400" cy="514350"/>
        </p:xfrm>
        <a:graphic>
          <a:graphicData uri="http://schemas.openxmlformats.org/presentationml/2006/ole">
            <mc:AlternateContent xmlns:mc="http://schemas.openxmlformats.org/markup-compatibility/2006">
              <mc:Choice xmlns:v="urn:schemas-microsoft-com:vml" Requires="v">
                <p:oleObj spid="_x0000_s6152" name="Формула" r:id="rId14" imgW="2095200" imgH="228600" progId="Equation.3">
                  <p:embed/>
                </p:oleObj>
              </mc:Choice>
              <mc:Fallback>
                <p:oleObj name="Формула" r:id="rId14" imgW="2095200" imgH="228600" progId="Equation.3">
                  <p:embed/>
                  <p:pic>
                    <p:nvPicPr>
                      <p:cNvPr id="0" name="Object 8"/>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348163" y="4210794"/>
                        <a:ext cx="4724400" cy="5143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 name="Номер слайда 9"/>
          <p:cNvSpPr>
            <a:spLocks noGrp="1"/>
          </p:cNvSpPr>
          <p:nvPr>
            <p:ph type="sldNum" sz="quarter" idx="12"/>
          </p:nvPr>
        </p:nvSpPr>
        <p:spPr/>
        <p:txBody>
          <a:bodyPr/>
          <a:lstStyle/>
          <a:p>
            <a:pPr>
              <a:defRPr/>
            </a:pPr>
            <a:fld id="{20DAF5AD-7271-4693-967E-28BB48525CC2}" type="slidenum">
              <a:rPr lang="ru-RU" smtClean="0"/>
              <a:pPr>
                <a:defRPr/>
              </a:pPr>
              <a:t>11</a:t>
            </a:fld>
            <a:endParaRPr lang="ru-RU"/>
          </a:p>
        </p:txBody>
      </p:sp>
      <p:sp>
        <p:nvSpPr>
          <p:cNvPr id="11" name="TextBox 10"/>
          <p:cNvSpPr txBox="1"/>
          <p:nvPr/>
        </p:nvSpPr>
        <p:spPr>
          <a:xfrm>
            <a:off x="0" y="4725144"/>
            <a:ext cx="9144000" cy="2062103"/>
          </a:xfrm>
          <a:prstGeom prst="rect">
            <a:avLst/>
          </a:prstGeom>
          <a:noFill/>
        </p:spPr>
        <p:txBody>
          <a:bodyPr wrap="square" rtlCol="0">
            <a:spAutoFit/>
          </a:bodyPr>
          <a:lstStyle/>
          <a:p>
            <a:pPr fontAlgn="auto">
              <a:spcBef>
                <a:spcPts val="0"/>
              </a:spcBef>
              <a:spcAft>
                <a:spcPts val="0"/>
              </a:spcAft>
              <a:defRPr/>
            </a:pPr>
            <a:r>
              <a:rPr lang="ru-RU" sz="3200" dirty="0">
                <a:latin typeface="+mn-lt"/>
              </a:rPr>
              <a:t>Большинство законов задается парой соотношений (</a:t>
            </a:r>
            <a:r>
              <a:rPr lang="ru-RU" sz="3200" dirty="0" err="1">
                <a:latin typeface="+mn-lt"/>
              </a:rPr>
              <a:t>дуальность</a:t>
            </a:r>
            <a:r>
              <a:rPr lang="ru-RU" sz="3200" dirty="0">
                <a:latin typeface="+mn-lt"/>
              </a:rPr>
              <a:t> законов булевой алгебры).</a:t>
            </a:r>
            <a:endParaRPr lang="en-US" sz="3200" dirty="0">
              <a:latin typeface="+mn-lt"/>
            </a:endParaRPr>
          </a:p>
          <a:p>
            <a:pPr fontAlgn="auto">
              <a:spcBef>
                <a:spcPts val="0"/>
              </a:spcBef>
              <a:spcAft>
                <a:spcPts val="0"/>
              </a:spcAft>
              <a:defRPr/>
            </a:pPr>
            <a:r>
              <a:rPr lang="ru-RU" sz="3200" dirty="0">
                <a:latin typeface="+mn-lt"/>
              </a:rPr>
              <a:t>Некоторые законы можно распространять на произвольное число элементов.</a:t>
            </a:r>
          </a:p>
        </p:txBody>
      </p:sp>
      <p:sp>
        <p:nvSpPr>
          <p:cNvPr id="12" name="TextBox 11"/>
          <p:cNvSpPr txBox="1"/>
          <p:nvPr/>
        </p:nvSpPr>
        <p:spPr>
          <a:xfrm>
            <a:off x="0" y="1700808"/>
            <a:ext cx="8964488" cy="584775"/>
          </a:xfrm>
          <a:prstGeom prst="rect">
            <a:avLst/>
          </a:prstGeom>
          <a:noFill/>
        </p:spPr>
        <p:txBody>
          <a:bodyPr wrap="square" rtlCol="0">
            <a:spAutoFit/>
          </a:bodyPr>
          <a:lstStyle/>
          <a:p>
            <a:r>
              <a:rPr lang="ru-RU" sz="3200" dirty="0">
                <a:solidFill>
                  <a:srgbClr val="FF0000"/>
                </a:solidFill>
                <a:latin typeface="+mn-lt"/>
              </a:rPr>
              <a:t>9. Законы двойственности (де Моргана):</a:t>
            </a:r>
            <a:endParaRPr lang="en-US" sz="3200" dirty="0">
              <a:solidFill>
                <a:srgbClr val="FF0000"/>
              </a:solidFill>
              <a:latin typeface="+mn-lt"/>
            </a:endParaRPr>
          </a:p>
        </p:txBody>
      </p:sp>
      <p:sp>
        <p:nvSpPr>
          <p:cNvPr id="13" name="TextBox 12"/>
          <p:cNvSpPr txBox="1"/>
          <p:nvPr/>
        </p:nvSpPr>
        <p:spPr>
          <a:xfrm>
            <a:off x="0" y="2780928"/>
            <a:ext cx="1979712" cy="523220"/>
          </a:xfrm>
          <a:prstGeom prst="rect">
            <a:avLst/>
          </a:prstGeom>
          <a:noFill/>
        </p:spPr>
        <p:txBody>
          <a:bodyPr wrap="square" rtlCol="0">
            <a:spAutoFit/>
          </a:bodyPr>
          <a:lstStyle/>
          <a:p>
            <a:r>
              <a:rPr lang="ru-RU" sz="2800" i="1" u="sng" dirty="0">
                <a:solidFill>
                  <a:srgbClr val="FF0000"/>
                </a:solidFill>
                <a:latin typeface="+mn-lt"/>
              </a:rPr>
              <a:t>Следствия</a:t>
            </a:r>
            <a:r>
              <a:rPr lang="ru-RU" sz="2800" dirty="0">
                <a:solidFill>
                  <a:srgbClr val="FF0000"/>
                </a:solidFill>
                <a:latin typeface="+mn-lt"/>
              </a:rPr>
              <a:t>:</a:t>
            </a:r>
            <a:endParaRPr lang="ru-RU" sz="2800" dirty="0">
              <a:solidFill>
                <a:srgbClr val="FF0000"/>
              </a:solidFill>
            </a:endParaRPr>
          </a:p>
        </p:txBody>
      </p:sp>
      <p:sp>
        <p:nvSpPr>
          <p:cNvPr id="14" name="TextBox 13"/>
          <p:cNvSpPr txBox="1"/>
          <p:nvPr/>
        </p:nvSpPr>
        <p:spPr>
          <a:xfrm>
            <a:off x="0" y="3140968"/>
            <a:ext cx="4644008" cy="584775"/>
          </a:xfrm>
          <a:prstGeom prst="rect">
            <a:avLst/>
          </a:prstGeom>
          <a:noFill/>
        </p:spPr>
        <p:txBody>
          <a:bodyPr wrap="square" rtlCol="0">
            <a:spAutoFit/>
          </a:bodyPr>
          <a:lstStyle/>
          <a:p>
            <a:r>
              <a:rPr lang="ru-RU" sz="3200" dirty="0">
                <a:solidFill>
                  <a:srgbClr val="FF0000"/>
                </a:solidFill>
                <a:latin typeface="+mn-lt"/>
              </a:rPr>
              <a:t>10. Законы поглощения:</a:t>
            </a:r>
            <a:endParaRPr lang="ru-RU" sz="3200" dirty="0">
              <a:latin typeface="+mn-lt"/>
            </a:endParaRPr>
          </a:p>
        </p:txBody>
      </p:sp>
      <p:sp>
        <p:nvSpPr>
          <p:cNvPr id="15" name="TextBox 14"/>
          <p:cNvSpPr txBox="1"/>
          <p:nvPr/>
        </p:nvSpPr>
        <p:spPr>
          <a:xfrm>
            <a:off x="0" y="3636313"/>
            <a:ext cx="4860032" cy="584775"/>
          </a:xfrm>
          <a:prstGeom prst="rect">
            <a:avLst/>
          </a:prstGeom>
          <a:noFill/>
        </p:spPr>
        <p:txBody>
          <a:bodyPr wrap="square" rtlCol="0">
            <a:spAutoFit/>
          </a:bodyPr>
          <a:lstStyle/>
          <a:p>
            <a:r>
              <a:rPr lang="ru-RU" sz="3200" dirty="0">
                <a:solidFill>
                  <a:srgbClr val="FF0000"/>
                </a:solidFill>
                <a:latin typeface="+mn-lt"/>
              </a:rPr>
              <a:t>11. Правила сокращения:</a:t>
            </a:r>
            <a:endParaRPr lang="ru-RU" sz="3200" dirty="0"/>
          </a:p>
        </p:txBody>
      </p:sp>
      <p:sp>
        <p:nvSpPr>
          <p:cNvPr id="16" name="TextBox 15"/>
          <p:cNvSpPr txBox="1"/>
          <p:nvPr/>
        </p:nvSpPr>
        <p:spPr>
          <a:xfrm>
            <a:off x="0" y="4140369"/>
            <a:ext cx="4427984" cy="584775"/>
          </a:xfrm>
          <a:prstGeom prst="rect">
            <a:avLst/>
          </a:prstGeom>
          <a:noFill/>
        </p:spPr>
        <p:txBody>
          <a:bodyPr wrap="square" rtlCol="0">
            <a:spAutoFit/>
          </a:bodyPr>
          <a:lstStyle/>
          <a:p>
            <a:r>
              <a:rPr lang="ru-RU" sz="3200" dirty="0">
                <a:solidFill>
                  <a:srgbClr val="FF0000"/>
                </a:solidFill>
                <a:latin typeface="+mn-lt"/>
              </a:rPr>
              <a:t>12.Правила склеивания</a:t>
            </a:r>
            <a:r>
              <a:rPr lang="en-US" sz="3200" dirty="0">
                <a:solidFill>
                  <a:srgbClr val="FF0000"/>
                </a:solidFill>
                <a:latin typeface="+mn-lt"/>
              </a:rPr>
              <a:t>:</a:t>
            </a:r>
            <a:endParaRPr lang="ru-RU" sz="3200" dirty="0">
              <a:latin typeface="+mn-lt"/>
            </a:endParaRPr>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up)">
                                      <p:cBhvr>
                                        <p:cTn id="7" dur="2000"/>
                                        <p:tgtEl>
                                          <p:spTgt spid="12"/>
                                        </p:tgtEl>
                                      </p:cBhvr>
                                    </p:animEffect>
                                  </p:childTnLst>
                                </p:cTn>
                              </p:par>
                              <p:par>
                                <p:cTn id="8" presetID="22" presetClass="entr" presetSubtype="1" fill="hold" nodeType="withEffect">
                                  <p:stCondLst>
                                    <p:cond delay="0"/>
                                  </p:stCondLst>
                                  <p:childTnLst>
                                    <p:set>
                                      <p:cBhvr>
                                        <p:cTn id="9" dur="1" fill="hold">
                                          <p:stCondLst>
                                            <p:cond delay="0"/>
                                          </p:stCondLst>
                                        </p:cTn>
                                        <p:tgtEl>
                                          <p:spTgt spid="6148"/>
                                        </p:tgtEl>
                                        <p:attrNameLst>
                                          <p:attrName>style.visibility</p:attrName>
                                        </p:attrNameLst>
                                      </p:cBhvr>
                                      <p:to>
                                        <p:strVal val="visible"/>
                                      </p:to>
                                    </p:set>
                                    <p:animEffect transition="in" filter="wipe(up)">
                                      <p:cBhvr>
                                        <p:cTn id="10" dur="2000"/>
                                        <p:tgtEl>
                                          <p:spTgt spid="6148"/>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nodeType="clickEffect">
                                  <p:stCondLst>
                                    <p:cond delay="0"/>
                                  </p:stCondLst>
                                  <p:childTnLst>
                                    <p:set>
                                      <p:cBhvr>
                                        <p:cTn id="14" dur="1" fill="hold">
                                          <p:stCondLst>
                                            <p:cond delay="0"/>
                                          </p:stCondLst>
                                        </p:cTn>
                                        <p:tgtEl>
                                          <p:spTgt spid="13">
                                            <p:txEl>
                                              <p:pRg st="0" end="0"/>
                                            </p:txEl>
                                          </p:spTgt>
                                        </p:tgtEl>
                                        <p:attrNameLst>
                                          <p:attrName>style.visibility</p:attrName>
                                        </p:attrNameLst>
                                      </p:cBhvr>
                                      <p:to>
                                        <p:strVal val="visible"/>
                                      </p:to>
                                    </p:set>
                                    <p:animEffect transition="in" filter="wipe(up)">
                                      <p:cBhvr>
                                        <p:cTn id="15" dur="2000"/>
                                        <p:tgtEl>
                                          <p:spTgt spid="13">
                                            <p:txEl>
                                              <p:pRg st="0" end="0"/>
                                            </p:txEl>
                                          </p:spTgt>
                                        </p:tgtEl>
                                      </p:cBhvr>
                                    </p:animEffect>
                                  </p:childTnLst>
                                </p:cTn>
                              </p:par>
                              <p:par>
                                <p:cTn id="16" presetID="22" presetClass="entr" presetSubtype="1" fill="hold" nodeType="withEffect">
                                  <p:stCondLst>
                                    <p:cond delay="0"/>
                                  </p:stCondLst>
                                  <p:childTnLst>
                                    <p:set>
                                      <p:cBhvr>
                                        <p:cTn id="17" dur="1" fill="hold">
                                          <p:stCondLst>
                                            <p:cond delay="0"/>
                                          </p:stCondLst>
                                        </p:cTn>
                                        <p:tgtEl>
                                          <p:spTgt spid="6149"/>
                                        </p:tgtEl>
                                        <p:attrNameLst>
                                          <p:attrName>style.visibility</p:attrName>
                                        </p:attrNameLst>
                                      </p:cBhvr>
                                      <p:to>
                                        <p:strVal val="visible"/>
                                      </p:to>
                                    </p:set>
                                    <p:animEffect transition="in" filter="wipe(up)">
                                      <p:cBhvr>
                                        <p:cTn id="18" dur="2000"/>
                                        <p:tgtEl>
                                          <p:spTgt spid="6149"/>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1"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wipe(up)">
                                      <p:cBhvr>
                                        <p:cTn id="23" dur="2000"/>
                                        <p:tgtEl>
                                          <p:spTgt spid="14"/>
                                        </p:tgtEl>
                                      </p:cBhvr>
                                    </p:animEffect>
                                  </p:childTnLst>
                                </p:cTn>
                              </p:par>
                              <p:par>
                                <p:cTn id="24" presetID="22" presetClass="entr" presetSubtype="1" fill="hold" nodeType="withEffect">
                                  <p:stCondLst>
                                    <p:cond delay="0"/>
                                  </p:stCondLst>
                                  <p:childTnLst>
                                    <p:set>
                                      <p:cBhvr>
                                        <p:cTn id="25" dur="1" fill="hold">
                                          <p:stCondLst>
                                            <p:cond delay="0"/>
                                          </p:stCondLst>
                                        </p:cTn>
                                        <p:tgtEl>
                                          <p:spTgt spid="6150"/>
                                        </p:tgtEl>
                                        <p:attrNameLst>
                                          <p:attrName>style.visibility</p:attrName>
                                        </p:attrNameLst>
                                      </p:cBhvr>
                                      <p:to>
                                        <p:strVal val="visible"/>
                                      </p:to>
                                    </p:set>
                                    <p:animEffect transition="in" filter="wipe(up)">
                                      <p:cBhvr>
                                        <p:cTn id="26" dur="2000"/>
                                        <p:tgtEl>
                                          <p:spTgt spid="6150"/>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1"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wipe(up)">
                                      <p:cBhvr>
                                        <p:cTn id="31" dur="2000"/>
                                        <p:tgtEl>
                                          <p:spTgt spid="15"/>
                                        </p:tgtEl>
                                      </p:cBhvr>
                                    </p:animEffect>
                                  </p:childTnLst>
                                </p:cTn>
                              </p:par>
                              <p:par>
                                <p:cTn id="32" presetID="22" presetClass="entr" presetSubtype="1" fill="hold" nodeType="withEffect">
                                  <p:stCondLst>
                                    <p:cond delay="0"/>
                                  </p:stCondLst>
                                  <p:childTnLst>
                                    <p:set>
                                      <p:cBhvr>
                                        <p:cTn id="33" dur="1" fill="hold">
                                          <p:stCondLst>
                                            <p:cond delay="0"/>
                                          </p:stCondLst>
                                        </p:cTn>
                                        <p:tgtEl>
                                          <p:spTgt spid="6151"/>
                                        </p:tgtEl>
                                        <p:attrNameLst>
                                          <p:attrName>style.visibility</p:attrName>
                                        </p:attrNameLst>
                                      </p:cBhvr>
                                      <p:to>
                                        <p:strVal val="visible"/>
                                      </p:to>
                                    </p:set>
                                    <p:animEffect transition="in" filter="wipe(up)">
                                      <p:cBhvr>
                                        <p:cTn id="34" dur="2000"/>
                                        <p:tgtEl>
                                          <p:spTgt spid="6151"/>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1" fill="hold" grpId="0" nodeType="click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wipe(up)">
                                      <p:cBhvr>
                                        <p:cTn id="39" dur="2000"/>
                                        <p:tgtEl>
                                          <p:spTgt spid="16"/>
                                        </p:tgtEl>
                                      </p:cBhvr>
                                    </p:animEffect>
                                  </p:childTnLst>
                                </p:cTn>
                              </p:par>
                              <p:par>
                                <p:cTn id="40" presetID="22" presetClass="entr" presetSubtype="1" fill="hold" nodeType="withEffect">
                                  <p:stCondLst>
                                    <p:cond delay="0"/>
                                  </p:stCondLst>
                                  <p:childTnLst>
                                    <p:set>
                                      <p:cBhvr>
                                        <p:cTn id="41" dur="1" fill="hold">
                                          <p:stCondLst>
                                            <p:cond delay="0"/>
                                          </p:stCondLst>
                                        </p:cTn>
                                        <p:tgtEl>
                                          <p:spTgt spid="6152"/>
                                        </p:tgtEl>
                                        <p:attrNameLst>
                                          <p:attrName>style.visibility</p:attrName>
                                        </p:attrNameLst>
                                      </p:cBhvr>
                                      <p:to>
                                        <p:strVal val="visible"/>
                                      </p:to>
                                    </p:set>
                                    <p:animEffect transition="in" filter="wipe(up)">
                                      <p:cBhvr>
                                        <p:cTn id="42" dur="2000"/>
                                        <p:tgtEl>
                                          <p:spTgt spid="6152"/>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grpId="0" nodeType="clickEffect">
                                  <p:stCondLst>
                                    <p:cond delay="0"/>
                                  </p:stCondLst>
                                  <p:childTnLst>
                                    <p:set>
                                      <p:cBhvr>
                                        <p:cTn id="46" dur="1" fill="hold">
                                          <p:stCondLst>
                                            <p:cond delay="0"/>
                                          </p:stCondLst>
                                        </p:cTn>
                                        <p:tgtEl>
                                          <p:spTgt spid="11"/>
                                        </p:tgtEl>
                                        <p:attrNameLst>
                                          <p:attrName>style.visibility</p:attrName>
                                        </p:attrNameLst>
                                      </p:cBhvr>
                                      <p:to>
                                        <p:strVal val="visible"/>
                                      </p:to>
                                    </p:set>
                                    <p:animEffect transition="in" filter="wipe(up)">
                                      <p:cBhvr>
                                        <p:cTn id="47" dur="2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4" grpId="0"/>
      <p:bldP spid="15" grpId="0"/>
      <p:bldP spid="16" grpId="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p:cNvSpPr>
            <a:spLocks noGrp="1"/>
          </p:cNvSpPr>
          <p:nvPr>
            <p:ph type="sldNum" sz="quarter" idx="12"/>
          </p:nvPr>
        </p:nvSpPr>
        <p:spPr/>
        <p:txBody>
          <a:bodyPr/>
          <a:lstStyle/>
          <a:p>
            <a:pPr>
              <a:defRPr/>
            </a:pPr>
            <a:fld id="{EC3DEE61-4FD4-4052-836C-733B21272E04}" type="slidenum">
              <a:rPr lang="ru-RU" smtClean="0"/>
              <a:pPr>
                <a:defRPr/>
              </a:pPr>
              <a:t>110</a:t>
            </a:fld>
            <a:endParaRPr lang="ru-RU"/>
          </a:p>
        </p:txBody>
      </p:sp>
      <p:sp>
        <p:nvSpPr>
          <p:cNvPr id="6" name="TextBox 5"/>
          <p:cNvSpPr txBox="1"/>
          <p:nvPr/>
        </p:nvSpPr>
        <p:spPr>
          <a:xfrm>
            <a:off x="0" y="0"/>
            <a:ext cx="9144000" cy="3323987"/>
          </a:xfrm>
          <a:prstGeom prst="rect">
            <a:avLst/>
          </a:prstGeom>
          <a:noFill/>
        </p:spPr>
        <p:txBody>
          <a:bodyPr>
            <a:spAutoFit/>
          </a:bodyPr>
          <a:lstStyle/>
          <a:p>
            <a:pPr algn="ctr">
              <a:defRPr/>
            </a:pPr>
            <a:r>
              <a:rPr lang="ru-RU" sz="3200" b="1" dirty="0" err="1">
                <a:solidFill>
                  <a:srgbClr val="FF0000"/>
                </a:solidFill>
                <a:latin typeface="+mn-lt"/>
              </a:rPr>
              <a:t>Импликанты</a:t>
            </a:r>
            <a:r>
              <a:rPr lang="ru-RU" sz="3200" b="1" dirty="0">
                <a:solidFill>
                  <a:srgbClr val="FF0000"/>
                </a:solidFill>
                <a:latin typeface="+mn-lt"/>
              </a:rPr>
              <a:t> булевой функции. </a:t>
            </a:r>
          </a:p>
          <a:p>
            <a:pPr algn="ctr">
              <a:defRPr/>
            </a:pPr>
            <a:r>
              <a:rPr lang="ru-RU" sz="3200" b="1" dirty="0">
                <a:solidFill>
                  <a:srgbClr val="FF0000"/>
                </a:solidFill>
                <a:latin typeface="+mn-lt"/>
              </a:rPr>
              <a:t>Системы </a:t>
            </a:r>
            <a:r>
              <a:rPr lang="ru-RU" sz="3200" b="1" dirty="0" err="1">
                <a:solidFill>
                  <a:srgbClr val="FF0000"/>
                </a:solidFill>
                <a:latin typeface="+mn-lt"/>
              </a:rPr>
              <a:t>импликант</a:t>
            </a:r>
            <a:endParaRPr lang="ru-RU" sz="3200" b="1" dirty="0">
              <a:solidFill>
                <a:srgbClr val="FF0000"/>
              </a:solidFill>
              <a:latin typeface="+mn-lt"/>
            </a:endParaRPr>
          </a:p>
          <a:p>
            <a:pPr hangingPunct="0">
              <a:defRPr/>
            </a:pPr>
            <a:r>
              <a:rPr lang="ru-RU" sz="3200" dirty="0">
                <a:latin typeface="+mn-lt"/>
              </a:rPr>
              <a:t>Решение задачи минимизации булевой функции методом </a:t>
            </a:r>
            <a:r>
              <a:rPr lang="ru-RU" sz="3200" dirty="0" err="1">
                <a:latin typeface="+mn-lt"/>
              </a:rPr>
              <a:t>Квайна</a:t>
            </a:r>
            <a:r>
              <a:rPr lang="ru-RU" sz="3200" dirty="0">
                <a:latin typeface="+mn-lt"/>
              </a:rPr>
              <a:t> и усовершенствованным методом </a:t>
            </a:r>
            <a:r>
              <a:rPr lang="ru-RU" sz="3200" dirty="0" err="1">
                <a:latin typeface="+mn-lt"/>
              </a:rPr>
              <a:t>Квайна-Мак-Класки</a:t>
            </a:r>
            <a:r>
              <a:rPr lang="ru-RU" sz="3200" dirty="0">
                <a:latin typeface="+mn-lt"/>
              </a:rPr>
              <a:t> базируется на понятиях </a:t>
            </a:r>
            <a:r>
              <a:rPr lang="ru-RU" sz="3200" dirty="0" err="1">
                <a:latin typeface="+mn-lt"/>
              </a:rPr>
              <a:t>импликант</a:t>
            </a:r>
            <a:r>
              <a:rPr lang="ru-RU" sz="3200" dirty="0">
                <a:latin typeface="+mn-lt"/>
              </a:rPr>
              <a:t> и их систем.</a:t>
            </a:r>
          </a:p>
          <a:p>
            <a:pPr>
              <a:defRPr/>
            </a:pPr>
            <a:endParaRPr lang="ru-RU" dirty="0"/>
          </a:p>
        </p:txBody>
      </p:sp>
      <p:graphicFrame>
        <p:nvGraphicFramePr>
          <p:cNvPr id="54274" name="Object 6"/>
          <p:cNvGraphicFramePr>
            <a:graphicFrameLocks noChangeAspect="1"/>
          </p:cNvGraphicFramePr>
          <p:nvPr/>
        </p:nvGraphicFramePr>
        <p:xfrm>
          <a:off x="4114800" y="3321050"/>
          <a:ext cx="914400" cy="215900"/>
        </p:xfrm>
        <a:graphic>
          <a:graphicData uri="http://schemas.openxmlformats.org/presentationml/2006/ole">
            <mc:AlternateContent xmlns:mc="http://schemas.openxmlformats.org/markup-compatibility/2006">
              <mc:Choice xmlns:v="urn:schemas-microsoft-com:vml" Requires="v">
                <p:oleObj spid="_x0000_s54274" name="Формула" r:id="rId2" imgW="114120" imgH="215640" progId="Equation.3">
                  <p:embed/>
                </p:oleObj>
              </mc:Choice>
              <mc:Fallback>
                <p:oleObj name="Формула" r:id="rId2" imgW="114120" imgH="215640" progId="Equation.3">
                  <p:embed/>
                  <p:pic>
                    <p:nvPicPr>
                      <p:cNvPr id="0" name="Object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4800" y="3321050"/>
                        <a:ext cx="914400" cy="215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4275" name="Object 7"/>
          <p:cNvGraphicFramePr>
            <a:graphicFrameLocks noChangeAspect="1"/>
          </p:cNvGraphicFramePr>
          <p:nvPr/>
        </p:nvGraphicFramePr>
        <p:xfrm>
          <a:off x="179387" y="4797152"/>
          <a:ext cx="8964613" cy="534987"/>
        </p:xfrm>
        <a:graphic>
          <a:graphicData uri="http://schemas.openxmlformats.org/presentationml/2006/ole">
            <mc:AlternateContent xmlns:mc="http://schemas.openxmlformats.org/markup-compatibility/2006">
              <mc:Choice xmlns:v="urn:schemas-microsoft-com:vml" Requires="v">
                <p:oleObj spid="_x0000_s54275" name="Формула" r:id="rId4" imgW="4051080" imgH="241200" progId="Equation.3">
                  <p:embed/>
                </p:oleObj>
              </mc:Choice>
              <mc:Fallback>
                <p:oleObj name="Формула" r:id="rId4" imgW="4051080" imgH="241200" progId="Equation.3">
                  <p:embed/>
                  <p:pic>
                    <p:nvPicPr>
                      <p:cNvPr id="0" name="Object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9387" y="4797152"/>
                        <a:ext cx="8964613" cy="5349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TextBox 6"/>
          <p:cNvSpPr txBox="1"/>
          <p:nvPr/>
        </p:nvSpPr>
        <p:spPr>
          <a:xfrm>
            <a:off x="0" y="2852936"/>
            <a:ext cx="9144000" cy="2062103"/>
          </a:xfrm>
          <a:prstGeom prst="rect">
            <a:avLst/>
          </a:prstGeom>
          <a:noFill/>
        </p:spPr>
        <p:txBody>
          <a:bodyPr wrap="square" rtlCol="0">
            <a:spAutoFit/>
          </a:bodyPr>
          <a:lstStyle/>
          <a:p>
            <a:pPr hangingPunct="0">
              <a:defRPr/>
            </a:pPr>
            <a:r>
              <a:rPr lang="ru-RU" sz="3200" dirty="0">
                <a:latin typeface="+mn-lt"/>
              </a:rPr>
              <a:t>Булева функция </a:t>
            </a:r>
            <a:r>
              <a:rPr lang="en-US" sz="3200" i="1" dirty="0">
                <a:latin typeface="+mn-lt"/>
              </a:rPr>
              <a:t>g</a:t>
            </a:r>
            <a:r>
              <a:rPr lang="ru-RU" sz="3200" dirty="0">
                <a:latin typeface="+mn-lt"/>
              </a:rPr>
              <a:t>(</a:t>
            </a:r>
            <a:r>
              <a:rPr lang="en-US" sz="3200" i="1" dirty="0">
                <a:latin typeface="+mn-lt"/>
              </a:rPr>
              <a:t>X</a:t>
            </a:r>
            <a:r>
              <a:rPr lang="ru-RU" sz="3200" dirty="0">
                <a:latin typeface="+mn-lt"/>
              </a:rPr>
              <a:t>) называется </a:t>
            </a:r>
            <a:r>
              <a:rPr lang="ru-RU" sz="3200" b="1" i="1" dirty="0" err="1">
                <a:solidFill>
                  <a:srgbClr val="FF0000"/>
                </a:solidFill>
                <a:latin typeface="+mn-lt"/>
              </a:rPr>
              <a:t>импликантой</a:t>
            </a:r>
            <a:r>
              <a:rPr lang="ru-RU" sz="3200" dirty="0">
                <a:solidFill>
                  <a:srgbClr val="FF0000"/>
                </a:solidFill>
                <a:latin typeface="+mn-lt"/>
              </a:rPr>
              <a:t> </a:t>
            </a:r>
            <a:r>
              <a:rPr lang="ru-RU" sz="3200" dirty="0">
                <a:latin typeface="+mn-lt"/>
              </a:rPr>
              <a:t>булевой функции </a:t>
            </a:r>
            <a:r>
              <a:rPr lang="en-US" sz="3200" i="1" dirty="0">
                <a:latin typeface="+mn-lt"/>
              </a:rPr>
              <a:t>f</a:t>
            </a:r>
            <a:r>
              <a:rPr lang="ru-RU" sz="3200" dirty="0">
                <a:latin typeface="+mn-lt"/>
              </a:rPr>
              <a:t>(</a:t>
            </a:r>
            <a:r>
              <a:rPr lang="en-US" sz="3200" i="1" dirty="0">
                <a:latin typeface="+mn-lt"/>
              </a:rPr>
              <a:t>X</a:t>
            </a:r>
            <a:r>
              <a:rPr lang="ru-RU" sz="3200" dirty="0">
                <a:latin typeface="+mn-lt"/>
              </a:rPr>
              <a:t>)</a:t>
            </a:r>
            <a:r>
              <a:rPr lang="ru-RU" sz="3200" i="1" dirty="0">
                <a:latin typeface="+mn-lt"/>
              </a:rPr>
              <a:t>,</a:t>
            </a:r>
            <a:r>
              <a:rPr lang="ru-RU" sz="3200" dirty="0">
                <a:latin typeface="+mn-lt"/>
              </a:rPr>
              <a:t> если для любого набора аргументов, на которых </a:t>
            </a:r>
            <a:r>
              <a:rPr lang="en-US" sz="3200" i="1" dirty="0">
                <a:latin typeface="+mn-lt"/>
              </a:rPr>
              <a:t>g</a:t>
            </a:r>
            <a:r>
              <a:rPr lang="ru-RU" sz="3200" dirty="0">
                <a:latin typeface="+mn-lt"/>
              </a:rPr>
              <a:t>(</a:t>
            </a:r>
            <a:r>
              <a:rPr lang="en-US" sz="3200" i="1" dirty="0">
                <a:latin typeface="+mn-lt"/>
              </a:rPr>
              <a:t>X</a:t>
            </a:r>
            <a:r>
              <a:rPr lang="ru-RU" sz="3200" dirty="0">
                <a:latin typeface="+mn-lt"/>
              </a:rPr>
              <a:t>)=1, </a:t>
            </a:r>
            <a:r>
              <a:rPr lang="en-US" sz="3200" i="1" dirty="0">
                <a:latin typeface="+mn-lt"/>
              </a:rPr>
              <a:t>f</a:t>
            </a:r>
            <a:r>
              <a:rPr lang="ru-RU" sz="3200" dirty="0">
                <a:latin typeface="+mn-lt"/>
              </a:rPr>
              <a:t>(</a:t>
            </a:r>
            <a:r>
              <a:rPr lang="en-US" sz="3200" i="1" dirty="0">
                <a:latin typeface="+mn-lt"/>
              </a:rPr>
              <a:t>X</a:t>
            </a:r>
            <a:r>
              <a:rPr lang="ru-RU" sz="3200" dirty="0">
                <a:latin typeface="+mn-lt"/>
              </a:rPr>
              <a:t>) также равна единице.</a:t>
            </a:r>
          </a:p>
        </p:txBody>
      </p:sp>
      <p:sp>
        <p:nvSpPr>
          <p:cNvPr id="8" name="TextBox 7"/>
          <p:cNvSpPr txBox="1"/>
          <p:nvPr/>
        </p:nvSpPr>
        <p:spPr>
          <a:xfrm>
            <a:off x="0" y="5301208"/>
            <a:ext cx="9144000" cy="1569660"/>
          </a:xfrm>
          <a:prstGeom prst="rect">
            <a:avLst/>
          </a:prstGeom>
          <a:noFill/>
        </p:spPr>
        <p:txBody>
          <a:bodyPr wrap="square" rtlCol="0">
            <a:spAutoFit/>
          </a:bodyPr>
          <a:lstStyle/>
          <a:p>
            <a:pPr hangingPunct="0">
              <a:defRPr/>
            </a:pPr>
            <a:r>
              <a:rPr lang="ru-RU" sz="3200" i="1" dirty="0">
                <a:solidFill>
                  <a:srgbClr val="FF0000"/>
                </a:solidFill>
                <a:latin typeface="+mn-lt"/>
              </a:rPr>
              <a:t>Свойства </a:t>
            </a:r>
            <a:r>
              <a:rPr lang="ru-RU" sz="3200" i="1" dirty="0" err="1">
                <a:solidFill>
                  <a:srgbClr val="FF0000"/>
                </a:solidFill>
                <a:latin typeface="+mn-lt"/>
              </a:rPr>
              <a:t>импликант</a:t>
            </a:r>
            <a:r>
              <a:rPr lang="ru-RU" sz="3200" i="1" dirty="0">
                <a:solidFill>
                  <a:srgbClr val="FF0000"/>
                </a:solidFill>
                <a:latin typeface="+mn-lt"/>
              </a:rPr>
              <a:t>:</a:t>
            </a:r>
            <a:endParaRPr lang="ru-RU" sz="3200" dirty="0">
              <a:solidFill>
                <a:srgbClr val="FF0000"/>
              </a:solidFill>
              <a:latin typeface="+mn-lt"/>
            </a:endParaRPr>
          </a:p>
          <a:p>
            <a:pPr hangingPunct="0">
              <a:defRPr/>
            </a:pPr>
            <a:r>
              <a:rPr lang="ru-RU" sz="3200" dirty="0">
                <a:latin typeface="+mn-lt"/>
              </a:rPr>
              <a:t>1. Между </a:t>
            </a:r>
            <a:r>
              <a:rPr lang="ru-RU" sz="3200" dirty="0" err="1">
                <a:latin typeface="+mn-lt"/>
              </a:rPr>
              <a:t>импликантой</a:t>
            </a:r>
            <a:r>
              <a:rPr lang="ru-RU" sz="3200" dirty="0">
                <a:latin typeface="+mn-lt"/>
              </a:rPr>
              <a:t> и самой функцией существует отношение включения </a:t>
            </a:r>
            <a:r>
              <a:rPr lang="en-US" sz="3200" i="1" dirty="0">
                <a:latin typeface="+mn-lt"/>
              </a:rPr>
              <a:t>g</a:t>
            </a:r>
            <a:r>
              <a:rPr lang="ru-RU" sz="3200" dirty="0">
                <a:latin typeface="+mn-lt"/>
              </a:rPr>
              <a:t>(</a:t>
            </a:r>
            <a:r>
              <a:rPr lang="en-US" sz="3200" i="1" dirty="0">
                <a:latin typeface="+mn-lt"/>
              </a:rPr>
              <a:t>X</a:t>
            </a:r>
            <a:r>
              <a:rPr lang="ru-RU" sz="3200" dirty="0">
                <a:latin typeface="+mn-lt"/>
              </a:rPr>
              <a:t>)</a:t>
            </a:r>
            <a:r>
              <a:rPr lang="en-US" sz="3200" dirty="0">
                <a:latin typeface="+mn-lt"/>
                <a:sym typeface="Symbol"/>
              </a:rPr>
              <a:t></a:t>
            </a:r>
            <a:r>
              <a:rPr lang="en-US" sz="3200" i="1" dirty="0">
                <a:latin typeface="+mn-lt"/>
              </a:rPr>
              <a:t> f</a:t>
            </a:r>
            <a:r>
              <a:rPr lang="ru-RU" sz="3200" dirty="0">
                <a:latin typeface="+mn-lt"/>
              </a:rPr>
              <a:t>(</a:t>
            </a:r>
            <a:r>
              <a:rPr lang="en-US" sz="3200" i="1" dirty="0">
                <a:latin typeface="+mn-lt"/>
              </a:rPr>
              <a:t>X</a:t>
            </a:r>
            <a:r>
              <a:rPr lang="ru-RU" sz="3200" dirty="0">
                <a:latin typeface="+mn-lt"/>
              </a:rPr>
              <a:t>)</a:t>
            </a:r>
            <a:r>
              <a:rPr lang="ru-RU" sz="3200" i="1" dirty="0">
                <a:latin typeface="+mn-lt"/>
              </a:rPr>
              <a:t>.</a:t>
            </a:r>
            <a:endParaRPr lang="ru-RU" sz="3200" dirty="0"/>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2000"/>
                                        <p:tgtEl>
                                          <p:spTgt spid="7"/>
                                        </p:tgtEl>
                                      </p:cBhvr>
                                    </p:animEffect>
                                  </p:childTnLst>
                                </p:cTn>
                              </p:par>
                              <p:par>
                                <p:cTn id="8" presetID="22" presetClass="entr" presetSubtype="1" fill="hold" nodeType="withEffect">
                                  <p:stCondLst>
                                    <p:cond delay="0"/>
                                  </p:stCondLst>
                                  <p:childTnLst>
                                    <p:set>
                                      <p:cBhvr>
                                        <p:cTn id="9" dur="1" fill="hold">
                                          <p:stCondLst>
                                            <p:cond delay="0"/>
                                          </p:stCondLst>
                                        </p:cTn>
                                        <p:tgtEl>
                                          <p:spTgt spid="54275"/>
                                        </p:tgtEl>
                                        <p:attrNameLst>
                                          <p:attrName>style.visibility</p:attrName>
                                        </p:attrNameLst>
                                      </p:cBhvr>
                                      <p:to>
                                        <p:strVal val="visible"/>
                                      </p:to>
                                    </p:set>
                                    <p:animEffect transition="in" filter="wipe(up)">
                                      <p:cBhvr>
                                        <p:cTn id="10" dur="2000"/>
                                        <p:tgtEl>
                                          <p:spTgt spid="54275"/>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up)">
                                      <p:cBhvr>
                                        <p:cTn id="15"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p:cNvSpPr>
            <a:spLocks noGrp="1"/>
          </p:cNvSpPr>
          <p:nvPr>
            <p:ph type="sldNum" sz="quarter" idx="12"/>
          </p:nvPr>
        </p:nvSpPr>
        <p:spPr/>
        <p:txBody>
          <a:bodyPr/>
          <a:lstStyle/>
          <a:p>
            <a:pPr>
              <a:defRPr/>
            </a:pPr>
            <a:fld id="{47E5829A-76E4-415D-AA08-4F3B93A80B71}" type="slidenum">
              <a:rPr lang="ru-RU" smtClean="0"/>
              <a:pPr>
                <a:defRPr/>
              </a:pPr>
              <a:t>111</a:t>
            </a:fld>
            <a:endParaRPr lang="ru-RU"/>
          </a:p>
        </p:txBody>
      </p:sp>
      <p:sp>
        <p:nvSpPr>
          <p:cNvPr id="3" name="Прямоугольник 2"/>
          <p:cNvSpPr/>
          <p:nvPr/>
        </p:nvSpPr>
        <p:spPr>
          <a:xfrm>
            <a:off x="0" y="0"/>
            <a:ext cx="9144000" cy="1569660"/>
          </a:xfrm>
          <a:prstGeom prst="rect">
            <a:avLst/>
          </a:prstGeom>
        </p:spPr>
        <p:txBody>
          <a:bodyPr>
            <a:spAutoFit/>
          </a:bodyPr>
          <a:lstStyle/>
          <a:p>
            <a:pPr hangingPunct="0">
              <a:defRPr/>
            </a:pPr>
            <a:r>
              <a:rPr lang="ru-RU" sz="3200" dirty="0">
                <a:latin typeface="+mn-lt"/>
              </a:rPr>
              <a:t>2. Можно утверждать, что для любого набора аргументов, на котором функция равна нулю, ее </a:t>
            </a:r>
            <a:r>
              <a:rPr lang="ru-RU" sz="3200" dirty="0" err="1">
                <a:latin typeface="+mn-lt"/>
              </a:rPr>
              <a:t>импликанта</a:t>
            </a:r>
            <a:r>
              <a:rPr lang="ru-RU" sz="3200" dirty="0">
                <a:latin typeface="+mn-lt"/>
              </a:rPr>
              <a:t> также равна нулю.</a:t>
            </a:r>
          </a:p>
        </p:txBody>
      </p:sp>
      <p:graphicFrame>
        <p:nvGraphicFramePr>
          <p:cNvPr id="55298" name="Object 3"/>
          <p:cNvGraphicFramePr>
            <a:graphicFrameLocks noChangeAspect="1"/>
          </p:cNvGraphicFramePr>
          <p:nvPr/>
        </p:nvGraphicFramePr>
        <p:xfrm>
          <a:off x="6011863" y="4606925"/>
          <a:ext cx="2952750" cy="693738"/>
        </p:xfrm>
        <a:graphic>
          <a:graphicData uri="http://schemas.openxmlformats.org/presentationml/2006/ole">
            <mc:AlternateContent xmlns:mc="http://schemas.openxmlformats.org/markup-compatibility/2006">
              <mc:Choice xmlns:v="urn:schemas-microsoft-com:vml" Requires="v">
                <p:oleObj spid="_x0000_s55298" name="Формула" r:id="rId2" imgW="1511280" imgH="355320" progId="Equation.3">
                  <p:embed/>
                </p:oleObj>
              </mc:Choice>
              <mc:Fallback>
                <p:oleObj name="Формула" r:id="rId2" imgW="1511280" imgH="355320" progId="Equation.3">
                  <p:embed/>
                  <p:pic>
                    <p:nvPicPr>
                      <p:cNvPr id="0" name="Object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11863" y="4606925"/>
                        <a:ext cx="2952750" cy="6937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5299" name="Object 4"/>
          <p:cNvGraphicFramePr>
            <a:graphicFrameLocks noChangeAspect="1"/>
          </p:cNvGraphicFramePr>
          <p:nvPr/>
        </p:nvGraphicFramePr>
        <p:xfrm>
          <a:off x="107950" y="5548313"/>
          <a:ext cx="9036050" cy="688975"/>
        </p:xfrm>
        <a:graphic>
          <a:graphicData uri="http://schemas.openxmlformats.org/presentationml/2006/ole">
            <mc:AlternateContent xmlns:mc="http://schemas.openxmlformats.org/markup-compatibility/2006">
              <mc:Choice xmlns:v="urn:schemas-microsoft-com:vml" Requires="v">
                <p:oleObj spid="_x0000_s55299" name="Формула" r:id="rId4" imgW="2997000" imgH="228600" progId="Equation.3">
                  <p:embed/>
                </p:oleObj>
              </mc:Choice>
              <mc:Fallback>
                <p:oleObj name="Формула" r:id="rId4" imgW="2997000" imgH="228600" progId="Equation.3">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950" y="5548313"/>
                        <a:ext cx="9036050" cy="6889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TextBox 5"/>
          <p:cNvSpPr txBox="1"/>
          <p:nvPr/>
        </p:nvSpPr>
        <p:spPr>
          <a:xfrm>
            <a:off x="0" y="1484784"/>
            <a:ext cx="9144000" cy="1569660"/>
          </a:xfrm>
          <a:prstGeom prst="rect">
            <a:avLst/>
          </a:prstGeom>
          <a:noFill/>
        </p:spPr>
        <p:txBody>
          <a:bodyPr wrap="square" rtlCol="0">
            <a:spAutoFit/>
          </a:bodyPr>
          <a:lstStyle/>
          <a:p>
            <a:pPr hangingPunct="0">
              <a:defRPr/>
            </a:pPr>
            <a:r>
              <a:rPr lang="ru-RU" sz="3200" dirty="0">
                <a:latin typeface="+mn-lt"/>
              </a:rPr>
              <a:t>3. Если </a:t>
            </a:r>
            <a:r>
              <a:rPr lang="en-US" sz="3200" i="1" dirty="0">
                <a:latin typeface="+mn-lt"/>
              </a:rPr>
              <a:t>g</a:t>
            </a:r>
            <a:r>
              <a:rPr lang="ru-RU" sz="3200" dirty="0">
                <a:latin typeface="+mn-lt"/>
              </a:rPr>
              <a:t>(</a:t>
            </a:r>
            <a:r>
              <a:rPr lang="en-US" sz="3200" i="1" dirty="0">
                <a:latin typeface="+mn-lt"/>
              </a:rPr>
              <a:t>X</a:t>
            </a:r>
            <a:r>
              <a:rPr lang="ru-RU" sz="3200" dirty="0">
                <a:latin typeface="+mn-lt"/>
              </a:rPr>
              <a:t>) и </a:t>
            </a:r>
            <a:r>
              <a:rPr lang="ru-RU" sz="3200" i="1" dirty="0">
                <a:latin typeface="+mn-lt"/>
                <a:sym typeface="Symbol"/>
              </a:rPr>
              <a:t></a:t>
            </a:r>
            <a:r>
              <a:rPr lang="ru-RU" sz="3200" dirty="0">
                <a:latin typeface="+mn-lt"/>
              </a:rPr>
              <a:t>(</a:t>
            </a:r>
            <a:r>
              <a:rPr lang="en-US" sz="3200" i="1" dirty="0">
                <a:latin typeface="+mn-lt"/>
              </a:rPr>
              <a:t>X</a:t>
            </a:r>
            <a:r>
              <a:rPr lang="ru-RU" sz="3200" dirty="0">
                <a:latin typeface="+mn-lt"/>
              </a:rPr>
              <a:t>) являются </a:t>
            </a:r>
            <a:r>
              <a:rPr lang="ru-RU" sz="3200" dirty="0" err="1">
                <a:latin typeface="+mn-lt"/>
              </a:rPr>
              <a:t>импликантами</a:t>
            </a:r>
            <a:r>
              <a:rPr lang="ru-RU" sz="3200" dirty="0">
                <a:latin typeface="+mn-lt"/>
              </a:rPr>
              <a:t> функции </a:t>
            </a:r>
            <a:r>
              <a:rPr lang="en-US" sz="3200" i="1" dirty="0">
                <a:latin typeface="+mn-lt"/>
              </a:rPr>
              <a:t>f</a:t>
            </a:r>
            <a:r>
              <a:rPr lang="ru-RU" sz="3200" dirty="0">
                <a:latin typeface="+mn-lt"/>
              </a:rPr>
              <a:t>(</a:t>
            </a:r>
            <a:r>
              <a:rPr lang="en-US" sz="3200" i="1" dirty="0">
                <a:latin typeface="+mn-lt"/>
              </a:rPr>
              <a:t>X</a:t>
            </a:r>
            <a:r>
              <a:rPr lang="ru-RU" sz="3200" dirty="0">
                <a:latin typeface="+mn-lt"/>
              </a:rPr>
              <a:t>), то их дизъюнкция также является </a:t>
            </a:r>
            <a:r>
              <a:rPr lang="ru-RU" sz="3200" dirty="0" err="1">
                <a:latin typeface="+mn-lt"/>
              </a:rPr>
              <a:t>импликантой</a:t>
            </a:r>
            <a:r>
              <a:rPr lang="ru-RU" sz="3200" dirty="0">
                <a:latin typeface="+mn-lt"/>
              </a:rPr>
              <a:t> этой функции.</a:t>
            </a:r>
          </a:p>
        </p:txBody>
      </p:sp>
      <p:sp>
        <p:nvSpPr>
          <p:cNvPr id="7" name="TextBox 6"/>
          <p:cNvSpPr txBox="1"/>
          <p:nvPr/>
        </p:nvSpPr>
        <p:spPr>
          <a:xfrm>
            <a:off x="0" y="2924944"/>
            <a:ext cx="9144000" cy="1569660"/>
          </a:xfrm>
          <a:prstGeom prst="rect">
            <a:avLst/>
          </a:prstGeom>
          <a:noFill/>
        </p:spPr>
        <p:txBody>
          <a:bodyPr wrap="square" rtlCol="0">
            <a:spAutoFit/>
          </a:bodyPr>
          <a:lstStyle/>
          <a:p>
            <a:pPr hangingPunct="0">
              <a:defRPr/>
            </a:pPr>
            <a:r>
              <a:rPr lang="ru-RU" sz="3200" dirty="0">
                <a:latin typeface="+mn-lt"/>
              </a:rPr>
              <a:t>Простейшими примерами </a:t>
            </a:r>
            <a:r>
              <a:rPr lang="ru-RU" sz="3200" dirty="0" err="1">
                <a:latin typeface="+mn-lt"/>
              </a:rPr>
              <a:t>импликант</a:t>
            </a:r>
            <a:r>
              <a:rPr lang="ru-RU" sz="3200" dirty="0">
                <a:latin typeface="+mn-lt"/>
              </a:rPr>
              <a:t> могут служить конъюнктивные термы, входящие в произвольную ДНФ данной функции. </a:t>
            </a:r>
          </a:p>
        </p:txBody>
      </p:sp>
      <p:sp>
        <p:nvSpPr>
          <p:cNvPr id="8" name="TextBox 7"/>
          <p:cNvSpPr txBox="1"/>
          <p:nvPr/>
        </p:nvSpPr>
        <p:spPr>
          <a:xfrm>
            <a:off x="0" y="4509120"/>
            <a:ext cx="6228184" cy="1077218"/>
          </a:xfrm>
          <a:prstGeom prst="rect">
            <a:avLst/>
          </a:prstGeom>
          <a:noFill/>
        </p:spPr>
        <p:txBody>
          <a:bodyPr wrap="square" rtlCol="0">
            <a:spAutoFit/>
          </a:bodyPr>
          <a:lstStyle/>
          <a:p>
            <a:pPr hangingPunct="0">
              <a:defRPr/>
            </a:pPr>
            <a:r>
              <a:rPr lang="ru-RU" sz="3200" b="1" dirty="0">
                <a:solidFill>
                  <a:srgbClr val="FF0000"/>
                </a:solidFill>
                <a:latin typeface="+mn-lt"/>
              </a:rPr>
              <a:t>Пример</a:t>
            </a:r>
            <a:r>
              <a:rPr lang="ru-RU" sz="3200" dirty="0">
                <a:solidFill>
                  <a:srgbClr val="FF0000"/>
                </a:solidFill>
                <a:latin typeface="+mn-lt"/>
              </a:rPr>
              <a:t>.</a:t>
            </a:r>
            <a:r>
              <a:rPr lang="ru-RU" sz="3200" dirty="0">
                <a:latin typeface="+mn-lt"/>
              </a:rPr>
              <a:t> </a:t>
            </a:r>
            <a:r>
              <a:rPr lang="ru-RU" sz="3200" dirty="0" err="1">
                <a:latin typeface="+mn-lt"/>
              </a:rPr>
              <a:t>Импликантами</a:t>
            </a:r>
            <a:r>
              <a:rPr lang="ru-RU" sz="3200" dirty="0">
                <a:latin typeface="+mn-lt"/>
              </a:rPr>
              <a:t> функции</a:t>
            </a:r>
          </a:p>
          <a:p>
            <a:pPr hangingPunct="0">
              <a:defRPr/>
            </a:pPr>
            <a:r>
              <a:rPr lang="ru-RU" sz="3200" dirty="0">
                <a:latin typeface="+mn-lt"/>
              </a:rPr>
              <a:t> являются</a:t>
            </a:r>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2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up)">
                                      <p:cBhvr>
                                        <p:cTn id="12" dur="20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up)">
                                      <p:cBhvr>
                                        <p:cTn id="17" dur="2000"/>
                                        <p:tgtEl>
                                          <p:spTgt spid="8"/>
                                        </p:tgtEl>
                                      </p:cBhvr>
                                    </p:animEffect>
                                  </p:childTnLst>
                                </p:cTn>
                              </p:par>
                              <p:par>
                                <p:cTn id="18" presetID="22" presetClass="entr" presetSubtype="1" fill="hold" nodeType="withEffect">
                                  <p:stCondLst>
                                    <p:cond delay="0"/>
                                  </p:stCondLst>
                                  <p:childTnLst>
                                    <p:set>
                                      <p:cBhvr>
                                        <p:cTn id="19" dur="1" fill="hold">
                                          <p:stCondLst>
                                            <p:cond delay="0"/>
                                          </p:stCondLst>
                                        </p:cTn>
                                        <p:tgtEl>
                                          <p:spTgt spid="55298"/>
                                        </p:tgtEl>
                                        <p:attrNameLst>
                                          <p:attrName>style.visibility</p:attrName>
                                        </p:attrNameLst>
                                      </p:cBhvr>
                                      <p:to>
                                        <p:strVal val="visible"/>
                                      </p:to>
                                    </p:set>
                                    <p:animEffect transition="in" filter="wipe(up)">
                                      <p:cBhvr>
                                        <p:cTn id="20" dur="2000"/>
                                        <p:tgtEl>
                                          <p:spTgt spid="55298"/>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1" fill="hold" nodeType="clickEffect">
                                  <p:stCondLst>
                                    <p:cond delay="0"/>
                                  </p:stCondLst>
                                  <p:childTnLst>
                                    <p:set>
                                      <p:cBhvr>
                                        <p:cTn id="24" dur="1" fill="hold">
                                          <p:stCondLst>
                                            <p:cond delay="0"/>
                                          </p:stCondLst>
                                        </p:cTn>
                                        <p:tgtEl>
                                          <p:spTgt spid="55299"/>
                                        </p:tgtEl>
                                        <p:attrNameLst>
                                          <p:attrName>style.visibility</p:attrName>
                                        </p:attrNameLst>
                                      </p:cBhvr>
                                      <p:to>
                                        <p:strVal val="visible"/>
                                      </p:to>
                                    </p:set>
                                    <p:animEffect transition="in" filter="wipe(up)">
                                      <p:cBhvr>
                                        <p:cTn id="25" dur="2000"/>
                                        <p:tgtEl>
                                          <p:spTgt spid="552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p:cNvSpPr>
            <a:spLocks noGrp="1"/>
          </p:cNvSpPr>
          <p:nvPr>
            <p:ph type="sldNum" sz="quarter" idx="12"/>
          </p:nvPr>
        </p:nvSpPr>
        <p:spPr/>
        <p:txBody>
          <a:bodyPr/>
          <a:lstStyle/>
          <a:p>
            <a:pPr>
              <a:defRPr/>
            </a:pPr>
            <a:fld id="{1211AF7D-0389-4495-8BC8-E4FC9A944589}" type="slidenum">
              <a:rPr lang="ru-RU" smtClean="0"/>
              <a:pPr>
                <a:defRPr/>
              </a:pPr>
              <a:t>112</a:t>
            </a:fld>
            <a:endParaRPr lang="ru-RU"/>
          </a:p>
        </p:txBody>
      </p:sp>
      <p:sp>
        <p:nvSpPr>
          <p:cNvPr id="3" name="Прямоугольник 2"/>
          <p:cNvSpPr/>
          <p:nvPr/>
        </p:nvSpPr>
        <p:spPr>
          <a:xfrm>
            <a:off x="0" y="0"/>
            <a:ext cx="9144000" cy="1077218"/>
          </a:xfrm>
          <a:prstGeom prst="rect">
            <a:avLst/>
          </a:prstGeom>
        </p:spPr>
        <p:txBody>
          <a:bodyPr>
            <a:spAutoFit/>
          </a:bodyPr>
          <a:lstStyle/>
          <a:p>
            <a:pPr hangingPunct="0">
              <a:defRPr/>
            </a:pPr>
            <a:r>
              <a:rPr lang="ru-RU" sz="3200" dirty="0">
                <a:latin typeface="+mn-lt"/>
              </a:rPr>
              <a:t>Т.е. произвольная дизъюнкция этих термов также является </a:t>
            </a:r>
            <a:r>
              <a:rPr lang="ru-RU" sz="3200" dirty="0" err="1">
                <a:latin typeface="+mn-lt"/>
              </a:rPr>
              <a:t>импликантой</a:t>
            </a:r>
            <a:r>
              <a:rPr lang="ru-RU" sz="3200" dirty="0">
                <a:latin typeface="+mn-lt"/>
              </a:rPr>
              <a:t> функции.</a:t>
            </a:r>
          </a:p>
        </p:txBody>
      </p:sp>
      <p:graphicFrame>
        <p:nvGraphicFramePr>
          <p:cNvPr id="56322" name="Object 3"/>
          <p:cNvGraphicFramePr>
            <a:graphicFrameLocks noChangeAspect="1"/>
          </p:cNvGraphicFramePr>
          <p:nvPr/>
        </p:nvGraphicFramePr>
        <p:xfrm>
          <a:off x="2267744" y="5733256"/>
          <a:ext cx="4813300" cy="857250"/>
        </p:xfrm>
        <a:graphic>
          <a:graphicData uri="http://schemas.openxmlformats.org/presentationml/2006/ole">
            <mc:AlternateContent xmlns:mc="http://schemas.openxmlformats.org/markup-compatibility/2006">
              <mc:Choice xmlns:v="urn:schemas-microsoft-com:vml" Requires="v">
                <p:oleObj spid="_x0000_s56322" name="Формула" r:id="rId2" imgW="1282680" imgH="228600" progId="Equation.3">
                  <p:embed/>
                </p:oleObj>
              </mc:Choice>
              <mc:Fallback>
                <p:oleObj name="Формула" r:id="rId2" imgW="1282680" imgH="228600" progId="Equation.3">
                  <p:embed/>
                  <p:pic>
                    <p:nvPicPr>
                      <p:cNvPr id="0" name="Object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67744" y="5733256"/>
                        <a:ext cx="4813300" cy="8572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TextBox 4"/>
          <p:cNvSpPr txBox="1"/>
          <p:nvPr/>
        </p:nvSpPr>
        <p:spPr>
          <a:xfrm>
            <a:off x="0" y="1052736"/>
            <a:ext cx="9144000" cy="2554545"/>
          </a:xfrm>
          <a:prstGeom prst="rect">
            <a:avLst/>
          </a:prstGeom>
          <a:noFill/>
        </p:spPr>
        <p:txBody>
          <a:bodyPr wrap="square" rtlCol="0">
            <a:spAutoFit/>
          </a:bodyPr>
          <a:lstStyle/>
          <a:p>
            <a:pPr hangingPunct="0">
              <a:defRPr/>
            </a:pPr>
            <a:r>
              <a:rPr lang="ru-RU" sz="3200" b="1" i="1" dirty="0">
                <a:solidFill>
                  <a:srgbClr val="FF0000"/>
                </a:solidFill>
                <a:latin typeface="+mn-lt"/>
              </a:rPr>
              <a:t>Простой </a:t>
            </a:r>
            <a:r>
              <a:rPr lang="ru-RU" sz="3200" dirty="0">
                <a:solidFill>
                  <a:srgbClr val="FF0000"/>
                </a:solidFill>
                <a:latin typeface="+mn-lt"/>
              </a:rPr>
              <a:t>(</a:t>
            </a:r>
            <a:r>
              <a:rPr lang="ru-RU" sz="3200" b="1" i="1" dirty="0">
                <a:solidFill>
                  <a:srgbClr val="FF0000"/>
                </a:solidFill>
                <a:latin typeface="+mn-lt"/>
              </a:rPr>
              <a:t>первичной</a:t>
            </a:r>
            <a:r>
              <a:rPr lang="ru-RU" sz="3200" dirty="0">
                <a:solidFill>
                  <a:srgbClr val="FF0000"/>
                </a:solidFill>
                <a:latin typeface="+mn-lt"/>
              </a:rPr>
              <a:t>)</a:t>
            </a:r>
            <a:r>
              <a:rPr lang="ru-RU" sz="3200" b="1" i="1" dirty="0">
                <a:solidFill>
                  <a:srgbClr val="FF0000"/>
                </a:solidFill>
                <a:latin typeface="+mn-lt"/>
              </a:rPr>
              <a:t> </a:t>
            </a:r>
            <a:r>
              <a:rPr lang="ru-RU" sz="3200" b="1" i="1" dirty="0" err="1">
                <a:solidFill>
                  <a:srgbClr val="FF0000"/>
                </a:solidFill>
                <a:latin typeface="+mn-lt"/>
              </a:rPr>
              <a:t>импликантой</a:t>
            </a:r>
            <a:r>
              <a:rPr lang="ru-RU" sz="3200" dirty="0">
                <a:solidFill>
                  <a:srgbClr val="FF0000"/>
                </a:solidFill>
                <a:latin typeface="+mn-lt"/>
              </a:rPr>
              <a:t> </a:t>
            </a:r>
            <a:r>
              <a:rPr lang="ru-RU" sz="3200" dirty="0">
                <a:latin typeface="+mn-lt"/>
              </a:rPr>
              <a:t>булевой функции называется конъюнктивный терм, который сам является </a:t>
            </a:r>
            <a:r>
              <a:rPr lang="ru-RU" sz="3200" dirty="0" err="1">
                <a:latin typeface="+mn-lt"/>
              </a:rPr>
              <a:t>импликантой</a:t>
            </a:r>
            <a:r>
              <a:rPr lang="ru-RU" sz="3200" dirty="0">
                <a:latin typeface="+mn-lt"/>
              </a:rPr>
              <a:t> этой функции, но никакая его собственная часть уже не является </a:t>
            </a:r>
            <a:r>
              <a:rPr lang="ru-RU" sz="3200" dirty="0" err="1">
                <a:latin typeface="+mn-lt"/>
              </a:rPr>
              <a:t>импликантой</a:t>
            </a:r>
            <a:r>
              <a:rPr lang="ru-RU" sz="3200" dirty="0">
                <a:latin typeface="+mn-lt"/>
              </a:rPr>
              <a:t> этой функции.</a:t>
            </a:r>
          </a:p>
        </p:txBody>
      </p:sp>
      <p:sp>
        <p:nvSpPr>
          <p:cNvPr id="6" name="TextBox 5"/>
          <p:cNvSpPr txBox="1"/>
          <p:nvPr/>
        </p:nvSpPr>
        <p:spPr>
          <a:xfrm>
            <a:off x="0" y="3573016"/>
            <a:ext cx="9144000" cy="1569660"/>
          </a:xfrm>
          <a:prstGeom prst="rect">
            <a:avLst/>
          </a:prstGeom>
          <a:noFill/>
        </p:spPr>
        <p:txBody>
          <a:bodyPr wrap="square" rtlCol="0">
            <a:spAutoFit/>
          </a:bodyPr>
          <a:lstStyle/>
          <a:p>
            <a:pPr hangingPunct="0">
              <a:defRPr/>
            </a:pPr>
            <a:r>
              <a:rPr lang="ru-RU" sz="3200" dirty="0">
                <a:latin typeface="+mn-lt"/>
              </a:rPr>
              <a:t>Под </a:t>
            </a:r>
            <a:r>
              <a:rPr lang="ru-RU" sz="3200" b="1" i="1" dirty="0">
                <a:solidFill>
                  <a:srgbClr val="FF0000"/>
                </a:solidFill>
                <a:latin typeface="+mn-lt"/>
              </a:rPr>
              <a:t>собственной частью терма</a:t>
            </a:r>
            <a:r>
              <a:rPr lang="ru-RU" sz="3200" dirty="0">
                <a:solidFill>
                  <a:srgbClr val="FF0000"/>
                </a:solidFill>
                <a:latin typeface="+mn-lt"/>
              </a:rPr>
              <a:t> </a:t>
            </a:r>
            <a:r>
              <a:rPr lang="ru-RU" sz="3200" dirty="0">
                <a:latin typeface="+mn-lt"/>
              </a:rPr>
              <a:t>понимается новый терм, полученный из исходного, путем вычеркивания произвольного числа букв.</a:t>
            </a:r>
          </a:p>
        </p:txBody>
      </p:sp>
      <p:sp>
        <p:nvSpPr>
          <p:cNvPr id="7" name="TextBox 6"/>
          <p:cNvSpPr txBox="1"/>
          <p:nvPr/>
        </p:nvSpPr>
        <p:spPr>
          <a:xfrm>
            <a:off x="0" y="5085184"/>
            <a:ext cx="9144000" cy="1077218"/>
          </a:xfrm>
          <a:prstGeom prst="rect">
            <a:avLst/>
          </a:prstGeom>
          <a:noFill/>
        </p:spPr>
        <p:txBody>
          <a:bodyPr wrap="square" rtlCol="0">
            <a:spAutoFit/>
          </a:bodyPr>
          <a:lstStyle/>
          <a:p>
            <a:r>
              <a:rPr lang="ru-RU" sz="3200" dirty="0">
                <a:latin typeface="+mn-lt"/>
              </a:rPr>
              <a:t>Для функции примера простыми </a:t>
            </a:r>
            <a:r>
              <a:rPr lang="ru-RU" sz="3200" dirty="0" err="1">
                <a:latin typeface="+mn-lt"/>
              </a:rPr>
              <a:t>импликантами</a:t>
            </a:r>
            <a:r>
              <a:rPr lang="ru-RU" sz="3200" dirty="0">
                <a:latin typeface="+mn-lt"/>
              </a:rPr>
              <a:t> являются: </a:t>
            </a:r>
            <a:endParaRPr lang="ru-RU" sz="3200" dirty="0"/>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2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up)">
                                      <p:cBhvr>
                                        <p:cTn id="12" dur="20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up)">
                                      <p:cBhvr>
                                        <p:cTn id="17" dur="2000"/>
                                        <p:tgtEl>
                                          <p:spTgt spid="7"/>
                                        </p:tgtEl>
                                      </p:cBhvr>
                                    </p:animEffect>
                                  </p:childTnLst>
                                </p:cTn>
                              </p:par>
                              <p:par>
                                <p:cTn id="18" presetID="22" presetClass="entr" presetSubtype="1" fill="hold" nodeType="withEffect">
                                  <p:stCondLst>
                                    <p:cond delay="0"/>
                                  </p:stCondLst>
                                  <p:childTnLst>
                                    <p:set>
                                      <p:cBhvr>
                                        <p:cTn id="19" dur="1" fill="hold">
                                          <p:stCondLst>
                                            <p:cond delay="0"/>
                                          </p:stCondLst>
                                        </p:cTn>
                                        <p:tgtEl>
                                          <p:spTgt spid="56322"/>
                                        </p:tgtEl>
                                        <p:attrNameLst>
                                          <p:attrName>style.visibility</p:attrName>
                                        </p:attrNameLst>
                                      </p:cBhvr>
                                      <p:to>
                                        <p:strVal val="visible"/>
                                      </p:to>
                                    </p:set>
                                    <p:animEffect transition="in" filter="wipe(up)">
                                      <p:cBhvr>
                                        <p:cTn id="20" dur="2000"/>
                                        <p:tgtEl>
                                          <p:spTgt spid="563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p:cNvSpPr>
            <a:spLocks noGrp="1"/>
          </p:cNvSpPr>
          <p:nvPr>
            <p:ph type="sldNum" sz="quarter" idx="12"/>
          </p:nvPr>
        </p:nvSpPr>
        <p:spPr/>
        <p:txBody>
          <a:bodyPr/>
          <a:lstStyle/>
          <a:p>
            <a:pPr>
              <a:defRPr/>
            </a:pPr>
            <a:fld id="{83CE68CC-B59A-4639-A3ED-34A2319B94C9}" type="slidenum">
              <a:rPr lang="ru-RU" smtClean="0"/>
              <a:pPr>
                <a:defRPr/>
              </a:pPr>
              <a:t>113</a:t>
            </a:fld>
            <a:endParaRPr lang="ru-RU"/>
          </a:p>
        </p:txBody>
      </p:sp>
      <p:sp>
        <p:nvSpPr>
          <p:cNvPr id="57348" name="Rectangle 4"/>
          <p:cNvSpPr>
            <a:spLocks noChangeArrowheads="1"/>
          </p:cNvSpPr>
          <p:nvPr/>
        </p:nvSpPr>
        <p:spPr bwMode="auto">
          <a:xfrm>
            <a:off x="0" y="0"/>
            <a:ext cx="9144000" cy="1077218"/>
          </a:xfrm>
          <a:prstGeom prst="rect">
            <a:avLst/>
          </a:prstGeom>
          <a:noFill/>
          <a:ln w="9525">
            <a:noFill/>
            <a:miter lim="800000"/>
            <a:headEnd/>
            <a:tailEnd/>
          </a:ln>
        </p:spPr>
        <p:txBody>
          <a:bodyPr anchor="ctr">
            <a:spAutoFit/>
          </a:bodyPr>
          <a:lstStyle/>
          <a:p>
            <a:pPr eaLnBrk="0" hangingPunct="0"/>
            <a:r>
              <a:rPr lang="ru-RU" sz="3200" dirty="0">
                <a:latin typeface="Calibri" pitchFamily="34" charset="0"/>
                <a:cs typeface="Times New Roman" pitchFamily="18" charset="0"/>
              </a:rPr>
              <a:t>Множеству простых </a:t>
            </a:r>
            <a:r>
              <a:rPr lang="ru-RU" sz="3200" dirty="0" err="1">
                <a:latin typeface="Calibri" pitchFamily="34" charset="0"/>
                <a:cs typeface="Times New Roman" pitchFamily="18" charset="0"/>
              </a:rPr>
              <a:t>импликант</a:t>
            </a:r>
            <a:r>
              <a:rPr lang="ru-RU" sz="3200" dirty="0">
                <a:latin typeface="Calibri" pitchFamily="34" charset="0"/>
                <a:cs typeface="Times New Roman" pitchFamily="18" charset="0"/>
              </a:rPr>
              <a:t> можно поставить в соответствие множество максимальных кубов.</a:t>
            </a:r>
            <a:endParaRPr lang="ru-RU" sz="3200" dirty="0">
              <a:latin typeface="Calibri" pitchFamily="34" charset="0"/>
            </a:endParaRPr>
          </a:p>
        </p:txBody>
      </p:sp>
      <p:graphicFrame>
        <p:nvGraphicFramePr>
          <p:cNvPr id="57346" name="Object 5"/>
          <p:cNvGraphicFramePr>
            <a:graphicFrameLocks noChangeAspect="1"/>
          </p:cNvGraphicFramePr>
          <p:nvPr/>
        </p:nvGraphicFramePr>
        <p:xfrm>
          <a:off x="1271588" y="2954338"/>
          <a:ext cx="4740275" cy="619125"/>
        </p:xfrm>
        <a:graphic>
          <a:graphicData uri="http://schemas.openxmlformats.org/presentationml/2006/ole">
            <mc:AlternateContent xmlns:mc="http://schemas.openxmlformats.org/markup-compatibility/2006">
              <mc:Choice xmlns:v="urn:schemas-microsoft-com:vml" Requires="v">
                <p:oleObj spid="_x0000_s57346" name="Формула" r:id="rId2" imgW="1752480" imgH="228600" progId="Equation.3">
                  <p:embed/>
                </p:oleObj>
              </mc:Choice>
              <mc:Fallback>
                <p:oleObj name="Формула" r:id="rId2" imgW="1752480" imgH="228600" progId="Equation.3">
                  <p:embed/>
                  <p:pic>
                    <p:nvPicPr>
                      <p:cNvPr id="0" name="Object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1588" y="2954338"/>
                        <a:ext cx="4740275" cy="6191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TextBox 6"/>
          <p:cNvSpPr txBox="1"/>
          <p:nvPr/>
        </p:nvSpPr>
        <p:spPr>
          <a:xfrm>
            <a:off x="0" y="3573463"/>
            <a:ext cx="9144000" cy="1569660"/>
          </a:xfrm>
          <a:prstGeom prst="rect">
            <a:avLst/>
          </a:prstGeom>
          <a:noFill/>
        </p:spPr>
        <p:txBody>
          <a:bodyPr>
            <a:spAutoFit/>
          </a:bodyPr>
          <a:lstStyle/>
          <a:p>
            <a:pPr>
              <a:defRPr/>
            </a:pPr>
            <a:r>
              <a:rPr lang="ru-RU" sz="3200" dirty="0">
                <a:latin typeface="+mn-lt"/>
              </a:rPr>
              <a:t>Понятие «сокращенная» присвоено ДНФ в том смысле, что она, как правило, содержит меньшее количество букв и термов по сравнению с КДНФ. </a:t>
            </a:r>
            <a:endParaRPr lang="ru-RU" dirty="0"/>
          </a:p>
        </p:txBody>
      </p:sp>
      <p:sp>
        <p:nvSpPr>
          <p:cNvPr id="6" name="TextBox 5"/>
          <p:cNvSpPr txBox="1"/>
          <p:nvPr/>
        </p:nvSpPr>
        <p:spPr>
          <a:xfrm>
            <a:off x="0" y="980728"/>
            <a:ext cx="9144000" cy="1569660"/>
          </a:xfrm>
          <a:prstGeom prst="rect">
            <a:avLst/>
          </a:prstGeom>
          <a:noFill/>
        </p:spPr>
        <p:txBody>
          <a:bodyPr wrap="square" rtlCol="0">
            <a:spAutoFit/>
          </a:bodyPr>
          <a:lstStyle/>
          <a:p>
            <a:pPr eaLnBrk="0" hangingPunct="0"/>
            <a:r>
              <a:rPr lang="ru-RU" sz="3200" dirty="0">
                <a:latin typeface="Calibri" pitchFamily="34" charset="0"/>
                <a:cs typeface="Times New Roman" pitchFamily="18" charset="0"/>
              </a:rPr>
              <a:t>Дизъюнкция всех простых </a:t>
            </a:r>
            <a:r>
              <a:rPr lang="ru-RU" sz="3200" dirty="0" err="1">
                <a:latin typeface="Calibri" pitchFamily="34" charset="0"/>
                <a:cs typeface="Times New Roman" pitchFamily="18" charset="0"/>
              </a:rPr>
              <a:t>импликант</a:t>
            </a:r>
            <a:r>
              <a:rPr lang="ru-RU" sz="3200" dirty="0">
                <a:latin typeface="Calibri" pitchFamily="34" charset="0"/>
                <a:cs typeface="Times New Roman" pitchFamily="18" charset="0"/>
              </a:rPr>
              <a:t> булевой функции представляет собой ДНФ этой функции, которая называется </a:t>
            </a:r>
            <a:r>
              <a:rPr lang="ru-RU" sz="3200" b="1" i="1" dirty="0">
                <a:solidFill>
                  <a:srgbClr val="FF0000"/>
                </a:solidFill>
                <a:latin typeface="Calibri" pitchFamily="34" charset="0"/>
                <a:cs typeface="Times New Roman" pitchFamily="18" charset="0"/>
              </a:rPr>
              <a:t>сокращенной - СДНФ</a:t>
            </a:r>
            <a:r>
              <a:rPr lang="ru-RU" sz="3200" dirty="0">
                <a:solidFill>
                  <a:srgbClr val="FF0000"/>
                </a:solidFill>
                <a:latin typeface="Calibri" pitchFamily="34" charset="0"/>
                <a:cs typeface="Times New Roman" pitchFamily="18" charset="0"/>
              </a:rPr>
              <a:t>.</a:t>
            </a:r>
          </a:p>
        </p:txBody>
      </p:sp>
      <p:sp>
        <p:nvSpPr>
          <p:cNvPr id="8" name="TextBox 7"/>
          <p:cNvSpPr txBox="1"/>
          <p:nvPr/>
        </p:nvSpPr>
        <p:spPr>
          <a:xfrm>
            <a:off x="0" y="2420888"/>
            <a:ext cx="9144000" cy="584775"/>
          </a:xfrm>
          <a:prstGeom prst="rect">
            <a:avLst/>
          </a:prstGeom>
          <a:noFill/>
        </p:spPr>
        <p:txBody>
          <a:bodyPr wrap="square" rtlCol="0">
            <a:spAutoFit/>
          </a:bodyPr>
          <a:lstStyle/>
          <a:p>
            <a:r>
              <a:rPr lang="ru-RU" sz="3200" dirty="0">
                <a:latin typeface="Calibri" pitchFamily="34" charset="0"/>
                <a:cs typeface="Times New Roman" pitchFamily="18" charset="0"/>
              </a:rPr>
              <a:t>Для функции примера СДНФ имеет вид:   </a:t>
            </a:r>
            <a:r>
              <a:rPr lang="ru-RU" sz="3200" dirty="0">
                <a:solidFill>
                  <a:srgbClr val="FFFFFF"/>
                </a:solidFill>
                <a:latin typeface="Calibri" pitchFamily="34" charset="0"/>
                <a:cs typeface="Times New Roman" pitchFamily="18" charset="0"/>
              </a:rPr>
              <a:t> </a:t>
            </a:r>
            <a:r>
              <a:rPr lang="ru-RU" sz="3200" dirty="0">
                <a:latin typeface="Calibri" pitchFamily="34" charset="0"/>
              </a:rPr>
              <a:t> </a:t>
            </a:r>
          </a:p>
        </p:txBody>
      </p:sp>
      <p:sp>
        <p:nvSpPr>
          <p:cNvPr id="9" name="TextBox 8"/>
          <p:cNvSpPr txBox="1"/>
          <p:nvPr/>
        </p:nvSpPr>
        <p:spPr>
          <a:xfrm>
            <a:off x="0" y="5373216"/>
            <a:ext cx="9144000" cy="1077218"/>
          </a:xfrm>
          <a:prstGeom prst="rect">
            <a:avLst/>
          </a:prstGeom>
          <a:noFill/>
        </p:spPr>
        <p:txBody>
          <a:bodyPr wrap="square" rtlCol="0">
            <a:spAutoFit/>
          </a:bodyPr>
          <a:lstStyle/>
          <a:p>
            <a:r>
              <a:rPr lang="ru-RU" sz="3200" dirty="0">
                <a:latin typeface="+mn-lt"/>
              </a:rPr>
              <a:t>Для нашего примера КДНФ содержит 15 букв и 5 термов, а СДНФ - 8 букв и 4 терма.</a:t>
            </a:r>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3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up)">
                                      <p:cBhvr>
                                        <p:cTn id="12" dur="2000"/>
                                        <p:tgtEl>
                                          <p:spTgt spid="8"/>
                                        </p:tgtEl>
                                      </p:cBhvr>
                                    </p:animEffect>
                                  </p:childTnLst>
                                </p:cTn>
                              </p:par>
                              <p:par>
                                <p:cTn id="13" presetID="22" presetClass="entr" presetSubtype="1" fill="hold" nodeType="withEffect">
                                  <p:stCondLst>
                                    <p:cond delay="0"/>
                                  </p:stCondLst>
                                  <p:childTnLst>
                                    <p:set>
                                      <p:cBhvr>
                                        <p:cTn id="14" dur="1" fill="hold">
                                          <p:stCondLst>
                                            <p:cond delay="0"/>
                                          </p:stCondLst>
                                        </p:cTn>
                                        <p:tgtEl>
                                          <p:spTgt spid="57346"/>
                                        </p:tgtEl>
                                        <p:attrNameLst>
                                          <p:attrName>style.visibility</p:attrName>
                                        </p:attrNameLst>
                                      </p:cBhvr>
                                      <p:to>
                                        <p:strVal val="visible"/>
                                      </p:to>
                                    </p:set>
                                    <p:animEffect transition="in" filter="wipe(up)">
                                      <p:cBhvr>
                                        <p:cTn id="15" dur="2000"/>
                                        <p:tgtEl>
                                          <p:spTgt spid="57346"/>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wipe(up)">
                                      <p:cBhvr>
                                        <p:cTn id="20" dur="2000"/>
                                        <p:tgtEl>
                                          <p:spTgt spid="7"/>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1" fill="hold" nodeType="clickEffect">
                                  <p:stCondLst>
                                    <p:cond delay="0"/>
                                  </p:stCondLst>
                                  <p:childTnLst>
                                    <p:set>
                                      <p:cBhvr>
                                        <p:cTn id="24" dur="1" fill="hold">
                                          <p:stCondLst>
                                            <p:cond delay="0"/>
                                          </p:stCondLst>
                                        </p:cTn>
                                        <p:tgtEl>
                                          <p:spTgt spid="9">
                                            <p:txEl>
                                              <p:pRg st="0" end="0"/>
                                            </p:txEl>
                                          </p:spTgt>
                                        </p:tgtEl>
                                        <p:attrNameLst>
                                          <p:attrName>style.visibility</p:attrName>
                                        </p:attrNameLst>
                                      </p:cBhvr>
                                      <p:to>
                                        <p:strVal val="visible"/>
                                      </p:to>
                                    </p:set>
                                    <p:animEffect transition="in" filter="wipe(up)">
                                      <p:cBhvr>
                                        <p:cTn id="25" dur="2000"/>
                                        <p:tgtEl>
                                          <p:spTgt spid="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6" grpId="0"/>
      <p:bldP spid="8" grpId="0"/>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p:cNvSpPr>
            <a:spLocks noGrp="1"/>
          </p:cNvSpPr>
          <p:nvPr>
            <p:ph type="sldNum" sz="quarter" idx="12"/>
          </p:nvPr>
        </p:nvSpPr>
        <p:spPr/>
        <p:txBody>
          <a:bodyPr/>
          <a:lstStyle/>
          <a:p>
            <a:pPr>
              <a:defRPr/>
            </a:pPr>
            <a:fld id="{1B0A2821-33DE-47F4-8F86-EE1A6AB515CD}" type="slidenum">
              <a:rPr lang="ru-RU" smtClean="0"/>
              <a:pPr>
                <a:defRPr/>
              </a:pPr>
              <a:t>114</a:t>
            </a:fld>
            <a:endParaRPr lang="ru-RU"/>
          </a:p>
        </p:txBody>
      </p:sp>
      <p:sp>
        <p:nvSpPr>
          <p:cNvPr id="3" name="TextBox 2"/>
          <p:cNvSpPr txBox="1"/>
          <p:nvPr/>
        </p:nvSpPr>
        <p:spPr>
          <a:xfrm>
            <a:off x="0" y="0"/>
            <a:ext cx="9144000" cy="2769989"/>
          </a:xfrm>
          <a:prstGeom prst="rect">
            <a:avLst/>
          </a:prstGeom>
          <a:noFill/>
        </p:spPr>
        <p:txBody>
          <a:bodyPr>
            <a:spAutoFit/>
          </a:bodyPr>
          <a:lstStyle/>
          <a:p>
            <a:pPr algn="ctr" hangingPunct="0">
              <a:defRPr/>
            </a:pPr>
            <a:r>
              <a:rPr lang="ru-RU" sz="3200" b="1" i="1" dirty="0">
                <a:solidFill>
                  <a:srgbClr val="FF0000"/>
                </a:solidFill>
                <a:latin typeface="+mn-lt"/>
              </a:rPr>
              <a:t>Аналогия между </a:t>
            </a:r>
            <a:r>
              <a:rPr lang="ru-RU" sz="3200" b="1" i="1" dirty="0" err="1">
                <a:solidFill>
                  <a:srgbClr val="FF0000"/>
                </a:solidFill>
                <a:latin typeface="+mn-lt"/>
              </a:rPr>
              <a:t>импликантами</a:t>
            </a:r>
            <a:r>
              <a:rPr lang="ru-RU" sz="3200" b="1" i="1" dirty="0">
                <a:solidFill>
                  <a:srgbClr val="FF0000"/>
                </a:solidFill>
                <a:latin typeface="+mn-lt"/>
              </a:rPr>
              <a:t> и </a:t>
            </a:r>
            <a:endParaRPr lang="ru-RU" sz="3200" dirty="0">
              <a:solidFill>
                <a:srgbClr val="FF0000"/>
              </a:solidFill>
              <a:latin typeface="+mn-lt"/>
            </a:endParaRPr>
          </a:p>
          <a:p>
            <a:pPr algn="ctr" hangingPunct="0">
              <a:defRPr/>
            </a:pPr>
            <a:r>
              <a:rPr lang="ru-RU" sz="3200" b="1" i="1" dirty="0">
                <a:solidFill>
                  <a:srgbClr val="FF0000"/>
                </a:solidFill>
                <a:latin typeface="+mn-lt"/>
              </a:rPr>
              <a:t>кубическим представлением булевой функции</a:t>
            </a:r>
          </a:p>
          <a:p>
            <a:pPr algn="ctr" hangingPunct="0">
              <a:defRPr/>
            </a:pPr>
            <a:endParaRPr lang="ru-RU" sz="1400" dirty="0">
              <a:solidFill>
                <a:srgbClr val="FF0000"/>
              </a:solidFill>
              <a:latin typeface="+mn-lt"/>
            </a:endParaRPr>
          </a:p>
          <a:p>
            <a:pPr hangingPunct="0">
              <a:defRPr/>
            </a:pPr>
            <a:r>
              <a:rPr lang="ru-RU" sz="3200" dirty="0">
                <a:latin typeface="+mn-lt"/>
              </a:rPr>
              <a:t>Любому кубу из </a:t>
            </a:r>
            <a:r>
              <a:rPr lang="ru-RU" sz="3200" i="1" dirty="0">
                <a:latin typeface="+mn-lt"/>
              </a:rPr>
              <a:t>К</a:t>
            </a:r>
            <a:r>
              <a:rPr lang="ru-RU" sz="3200" dirty="0">
                <a:latin typeface="+mn-lt"/>
              </a:rPr>
              <a:t>(</a:t>
            </a:r>
            <a:r>
              <a:rPr lang="en-US" sz="3200" i="1" dirty="0">
                <a:latin typeface="+mn-lt"/>
              </a:rPr>
              <a:t>f</a:t>
            </a:r>
            <a:r>
              <a:rPr lang="ru-RU" sz="3200" dirty="0">
                <a:latin typeface="+mn-lt"/>
              </a:rPr>
              <a:t>) можно поставить в </a:t>
            </a:r>
            <a:r>
              <a:rPr lang="ru-RU" sz="3200" dirty="0" err="1">
                <a:latin typeface="+mn-lt"/>
              </a:rPr>
              <a:t>соответ-ствие</a:t>
            </a:r>
            <a:r>
              <a:rPr lang="ru-RU" sz="3200" dirty="0">
                <a:latin typeface="+mn-lt"/>
              </a:rPr>
              <a:t> конъюнктивный терм, который можно рассматривать как </a:t>
            </a:r>
            <a:r>
              <a:rPr lang="ru-RU" sz="3200" dirty="0" err="1">
                <a:latin typeface="+mn-lt"/>
              </a:rPr>
              <a:t>импликанту</a:t>
            </a:r>
            <a:r>
              <a:rPr lang="ru-RU" sz="3200" dirty="0">
                <a:latin typeface="+mn-lt"/>
              </a:rPr>
              <a:t> булевой функции. </a:t>
            </a:r>
            <a:endParaRPr lang="ru-RU" dirty="0"/>
          </a:p>
        </p:txBody>
      </p:sp>
      <p:sp>
        <p:nvSpPr>
          <p:cNvPr id="4" name="TextBox 3"/>
          <p:cNvSpPr txBox="1"/>
          <p:nvPr/>
        </p:nvSpPr>
        <p:spPr>
          <a:xfrm>
            <a:off x="0" y="2780928"/>
            <a:ext cx="9144000" cy="2554545"/>
          </a:xfrm>
          <a:prstGeom prst="rect">
            <a:avLst/>
          </a:prstGeom>
          <a:noFill/>
        </p:spPr>
        <p:txBody>
          <a:bodyPr wrap="square" rtlCol="0">
            <a:spAutoFit/>
          </a:bodyPr>
          <a:lstStyle/>
          <a:p>
            <a:r>
              <a:rPr lang="ru-RU" sz="3200" dirty="0">
                <a:latin typeface="+mn-lt"/>
              </a:rPr>
              <a:t>Любой простой </a:t>
            </a:r>
            <a:r>
              <a:rPr lang="ru-RU" sz="3200" dirty="0" err="1">
                <a:latin typeface="+mn-lt"/>
              </a:rPr>
              <a:t>импликанте</a:t>
            </a:r>
            <a:r>
              <a:rPr lang="ru-RU" sz="3200" dirty="0">
                <a:latin typeface="+mn-lt"/>
              </a:rPr>
              <a:t> булевой функции соответствует максимальный куб, и, в свою очередь, множество всех простых </a:t>
            </a:r>
            <a:r>
              <a:rPr lang="ru-RU" sz="3200" dirty="0" err="1">
                <a:latin typeface="+mn-lt"/>
              </a:rPr>
              <a:t>импликант</a:t>
            </a:r>
            <a:r>
              <a:rPr lang="ru-RU" sz="3200" dirty="0">
                <a:latin typeface="+mn-lt"/>
              </a:rPr>
              <a:t> соответствует множеству </a:t>
            </a:r>
            <a:r>
              <a:rPr lang="en-US" sz="3200" i="1" dirty="0">
                <a:latin typeface="+mn-lt"/>
              </a:rPr>
              <a:t>Z</a:t>
            </a:r>
            <a:r>
              <a:rPr lang="ru-RU" sz="3200" dirty="0">
                <a:latin typeface="+mn-lt"/>
              </a:rPr>
              <a:t>(</a:t>
            </a:r>
            <a:r>
              <a:rPr lang="en-US" sz="3200" i="1" dirty="0">
                <a:latin typeface="+mn-lt"/>
              </a:rPr>
              <a:t>f</a:t>
            </a:r>
            <a:r>
              <a:rPr lang="ru-RU" sz="3200" dirty="0">
                <a:latin typeface="+mn-lt"/>
              </a:rPr>
              <a:t>) всех максимальных кубов </a:t>
            </a:r>
            <a:r>
              <a:rPr lang="ru-RU" sz="3200" i="1" dirty="0">
                <a:latin typeface="+mn-lt"/>
              </a:rPr>
              <a:t>К</a:t>
            </a:r>
            <a:r>
              <a:rPr lang="ru-RU" sz="3200" dirty="0">
                <a:latin typeface="+mn-lt"/>
              </a:rPr>
              <a:t>(</a:t>
            </a:r>
            <a:r>
              <a:rPr lang="en-US" sz="3200" i="1" dirty="0">
                <a:latin typeface="+mn-lt"/>
              </a:rPr>
              <a:t>f</a:t>
            </a:r>
            <a:r>
              <a:rPr lang="ru-RU" sz="3200" dirty="0">
                <a:latin typeface="+mn-lt"/>
              </a:rPr>
              <a:t>)</a:t>
            </a:r>
            <a:r>
              <a:rPr lang="ru-RU" sz="3200" i="1" dirty="0">
                <a:latin typeface="+mn-lt"/>
              </a:rPr>
              <a:t>. </a:t>
            </a:r>
            <a:endParaRPr lang="ru-RU" sz="3200" dirty="0"/>
          </a:p>
        </p:txBody>
      </p:sp>
      <p:sp>
        <p:nvSpPr>
          <p:cNvPr id="5" name="TextBox 4"/>
          <p:cNvSpPr txBox="1"/>
          <p:nvPr/>
        </p:nvSpPr>
        <p:spPr>
          <a:xfrm>
            <a:off x="0" y="5445224"/>
            <a:ext cx="9144000" cy="1077218"/>
          </a:xfrm>
          <a:prstGeom prst="rect">
            <a:avLst/>
          </a:prstGeom>
          <a:noFill/>
        </p:spPr>
        <p:txBody>
          <a:bodyPr wrap="square" rtlCol="0">
            <a:spAutoFit/>
          </a:bodyPr>
          <a:lstStyle/>
          <a:p>
            <a:r>
              <a:rPr lang="ru-RU" sz="3200" dirty="0">
                <a:latin typeface="+mn-lt"/>
              </a:rPr>
              <a:t>Таким образом, можно провести некоторую аналогию между сокращенной СДНФ и </a:t>
            </a:r>
            <a:r>
              <a:rPr lang="en-US" sz="3200" i="1" dirty="0">
                <a:latin typeface="+mn-lt"/>
              </a:rPr>
              <a:t>Z</a:t>
            </a:r>
            <a:r>
              <a:rPr lang="ru-RU" sz="3200" dirty="0">
                <a:latin typeface="+mn-lt"/>
              </a:rPr>
              <a:t>(</a:t>
            </a:r>
            <a:r>
              <a:rPr lang="en-US" sz="3200" i="1" dirty="0">
                <a:latin typeface="+mn-lt"/>
              </a:rPr>
              <a:t>f</a:t>
            </a:r>
            <a:r>
              <a:rPr lang="ru-RU" sz="3200" dirty="0">
                <a:latin typeface="+mn-lt"/>
              </a:rPr>
              <a:t>)</a:t>
            </a:r>
            <a:r>
              <a:rPr lang="ru-RU" sz="3200" i="1" dirty="0">
                <a:latin typeface="+mn-lt"/>
              </a:rPr>
              <a:t>.</a:t>
            </a:r>
            <a:endParaRPr lang="ru-RU" sz="3200" dirty="0">
              <a:latin typeface="+mn-lt"/>
            </a:endParaRPr>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wipe(up)">
                                      <p:cBhvr>
                                        <p:cTn id="12" dur="20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p:cNvSpPr>
            <a:spLocks noGrp="1"/>
          </p:cNvSpPr>
          <p:nvPr>
            <p:ph type="sldNum" sz="quarter" idx="12"/>
          </p:nvPr>
        </p:nvSpPr>
        <p:spPr/>
        <p:txBody>
          <a:bodyPr/>
          <a:lstStyle/>
          <a:p>
            <a:pPr>
              <a:defRPr/>
            </a:pPr>
            <a:fld id="{8C3C23BE-D794-4D71-A363-ACF88F3F1551}" type="slidenum">
              <a:rPr lang="ru-RU" smtClean="0"/>
              <a:pPr>
                <a:defRPr/>
              </a:pPr>
              <a:t>115</a:t>
            </a:fld>
            <a:endParaRPr lang="ru-RU"/>
          </a:p>
        </p:txBody>
      </p:sp>
      <p:sp>
        <p:nvSpPr>
          <p:cNvPr id="3" name="TextBox 2"/>
          <p:cNvSpPr txBox="1"/>
          <p:nvPr/>
        </p:nvSpPr>
        <p:spPr>
          <a:xfrm>
            <a:off x="0" y="0"/>
            <a:ext cx="9144000" cy="1569660"/>
          </a:xfrm>
          <a:prstGeom prst="rect">
            <a:avLst/>
          </a:prstGeom>
          <a:noFill/>
        </p:spPr>
        <p:txBody>
          <a:bodyPr>
            <a:spAutoFit/>
          </a:bodyPr>
          <a:lstStyle/>
          <a:p>
            <a:pPr hangingPunct="0">
              <a:defRPr/>
            </a:pPr>
            <a:r>
              <a:rPr lang="ru-RU" sz="3200" dirty="0">
                <a:latin typeface="+mn-lt"/>
              </a:rPr>
              <a:t>В отношении </a:t>
            </a:r>
            <a:r>
              <a:rPr lang="ru-RU" sz="3200" dirty="0" err="1">
                <a:latin typeface="+mn-lt"/>
              </a:rPr>
              <a:t>импликант</a:t>
            </a:r>
            <a:r>
              <a:rPr lang="ru-RU" sz="3200" dirty="0">
                <a:latin typeface="+mn-lt"/>
              </a:rPr>
              <a:t> булевой функции также как и в отношении кубов, соответствующих им, существует отношение покрытия.</a:t>
            </a:r>
          </a:p>
        </p:txBody>
      </p:sp>
      <p:sp>
        <p:nvSpPr>
          <p:cNvPr id="4" name="TextBox 3"/>
          <p:cNvSpPr txBox="1"/>
          <p:nvPr/>
        </p:nvSpPr>
        <p:spPr>
          <a:xfrm>
            <a:off x="0" y="1844824"/>
            <a:ext cx="9144000" cy="4031873"/>
          </a:xfrm>
          <a:prstGeom prst="rect">
            <a:avLst/>
          </a:prstGeom>
          <a:noFill/>
        </p:spPr>
        <p:txBody>
          <a:bodyPr wrap="square" rtlCol="0">
            <a:spAutoFit/>
          </a:bodyPr>
          <a:lstStyle/>
          <a:p>
            <a:pPr hangingPunct="0">
              <a:defRPr/>
            </a:pPr>
            <a:r>
              <a:rPr lang="ru-RU" sz="3200" dirty="0">
                <a:latin typeface="+mn-lt"/>
              </a:rPr>
              <a:t>Принято считать, что </a:t>
            </a:r>
            <a:r>
              <a:rPr lang="ru-RU" sz="3200" dirty="0" err="1">
                <a:latin typeface="+mn-lt"/>
              </a:rPr>
              <a:t>импликанта</a:t>
            </a:r>
            <a:r>
              <a:rPr lang="ru-RU" sz="3200" dirty="0">
                <a:latin typeface="+mn-lt"/>
              </a:rPr>
              <a:t> булевой функции покрывает некоторую существенную вершину этой функции или, в общем случае, некоторый куб из </a:t>
            </a:r>
            <a:r>
              <a:rPr lang="ru-RU" sz="3200" i="1" dirty="0">
                <a:latin typeface="+mn-lt"/>
              </a:rPr>
              <a:t>К</a:t>
            </a:r>
            <a:r>
              <a:rPr lang="ru-RU" sz="3200" dirty="0">
                <a:latin typeface="+mn-lt"/>
              </a:rPr>
              <a:t>(</a:t>
            </a:r>
            <a:r>
              <a:rPr lang="en-US" sz="3200" i="1" dirty="0">
                <a:latin typeface="+mn-lt"/>
              </a:rPr>
              <a:t>f</a:t>
            </a:r>
            <a:r>
              <a:rPr lang="ru-RU" sz="3200" dirty="0">
                <a:latin typeface="+mn-lt"/>
              </a:rPr>
              <a:t>)</a:t>
            </a:r>
            <a:r>
              <a:rPr lang="ru-RU" sz="3200" i="1" dirty="0">
                <a:latin typeface="+mn-lt"/>
              </a:rPr>
              <a:t>,</a:t>
            </a:r>
            <a:r>
              <a:rPr lang="ru-RU" sz="3200" dirty="0">
                <a:latin typeface="+mn-lt"/>
              </a:rPr>
              <a:t> если значение </a:t>
            </a:r>
            <a:r>
              <a:rPr lang="ru-RU" sz="3200" dirty="0" err="1">
                <a:latin typeface="+mn-lt"/>
              </a:rPr>
              <a:t>импликанты</a:t>
            </a:r>
            <a:r>
              <a:rPr lang="ru-RU" sz="3200" dirty="0">
                <a:latin typeface="+mn-lt"/>
              </a:rPr>
              <a:t> на наборе аргументов, представляющем данную существенную вершину, равно 1 или, в общем случае, значение </a:t>
            </a:r>
            <a:r>
              <a:rPr lang="ru-RU" sz="3200" dirty="0" err="1">
                <a:latin typeface="+mn-lt"/>
              </a:rPr>
              <a:t>импликанты</a:t>
            </a:r>
            <a:r>
              <a:rPr lang="ru-RU" sz="3200" dirty="0">
                <a:latin typeface="+mn-lt"/>
              </a:rPr>
              <a:t> равно 1 для всех существенных вершин покрываемых кубом из </a:t>
            </a:r>
            <a:r>
              <a:rPr lang="ru-RU" sz="3200" i="1" dirty="0">
                <a:latin typeface="+mn-lt"/>
              </a:rPr>
              <a:t>К</a:t>
            </a:r>
            <a:r>
              <a:rPr lang="ru-RU" sz="3200" dirty="0">
                <a:latin typeface="+mn-lt"/>
              </a:rPr>
              <a:t>(</a:t>
            </a:r>
            <a:r>
              <a:rPr lang="en-US" sz="3200" i="1" dirty="0">
                <a:latin typeface="+mn-lt"/>
              </a:rPr>
              <a:t>f</a:t>
            </a:r>
            <a:r>
              <a:rPr lang="ru-RU" sz="3200" dirty="0">
                <a:latin typeface="+mn-lt"/>
              </a:rPr>
              <a:t>)</a:t>
            </a:r>
            <a:r>
              <a:rPr lang="ru-RU" sz="3200" i="1" dirty="0">
                <a:latin typeface="+mn-lt"/>
              </a:rPr>
              <a:t>.</a:t>
            </a:r>
            <a:endParaRPr lang="ru-RU" sz="3200" dirty="0"/>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p:cNvSpPr>
            <a:spLocks noGrp="1"/>
          </p:cNvSpPr>
          <p:nvPr>
            <p:ph type="sldNum" sz="quarter" idx="12"/>
          </p:nvPr>
        </p:nvSpPr>
        <p:spPr/>
        <p:txBody>
          <a:bodyPr/>
          <a:lstStyle/>
          <a:p>
            <a:pPr>
              <a:defRPr/>
            </a:pPr>
            <a:fld id="{012DD102-C602-4056-84CB-4BC231F16BC3}" type="slidenum">
              <a:rPr lang="ru-RU" smtClean="0"/>
              <a:pPr>
                <a:defRPr/>
              </a:pPr>
              <a:t>116</a:t>
            </a:fld>
            <a:endParaRPr lang="ru-RU"/>
          </a:p>
        </p:txBody>
      </p:sp>
      <p:sp>
        <p:nvSpPr>
          <p:cNvPr id="3" name="TextBox 2"/>
          <p:cNvSpPr txBox="1"/>
          <p:nvPr/>
        </p:nvSpPr>
        <p:spPr>
          <a:xfrm>
            <a:off x="0" y="-26988"/>
            <a:ext cx="9144000" cy="1569660"/>
          </a:xfrm>
          <a:prstGeom prst="rect">
            <a:avLst/>
          </a:prstGeom>
          <a:noFill/>
        </p:spPr>
        <p:txBody>
          <a:bodyPr>
            <a:spAutoFit/>
          </a:bodyPr>
          <a:lstStyle/>
          <a:p>
            <a:pPr hangingPunct="0">
              <a:defRPr/>
            </a:pPr>
            <a:r>
              <a:rPr lang="ru-RU" sz="3200" dirty="0" err="1">
                <a:latin typeface="+mn-lt"/>
              </a:rPr>
              <a:t>Наример</a:t>
            </a:r>
            <a:r>
              <a:rPr lang="ru-RU" sz="3200" dirty="0">
                <a:latin typeface="+mn-lt"/>
              </a:rPr>
              <a:t>, </a:t>
            </a:r>
            <a:r>
              <a:rPr lang="ru-RU" sz="3200" dirty="0" err="1">
                <a:latin typeface="+mn-lt"/>
              </a:rPr>
              <a:t>импликанта</a:t>
            </a:r>
            <a:r>
              <a:rPr lang="ru-RU" sz="3200" i="1" dirty="0">
                <a:latin typeface="+mn-lt"/>
              </a:rPr>
              <a:t> х</a:t>
            </a:r>
            <a:r>
              <a:rPr lang="ru-RU" sz="3200" i="1" baseline="-25000" dirty="0">
                <a:latin typeface="+mn-lt"/>
              </a:rPr>
              <a:t>1</a:t>
            </a:r>
            <a:r>
              <a:rPr lang="ru-RU" sz="3200" i="1" dirty="0">
                <a:latin typeface="+mn-lt"/>
              </a:rPr>
              <a:t>х</a:t>
            </a:r>
            <a:r>
              <a:rPr lang="ru-RU" sz="3200" i="1" baseline="-25000" dirty="0">
                <a:latin typeface="+mn-lt"/>
              </a:rPr>
              <a:t>2</a:t>
            </a:r>
            <a:r>
              <a:rPr lang="ru-RU" sz="3200" dirty="0">
                <a:latin typeface="+mn-lt"/>
              </a:rPr>
              <a:t> покрывает </a:t>
            </a:r>
            <a:r>
              <a:rPr lang="ru-RU" sz="3200" dirty="0" err="1">
                <a:latin typeface="+mn-lt"/>
              </a:rPr>
              <a:t>сущест-венные</a:t>
            </a:r>
            <a:r>
              <a:rPr lang="ru-RU" sz="3200" dirty="0">
                <a:latin typeface="+mn-lt"/>
              </a:rPr>
              <a:t> вершины (110, 111) и в свою очередь покрывает куб 11Х.</a:t>
            </a:r>
          </a:p>
        </p:txBody>
      </p:sp>
      <p:sp>
        <p:nvSpPr>
          <p:cNvPr id="4" name="TextBox 3"/>
          <p:cNvSpPr txBox="1"/>
          <p:nvPr/>
        </p:nvSpPr>
        <p:spPr>
          <a:xfrm>
            <a:off x="0" y="1340768"/>
            <a:ext cx="9144000" cy="2062103"/>
          </a:xfrm>
          <a:prstGeom prst="rect">
            <a:avLst/>
          </a:prstGeom>
          <a:noFill/>
        </p:spPr>
        <p:txBody>
          <a:bodyPr wrap="square" rtlCol="0">
            <a:spAutoFit/>
          </a:bodyPr>
          <a:lstStyle/>
          <a:p>
            <a:pPr hangingPunct="0">
              <a:defRPr/>
            </a:pPr>
            <a:r>
              <a:rPr lang="ru-RU" sz="3200" dirty="0">
                <a:latin typeface="+mn-lt"/>
              </a:rPr>
              <a:t>Множество </a:t>
            </a:r>
            <a:r>
              <a:rPr lang="ru-RU" sz="3200" dirty="0" err="1">
                <a:latin typeface="+mn-lt"/>
              </a:rPr>
              <a:t>импликант</a:t>
            </a:r>
            <a:r>
              <a:rPr lang="ru-RU" sz="3200" dirty="0">
                <a:latin typeface="+mn-lt"/>
              </a:rPr>
              <a:t> булевой функции образует </a:t>
            </a:r>
            <a:r>
              <a:rPr lang="ru-RU" sz="3200" b="1" i="1" dirty="0">
                <a:solidFill>
                  <a:srgbClr val="FF0000"/>
                </a:solidFill>
                <a:latin typeface="+mn-lt"/>
              </a:rPr>
              <a:t>полную систему </a:t>
            </a:r>
            <a:r>
              <a:rPr lang="ru-RU" sz="3200" b="1" i="1" dirty="0" err="1">
                <a:solidFill>
                  <a:srgbClr val="FF0000"/>
                </a:solidFill>
                <a:latin typeface="+mn-lt"/>
              </a:rPr>
              <a:t>импликант</a:t>
            </a:r>
            <a:r>
              <a:rPr lang="ru-RU" sz="3200" dirty="0">
                <a:latin typeface="+mn-lt"/>
              </a:rPr>
              <a:t>, если любая </a:t>
            </a:r>
            <a:r>
              <a:rPr lang="ru-RU" sz="3200" dirty="0" err="1">
                <a:latin typeface="+mn-lt"/>
              </a:rPr>
              <a:t>сущест-венная</a:t>
            </a:r>
            <a:r>
              <a:rPr lang="ru-RU" sz="3200" dirty="0">
                <a:latin typeface="+mn-lt"/>
              </a:rPr>
              <a:t> вершина булевой функции покрывается хотя бы одной </a:t>
            </a:r>
            <a:r>
              <a:rPr lang="ru-RU" sz="3200" dirty="0" err="1">
                <a:latin typeface="+mn-lt"/>
              </a:rPr>
              <a:t>импликантой</a:t>
            </a:r>
            <a:r>
              <a:rPr lang="ru-RU" sz="3200" dirty="0">
                <a:latin typeface="+mn-lt"/>
              </a:rPr>
              <a:t> этого множества.</a:t>
            </a:r>
          </a:p>
        </p:txBody>
      </p:sp>
      <p:sp>
        <p:nvSpPr>
          <p:cNvPr id="5" name="TextBox 4"/>
          <p:cNvSpPr txBox="1"/>
          <p:nvPr/>
        </p:nvSpPr>
        <p:spPr>
          <a:xfrm>
            <a:off x="0" y="3356992"/>
            <a:ext cx="9144000" cy="3539430"/>
          </a:xfrm>
          <a:prstGeom prst="rect">
            <a:avLst/>
          </a:prstGeom>
          <a:noFill/>
        </p:spPr>
        <p:txBody>
          <a:bodyPr wrap="square" rtlCol="0">
            <a:spAutoFit/>
          </a:bodyPr>
          <a:lstStyle/>
          <a:p>
            <a:r>
              <a:rPr lang="ru-RU" sz="3200" dirty="0">
                <a:latin typeface="+mn-lt"/>
              </a:rPr>
              <a:t>Если считать, что в полную систему </a:t>
            </a:r>
            <a:r>
              <a:rPr lang="ru-RU" sz="3200" dirty="0" err="1">
                <a:latin typeface="+mn-lt"/>
              </a:rPr>
              <a:t>импликант</a:t>
            </a:r>
            <a:r>
              <a:rPr lang="ru-RU" sz="3200" dirty="0">
                <a:latin typeface="+mn-lt"/>
              </a:rPr>
              <a:t> включаются </a:t>
            </a:r>
            <a:r>
              <a:rPr lang="ru-RU" sz="3200" dirty="0" err="1">
                <a:latin typeface="+mn-lt"/>
              </a:rPr>
              <a:t>импликанты</a:t>
            </a:r>
            <a:r>
              <a:rPr lang="ru-RU" sz="3200" dirty="0">
                <a:latin typeface="+mn-lt"/>
              </a:rPr>
              <a:t> только в виде </a:t>
            </a:r>
            <a:r>
              <a:rPr lang="ru-RU" sz="3200" dirty="0" err="1">
                <a:latin typeface="+mn-lt"/>
              </a:rPr>
              <a:t>конъюнк-тивных</a:t>
            </a:r>
            <a:r>
              <a:rPr lang="ru-RU" sz="3200" dirty="0">
                <a:latin typeface="+mn-lt"/>
              </a:rPr>
              <a:t> термов и не включаются </a:t>
            </a:r>
            <a:r>
              <a:rPr lang="ru-RU" sz="3200" dirty="0" err="1">
                <a:latin typeface="+mn-lt"/>
              </a:rPr>
              <a:t>импликанты</a:t>
            </a:r>
            <a:r>
              <a:rPr lang="ru-RU" sz="3200" dirty="0">
                <a:latin typeface="+mn-lt"/>
              </a:rPr>
              <a:t> в виде дизъюнкции термов, то полной системе </a:t>
            </a:r>
            <a:r>
              <a:rPr lang="ru-RU" sz="3200" dirty="0" err="1">
                <a:latin typeface="+mn-lt"/>
              </a:rPr>
              <a:t>импликант</a:t>
            </a:r>
            <a:r>
              <a:rPr lang="ru-RU" sz="3200" dirty="0">
                <a:latin typeface="+mn-lt"/>
              </a:rPr>
              <a:t> можно поставить в соответствие некоторое множество кубов из </a:t>
            </a:r>
            <a:r>
              <a:rPr lang="ru-RU" sz="3200" i="1" dirty="0">
                <a:latin typeface="+mn-lt"/>
              </a:rPr>
              <a:t>К</a:t>
            </a:r>
            <a:r>
              <a:rPr lang="ru-RU" sz="3200" dirty="0">
                <a:latin typeface="+mn-lt"/>
              </a:rPr>
              <a:t>(</a:t>
            </a:r>
            <a:r>
              <a:rPr lang="en-US" sz="3200" i="1" dirty="0">
                <a:latin typeface="+mn-lt"/>
              </a:rPr>
              <a:t>f</a:t>
            </a:r>
            <a:r>
              <a:rPr lang="ru-RU" sz="3200" dirty="0">
                <a:latin typeface="+mn-lt"/>
              </a:rPr>
              <a:t>) образующих покрытие булевой функции </a:t>
            </a:r>
            <a:r>
              <a:rPr lang="en-US" sz="3200" i="1" dirty="0">
                <a:latin typeface="+mn-lt"/>
              </a:rPr>
              <a:t>f</a:t>
            </a:r>
            <a:r>
              <a:rPr lang="ru-RU" sz="3200" dirty="0"/>
              <a:t> . </a:t>
            </a:r>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wipe(up)">
                                      <p:cBhvr>
                                        <p:cTn id="7" dur="20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up)">
                                      <p:cBhvr>
                                        <p:cTn id="12"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p:cNvSpPr>
            <a:spLocks noGrp="1"/>
          </p:cNvSpPr>
          <p:nvPr>
            <p:ph type="sldNum" sz="quarter" idx="12"/>
          </p:nvPr>
        </p:nvSpPr>
        <p:spPr/>
        <p:txBody>
          <a:bodyPr/>
          <a:lstStyle/>
          <a:p>
            <a:pPr>
              <a:defRPr/>
            </a:pPr>
            <a:fld id="{DA15DBD6-35CB-40D2-AFA4-CDF4CB01C757}" type="slidenum">
              <a:rPr lang="ru-RU" smtClean="0"/>
              <a:pPr>
                <a:defRPr/>
              </a:pPr>
              <a:t>117</a:t>
            </a:fld>
            <a:endParaRPr lang="ru-RU"/>
          </a:p>
        </p:txBody>
      </p:sp>
      <p:sp>
        <p:nvSpPr>
          <p:cNvPr id="3" name="TextBox 2"/>
          <p:cNvSpPr txBox="1"/>
          <p:nvPr/>
        </p:nvSpPr>
        <p:spPr>
          <a:xfrm>
            <a:off x="0" y="0"/>
            <a:ext cx="9144000" cy="3539430"/>
          </a:xfrm>
          <a:prstGeom prst="rect">
            <a:avLst/>
          </a:prstGeom>
          <a:noFill/>
        </p:spPr>
        <p:txBody>
          <a:bodyPr>
            <a:spAutoFit/>
          </a:bodyPr>
          <a:lstStyle/>
          <a:p>
            <a:pPr hangingPunct="0">
              <a:defRPr/>
            </a:pPr>
            <a:r>
              <a:rPr lang="ru-RU" sz="3200" dirty="0">
                <a:latin typeface="+mn-lt"/>
              </a:rPr>
              <a:t>Так, например, кубам из кубического комплекса </a:t>
            </a:r>
            <a:r>
              <a:rPr lang="ru-RU" sz="3200" i="1" dirty="0">
                <a:latin typeface="+mn-lt"/>
              </a:rPr>
              <a:t>К</a:t>
            </a:r>
            <a:r>
              <a:rPr lang="ru-RU" sz="3200" i="1" dirty="0">
                <a:latin typeface="+mn-lt"/>
                <a:sym typeface="Symbol"/>
              </a:rPr>
              <a:t></a:t>
            </a:r>
            <a:r>
              <a:rPr lang="ru-RU" sz="3200" i="1" dirty="0">
                <a:latin typeface="+mn-lt"/>
              </a:rPr>
              <a:t> </a:t>
            </a:r>
            <a:r>
              <a:rPr lang="ru-RU" sz="3200" dirty="0">
                <a:latin typeface="+mn-lt"/>
              </a:rPr>
              <a:t>(</a:t>
            </a:r>
            <a:r>
              <a:rPr lang="en-US" sz="3200" i="1" dirty="0">
                <a:latin typeface="+mn-lt"/>
              </a:rPr>
              <a:t>f</a:t>
            </a:r>
            <a:r>
              <a:rPr lang="ru-RU" sz="3200" dirty="0">
                <a:latin typeface="+mn-lt"/>
              </a:rPr>
              <a:t>) соответствует полная система </a:t>
            </a:r>
            <a:r>
              <a:rPr lang="ru-RU" sz="3200" dirty="0" err="1">
                <a:latin typeface="+mn-lt"/>
              </a:rPr>
              <a:t>импликант</a:t>
            </a:r>
            <a:r>
              <a:rPr lang="ru-RU" sz="3200" dirty="0">
                <a:latin typeface="+mn-lt"/>
              </a:rPr>
              <a:t>, представляющая собой множество </a:t>
            </a:r>
            <a:r>
              <a:rPr lang="ru-RU" sz="3200" dirty="0" err="1">
                <a:latin typeface="+mn-lt"/>
              </a:rPr>
              <a:t>конституент</a:t>
            </a:r>
            <a:r>
              <a:rPr lang="ru-RU" sz="3200" dirty="0">
                <a:latin typeface="+mn-lt"/>
              </a:rPr>
              <a:t> 1 данной функции </a:t>
            </a:r>
            <a:r>
              <a:rPr lang="en-US" sz="3200" i="1" dirty="0">
                <a:latin typeface="+mn-lt"/>
              </a:rPr>
              <a:t>f</a:t>
            </a:r>
            <a:r>
              <a:rPr lang="ru-RU" sz="3200" dirty="0">
                <a:latin typeface="+mn-lt"/>
              </a:rPr>
              <a:t>. В свою очередь, множеству максимальных кубов </a:t>
            </a:r>
            <a:r>
              <a:rPr lang="en-US" sz="3200" i="1" dirty="0">
                <a:latin typeface="+mn-lt"/>
              </a:rPr>
              <a:t>Z</a:t>
            </a:r>
            <a:r>
              <a:rPr lang="ru-RU" sz="3200" dirty="0">
                <a:latin typeface="+mn-lt"/>
              </a:rPr>
              <a:t>(</a:t>
            </a:r>
            <a:r>
              <a:rPr lang="en-US" sz="3200" i="1" dirty="0">
                <a:latin typeface="+mn-lt"/>
              </a:rPr>
              <a:t>f</a:t>
            </a:r>
            <a:r>
              <a:rPr lang="ru-RU" sz="3200" dirty="0">
                <a:latin typeface="+mn-lt"/>
              </a:rPr>
              <a:t>)</a:t>
            </a:r>
            <a:r>
              <a:rPr lang="ru-RU" sz="3200" i="1" dirty="0">
                <a:latin typeface="+mn-lt"/>
              </a:rPr>
              <a:t>,</a:t>
            </a:r>
            <a:r>
              <a:rPr lang="ru-RU" sz="3200" dirty="0">
                <a:latin typeface="+mn-lt"/>
              </a:rPr>
              <a:t> естественно образующих покрытие булевой функции, соответствует полная система простых </a:t>
            </a:r>
            <a:r>
              <a:rPr lang="ru-RU" sz="3200" dirty="0" err="1">
                <a:latin typeface="+mn-lt"/>
              </a:rPr>
              <a:t>импликант</a:t>
            </a:r>
            <a:r>
              <a:rPr lang="ru-RU" sz="3200" dirty="0">
                <a:latin typeface="+mn-lt"/>
              </a:rPr>
              <a:t>.</a:t>
            </a:r>
          </a:p>
        </p:txBody>
      </p:sp>
      <p:sp>
        <p:nvSpPr>
          <p:cNvPr id="4" name="TextBox 3"/>
          <p:cNvSpPr txBox="1"/>
          <p:nvPr/>
        </p:nvSpPr>
        <p:spPr>
          <a:xfrm>
            <a:off x="0" y="3501008"/>
            <a:ext cx="9144000" cy="2062103"/>
          </a:xfrm>
          <a:prstGeom prst="rect">
            <a:avLst/>
          </a:prstGeom>
          <a:noFill/>
        </p:spPr>
        <p:txBody>
          <a:bodyPr wrap="square" rtlCol="0">
            <a:spAutoFit/>
          </a:bodyPr>
          <a:lstStyle/>
          <a:p>
            <a:r>
              <a:rPr lang="ru-RU" sz="3200" dirty="0">
                <a:latin typeface="+mn-lt"/>
              </a:rPr>
              <a:t>Система простых </a:t>
            </a:r>
            <a:r>
              <a:rPr lang="ru-RU" sz="3200" dirty="0" err="1">
                <a:latin typeface="+mn-lt"/>
              </a:rPr>
              <a:t>импликант</a:t>
            </a:r>
            <a:r>
              <a:rPr lang="ru-RU" sz="3200" dirty="0">
                <a:latin typeface="+mn-lt"/>
              </a:rPr>
              <a:t> называется </a:t>
            </a:r>
            <a:r>
              <a:rPr lang="ru-RU" sz="3200" b="1" i="1" dirty="0" err="1">
                <a:solidFill>
                  <a:srgbClr val="FF0000"/>
                </a:solidFill>
                <a:latin typeface="+mn-lt"/>
              </a:rPr>
              <a:t>приведен-ной</a:t>
            </a:r>
            <a:r>
              <a:rPr lang="ru-RU" sz="3200" i="1" dirty="0">
                <a:solidFill>
                  <a:srgbClr val="FF0000"/>
                </a:solidFill>
                <a:latin typeface="+mn-lt"/>
              </a:rPr>
              <a:t>, </a:t>
            </a:r>
            <a:r>
              <a:rPr lang="ru-RU" sz="3200" dirty="0">
                <a:latin typeface="+mn-lt"/>
              </a:rPr>
              <a:t>если она является полной, а никакая ее собственная часть уже не образует полную систему </a:t>
            </a:r>
            <a:r>
              <a:rPr lang="ru-RU" sz="3200" dirty="0" err="1">
                <a:latin typeface="+mn-lt"/>
              </a:rPr>
              <a:t>импликант</a:t>
            </a:r>
            <a:r>
              <a:rPr lang="ru-RU" sz="3200" dirty="0">
                <a:latin typeface="+mn-lt"/>
              </a:rPr>
              <a:t>.</a:t>
            </a:r>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wipe(up)">
                                      <p:cBhvr>
                                        <p:cTn id="7" dur="20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p:cNvSpPr>
            <a:spLocks noGrp="1"/>
          </p:cNvSpPr>
          <p:nvPr>
            <p:ph type="sldNum" sz="quarter" idx="12"/>
          </p:nvPr>
        </p:nvSpPr>
        <p:spPr/>
        <p:txBody>
          <a:bodyPr/>
          <a:lstStyle/>
          <a:p>
            <a:pPr>
              <a:defRPr/>
            </a:pPr>
            <a:fld id="{90FC84E3-6A51-4321-BBFB-A93772E12C29}" type="slidenum">
              <a:rPr lang="ru-RU" smtClean="0"/>
              <a:pPr>
                <a:defRPr/>
              </a:pPr>
              <a:t>118</a:t>
            </a:fld>
            <a:endParaRPr lang="ru-RU"/>
          </a:p>
        </p:txBody>
      </p:sp>
      <p:sp>
        <p:nvSpPr>
          <p:cNvPr id="3" name="TextBox 2"/>
          <p:cNvSpPr txBox="1"/>
          <p:nvPr/>
        </p:nvSpPr>
        <p:spPr>
          <a:xfrm>
            <a:off x="0" y="163513"/>
            <a:ext cx="9144000" cy="2062103"/>
          </a:xfrm>
          <a:prstGeom prst="rect">
            <a:avLst/>
          </a:prstGeom>
          <a:noFill/>
        </p:spPr>
        <p:txBody>
          <a:bodyPr>
            <a:spAutoFit/>
          </a:bodyPr>
          <a:lstStyle/>
          <a:p>
            <a:pPr>
              <a:defRPr/>
            </a:pPr>
            <a:r>
              <a:rPr lang="ru-RU" sz="3200" b="1" dirty="0">
                <a:solidFill>
                  <a:srgbClr val="FF0000"/>
                </a:solidFill>
                <a:latin typeface="+mn-lt"/>
              </a:rPr>
              <a:t>Пример</a:t>
            </a:r>
            <a:r>
              <a:rPr lang="ru-RU" sz="3200" dirty="0">
                <a:solidFill>
                  <a:srgbClr val="FF0000"/>
                </a:solidFill>
                <a:latin typeface="+mn-lt"/>
              </a:rPr>
              <a:t>.  </a:t>
            </a:r>
            <a:r>
              <a:rPr lang="ru-RU" sz="3200" dirty="0">
                <a:latin typeface="+mn-lt"/>
              </a:rPr>
              <a:t>Проверить, является ли система простых </a:t>
            </a:r>
            <a:r>
              <a:rPr lang="ru-RU" sz="3200" dirty="0" err="1">
                <a:latin typeface="+mn-lt"/>
              </a:rPr>
              <a:t>импликант</a:t>
            </a:r>
            <a:r>
              <a:rPr lang="ru-RU" sz="3200" dirty="0">
                <a:latin typeface="+mn-lt"/>
              </a:rPr>
              <a:t>                                              для функции  полной                                                      и, если  да, то является ли она приведенной. </a:t>
            </a:r>
          </a:p>
        </p:txBody>
      </p:sp>
      <p:graphicFrame>
        <p:nvGraphicFramePr>
          <p:cNvPr id="58370" name="Object 2"/>
          <p:cNvGraphicFramePr>
            <a:graphicFrameLocks noChangeAspect="1"/>
          </p:cNvGraphicFramePr>
          <p:nvPr/>
        </p:nvGraphicFramePr>
        <p:xfrm>
          <a:off x="2124075" y="620713"/>
          <a:ext cx="3995738" cy="647700"/>
        </p:xfrm>
        <a:graphic>
          <a:graphicData uri="http://schemas.openxmlformats.org/presentationml/2006/ole">
            <mc:AlternateContent xmlns:mc="http://schemas.openxmlformats.org/markup-compatibility/2006">
              <mc:Choice xmlns:v="urn:schemas-microsoft-com:vml" Requires="v">
                <p:oleObj spid="_x0000_s58370" name="Формула" r:id="rId2" imgW="1409400" imgH="228600" progId="Equation.3">
                  <p:embed/>
                </p:oleObj>
              </mc:Choice>
              <mc:Fallback>
                <p:oleObj name="Формула" r:id="rId2" imgW="1409400" imgH="228600" progId="Equation.3">
                  <p:embed/>
                  <p:pic>
                    <p:nvPicPr>
                      <p:cNvPr id="0" name="Object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4075" y="620713"/>
                        <a:ext cx="3995738" cy="647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8371" name="Object 3"/>
          <p:cNvGraphicFramePr>
            <a:graphicFrameLocks noChangeAspect="1"/>
          </p:cNvGraphicFramePr>
          <p:nvPr/>
        </p:nvGraphicFramePr>
        <p:xfrm>
          <a:off x="1476375" y="1154113"/>
          <a:ext cx="4740275" cy="619125"/>
        </p:xfrm>
        <a:graphic>
          <a:graphicData uri="http://schemas.openxmlformats.org/presentationml/2006/ole">
            <mc:AlternateContent xmlns:mc="http://schemas.openxmlformats.org/markup-compatibility/2006">
              <mc:Choice xmlns:v="urn:schemas-microsoft-com:vml" Requires="v">
                <p:oleObj spid="_x0000_s58371" name="Формула" r:id="rId4" imgW="1752480" imgH="228600" progId="Equation.3">
                  <p:embed/>
                </p:oleObj>
              </mc:Choice>
              <mc:Fallback>
                <p:oleObj name="Формула" r:id="rId4" imgW="1752480" imgH="228600" progId="Equation.3">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76375" y="1154113"/>
                        <a:ext cx="4740275" cy="619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8372" name="Object 4"/>
          <p:cNvGraphicFramePr>
            <a:graphicFrameLocks noChangeAspect="1"/>
          </p:cNvGraphicFramePr>
          <p:nvPr/>
        </p:nvGraphicFramePr>
        <p:xfrm>
          <a:off x="2123728" y="3645024"/>
          <a:ext cx="2592388" cy="576262"/>
        </p:xfrm>
        <a:graphic>
          <a:graphicData uri="http://schemas.openxmlformats.org/presentationml/2006/ole">
            <mc:AlternateContent xmlns:mc="http://schemas.openxmlformats.org/markup-compatibility/2006">
              <mc:Choice xmlns:v="urn:schemas-microsoft-com:vml" Requires="v">
                <p:oleObj spid="_x0000_s58372" name="Формула" r:id="rId6" imgW="1028520" imgH="228600" progId="Equation.3">
                  <p:embed/>
                </p:oleObj>
              </mc:Choice>
              <mc:Fallback>
                <p:oleObj name="Формула" r:id="rId6" imgW="1028520" imgH="228600" progId="Equation.3">
                  <p:embed/>
                  <p:pic>
                    <p:nvPicPr>
                      <p:cNvPr id="0" name="Object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23728" y="3645024"/>
                        <a:ext cx="2592388" cy="576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 name="TextBox 6"/>
          <p:cNvSpPr txBox="1"/>
          <p:nvPr/>
        </p:nvSpPr>
        <p:spPr>
          <a:xfrm>
            <a:off x="0" y="2145045"/>
            <a:ext cx="9144000" cy="2554545"/>
          </a:xfrm>
          <a:prstGeom prst="rect">
            <a:avLst/>
          </a:prstGeom>
          <a:noFill/>
        </p:spPr>
        <p:txBody>
          <a:bodyPr wrap="square" rtlCol="0">
            <a:spAutoFit/>
          </a:bodyPr>
          <a:lstStyle/>
          <a:p>
            <a:pPr>
              <a:defRPr/>
            </a:pPr>
            <a:r>
              <a:rPr lang="ru-RU" sz="3200" dirty="0">
                <a:latin typeface="+mn-lt"/>
              </a:rPr>
              <a:t>Для рассматриваемой функции  эта система </a:t>
            </a:r>
            <a:r>
              <a:rPr lang="ru-RU" sz="3200" dirty="0" err="1">
                <a:latin typeface="+mn-lt"/>
              </a:rPr>
              <a:t>прос-тых</a:t>
            </a:r>
            <a:r>
              <a:rPr lang="ru-RU" sz="3200" dirty="0">
                <a:latin typeface="+mn-lt"/>
              </a:rPr>
              <a:t> </a:t>
            </a:r>
            <a:r>
              <a:rPr lang="ru-RU" sz="3200" dirty="0" err="1">
                <a:latin typeface="+mn-lt"/>
              </a:rPr>
              <a:t>импликант</a:t>
            </a:r>
            <a:r>
              <a:rPr lang="ru-RU" sz="3200" dirty="0">
                <a:latin typeface="+mn-lt"/>
              </a:rPr>
              <a:t> является полной, но не является приведенной, т.к. из нее можно исключить одну из </a:t>
            </a:r>
            <a:r>
              <a:rPr lang="ru-RU" sz="3200" dirty="0" err="1">
                <a:latin typeface="+mn-lt"/>
              </a:rPr>
              <a:t>импликант</a:t>
            </a:r>
            <a:r>
              <a:rPr lang="ru-RU" sz="3200" dirty="0">
                <a:latin typeface="+mn-lt"/>
              </a:rPr>
              <a:t>                                не нарушая полноты системы. </a:t>
            </a:r>
          </a:p>
        </p:txBody>
      </p:sp>
      <p:sp>
        <p:nvSpPr>
          <p:cNvPr id="8" name="TextBox 7"/>
          <p:cNvSpPr txBox="1"/>
          <p:nvPr/>
        </p:nvSpPr>
        <p:spPr>
          <a:xfrm>
            <a:off x="0" y="4725144"/>
            <a:ext cx="9144000" cy="1569660"/>
          </a:xfrm>
          <a:prstGeom prst="rect">
            <a:avLst/>
          </a:prstGeom>
          <a:noFill/>
        </p:spPr>
        <p:txBody>
          <a:bodyPr wrap="square" rtlCol="0">
            <a:spAutoFit/>
          </a:bodyPr>
          <a:lstStyle/>
          <a:p>
            <a:r>
              <a:rPr lang="ru-RU" sz="3200" dirty="0">
                <a:latin typeface="+mn-lt"/>
              </a:rPr>
              <a:t>Дизъюнкция всех простых </a:t>
            </a:r>
            <a:r>
              <a:rPr lang="ru-RU" sz="3200" dirty="0" err="1">
                <a:latin typeface="+mn-lt"/>
              </a:rPr>
              <a:t>импликант</a:t>
            </a:r>
            <a:r>
              <a:rPr lang="ru-RU" sz="3200" dirty="0">
                <a:latin typeface="+mn-lt"/>
              </a:rPr>
              <a:t>, образующих некоторую приведенную систему называется </a:t>
            </a:r>
            <a:r>
              <a:rPr lang="ru-RU" sz="3200" b="1" i="1" dirty="0">
                <a:solidFill>
                  <a:srgbClr val="FF0000"/>
                </a:solidFill>
                <a:latin typeface="+mn-lt"/>
              </a:rPr>
              <a:t>тупиковой ДНФ</a:t>
            </a:r>
            <a:r>
              <a:rPr lang="ru-RU" sz="3200" dirty="0">
                <a:solidFill>
                  <a:srgbClr val="FF0000"/>
                </a:solidFill>
                <a:latin typeface="+mn-lt"/>
              </a:rPr>
              <a:t> </a:t>
            </a:r>
            <a:r>
              <a:rPr lang="ru-RU" sz="3200" dirty="0">
                <a:latin typeface="+mn-lt"/>
              </a:rPr>
              <a:t>булевой функции или </a:t>
            </a:r>
            <a:r>
              <a:rPr lang="ru-RU" sz="3200" b="1" i="1" dirty="0">
                <a:solidFill>
                  <a:srgbClr val="FF0000"/>
                </a:solidFill>
                <a:latin typeface="+mn-lt"/>
              </a:rPr>
              <a:t>ТДНФ</a:t>
            </a:r>
            <a:r>
              <a:rPr lang="ru-RU" sz="3200" b="1" i="1" dirty="0">
                <a:latin typeface="+mn-lt"/>
              </a:rPr>
              <a:t>.</a:t>
            </a:r>
            <a:endParaRPr lang="ru-RU" sz="3200" dirty="0"/>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2000"/>
                                        <p:tgtEl>
                                          <p:spTgt spid="7"/>
                                        </p:tgtEl>
                                      </p:cBhvr>
                                    </p:animEffect>
                                  </p:childTnLst>
                                </p:cTn>
                              </p:par>
                              <p:par>
                                <p:cTn id="8" presetID="22" presetClass="entr" presetSubtype="1" fill="hold" nodeType="withEffect">
                                  <p:stCondLst>
                                    <p:cond delay="0"/>
                                  </p:stCondLst>
                                  <p:childTnLst>
                                    <p:set>
                                      <p:cBhvr>
                                        <p:cTn id="9" dur="1" fill="hold">
                                          <p:stCondLst>
                                            <p:cond delay="0"/>
                                          </p:stCondLst>
                                        </p:cTn>
                                        <p:tgtEl>
                                          <p:spTgt spid="58372"/>
                                        </p:tgtEl>
                                        <p:attrNameLst>
                                          <p:attrName>style.visibility</p:attrName>
                                        </p:attrNameLst>
                                      </p:cBhvr>
                                      <p:to>
                                        <p:strVal val="visible"/>
                                      </p:to>
                                    </p:set>
                                    <p:animEffect transition="in" filter="wipe(up)">
                                      <p:cBhvr>
                                        <p:cTn id="10" dur="2000"/>
                                        <p:tgtEl>
                                          <p:spTgt spid="58372"/>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up)">
                                      <p:cBhvr>
                                        <p:cTn id="15"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p:cNvSpPr>
            <a:spLocks noGrp="1"/>
          </p:cNvSpPr>
          <p:nvPr>
            <p:ph type="sldNum" sz="quarter" idx="12"/>
          </p:nvPr>
        </p:nvSpPr>
        <p:spPr/>
        <p:txBody>
          <a:bodyPr/>
          <a:lstStyle/>
          <a:p>
            <a:pPr>
              <a:defRPr/>
            </a:pPr>
            <a:fld id="{629B7AB9-2E2C-42D2-B8F3-882BE4752BCF}" type="slidenum">
              <a:rPr lang="ru-RU" smtClean="0"/>
              <a:pPr>
                <a:defRPr/>
              </a:pPr>
              <a:t>119</a:t>
            </a:fld>
            <a:endParaRPr lang="ru-RU"/>
          </a:p>
        </p:txBody>
      </p:sp>
      <p:sp>
        <p:nvSpPr>
          <p:cNvPr id="8" name="TextBox 7"/>
          <p:cNvSpPr txBox="1"/>
          <p:nvPr/>
        </p:nvSpPr>
        <p:spPr>
          <a:xfrm>
            <a:off x="0" y="0"/>
            <a:ext cx="9144000" cy="1569660"/>
          </a:xfrm>
          <a:prstGeom prst="rect">
            <a:avLst/>
          </a:prstGeom>
          <a:noFill/>
        </p:spPr>
        <p:txBody>
          <a:bodyPr>
            <a:spAutoFit/>
          </a:bodyPr>
          <a:lstStyle/>
          <a:p>
            <a:pPr hangingPunct="0">
              <a:defRPr/>
            </a:pPr>
            <a:r>
              <a:rPr lang="ru-RU" sz="3200" dirty="0">
                <a:latin typeface="+mn-lt"/>
              </a:rPr>
              <a:t>Для функции примера  существуют две ТДНФ:</a:t>
            </a:r>
            <a:endParaRPr lang="en-US" sz="3200" dirty="0">
              <a:latin typeface="+mn-lt"/>
            </a:endParaRPr>
          </a:p>
          <a:p>
            <a:pPr hangingPunct="0">
              <a:defRPr/>
            </a:pPr>
            <a:r>
              <a:rPr lang="en-US" sz="3200" dirty="0">
                <a:latin typeface="+mn-lt"/>
              </a:rPr>
              <a:t>1.</a:t>
            </a:r>
          </a:p>
          <a:p>
            <a:pPr hangingPunct="0">
              <a:defRPr/>
            </a:pPr>
            <a:r>
              <a:rPr lang="en-US" sz="3200" dirty="0">
                <a:latin typeface="+mn-lt"/>
              </a:rPr>
              <a:t>2.</a:t>
            </a:r>
          </a:p>
        </p:txBody>
      </p:sp>
      <p:graphicFrame>
        <p:nvGraphicFramePr>
          <p:cNvPr id="59394" name="Object 8"/>
          <p:cNvGraphicFramePr>
            <a:graphicFrameLocks noChangeAspect="1"/>
          </p:cNvGraphicFramePr>
          <p:nvPr/>
        </p:nvGraphicFramePr>
        <p:xfrm>
          <a:off x="677863" y="428625"/>
          <a:ext cx="3894137" cy="642938"/>
        </p:xfrm>
        <a:graphic>
          <a:graphicData uri="http://schemas.openxmlformats.org/presentationml/2006/ole">
            <mc:AlternateContent xmlns:mc="http://schemas.openxmlformats.org/markup-compatibility/2006">
              <mc:Choice xmlns:v="urn:schemas-microsoft-com:vml" Requires="v">
                <p:oleObj spid="_x0000_s59394" name="Формула" r:id="rId2" imgW="1384200" imgH="228600" progId="Equation.3">
                  <p:embed/>
                </p:oleObj>
              </mc:Choice>
              <mc:Fallback>
                <p:oleObj name="Формула" r:id="rId2" imgW="1384200" imgH="228600" progId="Equation.3">
                  <p:embed/>
                  <p:pic>
                    <p:nvPicPr>
                      <p:cNvPr id="0" name="Object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7863" y="428625"/>
                        <a:ext cx="3894137" cy="642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9395" name="Object 9"/>
          <p:cNvGraphicFramePr>
            <a:graphicFrameLocks noChangeAspect="1"/>
          </p:cNvGraphicFramePr>
          <p:nvPr/>
        </p:nvGraphicFramePr>
        <p:xfrm>
          <a:off x="642938" y="928688"/>
          <a:ext cx="3929062" cy="660400"/>
        </p:xfrm>
        <a:graphic>
          <a:graphicData uri="http://schemas.openxmlformats.org/presentationml/2006/ole">
            <mc:AlternateContent xmlns:mc="http://schemas.openxmlformats.org/markup-compatibility/2006">
              <mc:Choice xmlns:v="urn:schemas-microsoft-com:vml" Requires="v">
                <p:oleObj spid="_x0000_s59395" name="Формула" r:id="rId4" imgW="1358640" imgH="228600" progId="Equation.3">
                  <p:embed/>
                </p:oleObj>
              </mc:Choice>
              <mc:Fallback>
                <p:oleObj name="Формула" r:id="rId4" imgW="1358640" imgH="228600" progId="Equation.3">
                  <p:embed/>
                  <p:pic>
                    <p:nvPicPr>
                      <p:cNvPr id="0" name="Object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2938" y="928688"/>
                        <a:ext cx="3929062" cy="660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 name="TextBox 5"/>
          <p:cNvSpPr txBox="1"/>
          <p:nvPr/>
        </p:nvSpPr>
        <p:spPr>
          <a:xfrm>
            <a:off x="0" y="1556792"/>
            <a:ext cx="9144000" cy="2062103"/>
          </a:xfrm>
          <a:prstGeom prst="rect">
            <a:avLst/>
          </a:prstGeom>
          <a:noFill/>
        </p:spPr>
        <p:txBody>
          <a:bodyPr wrap="square" rtlCol="0">
            <a:spAutoFit/>
          </a:bodyPr>
          <a:lstStyle/>
          <a:p>
            <a:pPr hangingPunct="0">
              <a:defRPr/>
            </a:pPr>
            <a:r>
              <a:rPr lang="ru-RU" sz="3200" dirty="0">
                <a:latin typeface="+mn-lt"/>
              </a:rPr>
              <a:t>В данном случае они совпадают с минимальной ДНФ. Но в общем случае это утверждение не справедливо, т.е. минимальная ДНФ обязательно является ТДНФ, но не любая ТДНФ является МДНФ. </a:t>
            </a:r>
            <a:endParaRPr lang="en-US" sz="3200" dirty="0">
              <a:latin typeface="+mn-lt"/>
            </a:endParaRPr>
          </a:p>
        </p:txBody>
      </p:sp>
      <p:sp>
        <p:nvSpPr>
          <p:cNvPr id="7" name="TextBox 6"/>
          <p:cNvSpPr txBox="1"/>
          <p:nvPr/>
        </p:nvSpPr>
        <p:spPr>
          <a:xfrm>
            <a:off x="0" y="3645024"/>
            <a:ext cx="9144000" cy="1569660"/>
          </a:xfrm>
          <a:prstGeom prst="rect">
            <a:avLst/>
          </a:prstGeom>
          <a:noFill/>
        </p:spPr>
        <p:txBody>
          <a:bodyPr wrap="square" rtlCol="0">
            <a:spAutoFit/>
          </a:bodyPr>
          <a:lstStyle/>
          <a:p>
            <a:pPr hangingPunct="0">
              <a:defRPr/>
            </a:pPr>
            <a:r>
              <a:rPr lang="ru-RU" sz="3200" dirty="0">
                <a:latin typeface="+mn-lt"/>
              </a:rPr>
              <a:t>Простая </a:t>
            </a:r>
            <a:r>
              <a:rPr lang="ru-RU" sz="3200" dirty="0" err="1">
                <a:latin typeface="+mn-lt"/>
              </a:rPr>
              <a:t>импликанта</a:t>
            </a:r>
            <a:r>
              <a:rPr lang="ru-RU" sz="3200" dirty="0">
                <a:latin typeface="+mn-lt"/>
              </a:rPr>
              <a:t> булевой функции называется </a:t>
            </a:r>
            <a:r>
              <a:rPr lang="ru-RU" sz="3200" b="1" i="1" dirty="0">
                <a:solidFill>
                  <a:srgbClr val="FF0000"/>
                </a:solidFill>
                <a:latin typeface="+mn-lt"/>
              </a:rPr>
              <a:t>существенной</a:t>
            </a:r>
            <a:r>
              <a:rPr lang="ru-RU" sz="3200" i="1" dirty="0">
                <a:latin typeface="+mn-lt"/>
              </a:rPr>
              <a:t>,</a:t>
            </a:r>
            <a:r>
              <a:rPr lang="ru-RU" sz="3200" dirty="0">
                <a:latin typeface="+mn-lt"/>
              </a:rPr>
              <a:t> если она и только она покрывает некоторую существенную вершину этой функции.</a:t>
            </a:r>
          </a:p>
        </p:txBody>
      </p:sp>
      <p:sp>
        <p:nvSpPr>
          <p:cNvPr id="9" name="TextBox 8"/>
          <p:cNvSpPr txBox="1"/>
          <p:nvPr/>
        </p:nvSpPr>
        <p:spPr>
          <a:xfrm>
            <a:off x="0" y="5157192"/>
            <a:ext cx="9144000" cy="1569660"/>
          </a:xfrm>
          <a:prstGeom prst="rect">
            <a:avLst/>
          </a:prstGeom>
          <a:noFill/>
        </p:spPr>
        <p:txBody>
          <a:bodyPr wrap="square" rtlCol="0">
            <a:spAutoFit/>
          </a:bodyPr>
          <a:lstStyle/>
          <a:p>
            <a:r>
              <a:rPr lang="ru-RU" sz="3200" dirty="0">
                <a:latin typeface="+mn-lt"/>
              </a:rPr>
              <a:t>Множество существенных </a:t>
            </a:r>
            <a:r>
              <a:rPr lang="ru-RU" sz="3200" dirty="0" err="1">
                <a:latin typeface="+mn-lt"/>
              </a:rPr>
              <a:t>импликант</a:t>
            </a:r>
            <a:r>
              <a:rPr lang="ru-RU" sz="3200" dirty="0">
                <a:latin typeface="+mn-lt"/>
              </a:rPr>
              <a:t> </a:t>
            </a:r>
            <a:r>
              <a:rPr lang="ru-RU" sz="3200" dirty="0" err="1">
                <a:latin typeface="+mn-lt"/>
              </a:rPr>
              <a:t>соответ</a:t>
            </a:r>
            <a:r>
              <a:rPr lang="en-US" sz="3200" dirty="0">
                <a:latin typeface="+mn-lt"/>
              </a:rPr>
              <a:t>-</a:t>
            </a:r>
            <a:r>
              <a:rPr lang="ru-RU" sz="3200" dirty="0" err="1">
                <a:latin typeface="+mn-lt"/>
              </a:rPr>
              <a:t>ствует</a:t>
            </a:r>
            <a:r>
              <a:rPr lang="ru-RU" sz="3200" dirty="0">
                <a:latin typeface="+mn-lt"/>
              </a:rPr>
              <a:t> максимальным кубам, образующим ядро покрытия.</a:t>
            </a:r>
            <a:endParaRPr lang="ru-RU" sz="3200" dirty="0"/>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2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up)">
                                      <p:cBhvr>
                                        <p:cTn id="12" dur="20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up)">
                                      <p:cBhvr>
                                        <p:cTn id="17"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1"/>
          <p:cNvSpPr>
            <a:spLocks noChangeArrowheads="1"/>
          </p:cNvSpPr>
          <p:nvPr/>
        </p:nvSpPr>
        <p:spPr bwMode="auto">
          <a:xfrm>
            <a:off x="0" y="0"/>
            <a:ext cx="9144000" cy="2062103"/>
          </a:xfrm>
          <a:prstGeom prst="rect">
            <a:avLst/>
          </a:prstGeom>
          <a:noFill/>
          <a:ln w="9525">
            <a:noFill/>
            <a:miter lim="800000"/>
            <a:headEnd/>
            <a:tailEnd/>
          </a:ln>
        </p:spPr>
        <p:txBody>
          <a:bodyPr anchor="ctr">
            <a:spAutoFit/>
          </a:bodyPr>
          <a:lstStyle/>
          <a:p>
            <a:pPr algn="just">
              <a:tabLst>
                <a:tab pos="539750" algn="l"/>
              </a:tabLst>
            </a:pPr>
            <a:r>
              <a:rPr lang="ru-RU" sz="3200" dirty="0">
                <a:latin typeface="Calibri" pitchFamily="34" charset="0"/>
                <a:cs typeface="Times New Roman" pitchFamily="18" charset="0"/>
              </a:rPr>
              <a:t>В любом законе любую букву можно заменить на произвольное логическое выражение.</a:t>
            </a:r>
            <a:endParaRPr lang="ru-RU" sz="3200" dirty="0">
              <a:latin typeface="Calibri" pitchFamily="34" charset="0"/>
            </a:endParaRPr>
          </a:p>
          <a:p>
            <a:pPr algn="just" eaLnBrk="0" hangingPunct="0">
              <a:tabLst>
                <a:tab pos="539750" algn="l"/>
              </a:tabLst>
            </a:pPr>
            <a:r>
              <a:rPr lang="ru-RU" sz="3200" dirty="0">
                <a:latin typeface="Calibri" pitchFamily="34" charset="0"/>
                <a:cs typeface="Times New Roman" pitchFamily="18" charset="0"/>
              </a:rPr>
              <a:t>Законы применяются для упрощения булевых функций</a:t>
            </a:r>
            <a:r>
              <a:rPr lang="ru-RU" sz="1400" dirty="0">
                <a:cs typeface="Times New Roman" pitchFamily="18" charset="0"/>
              </a:rPr>
              <a:t>.</a:t>
            </a:r>
            <a:endParaRPr lang="ru-RU" dirty="0"/>
          </a:p>
        </p:txBody>
      </p:sp>
      <p:graphicFrame>
        <p:nvGraphicFramePr>
          <p:cNvPr id="3" name="Таблица 2"/>
          <p:cNvGraphicFramePr>
            <a:graphicFrameLocks noGrp="1"/>
          </p:cNvGraphicFramePr>
          <p:nvPr/>
        </p:nvGraphicFramePr>
        <p:xfrm>
          <a:off x="190500" y="3071813"/>
          <a:ext cx="8810625" cy="3596640"/>
        </p:xfrm>
        <a:graphic>
          <a:graphicData uri="http://schemas.openxmlformats.org/drawingml/2006/table">
            <a:tbl>
              <a:tblPr/>
              <a:tblGrid>
                <a:gridCol w="2738438">
                  <a:extLst>
                    <a:ext uri="{9D8B030D-6E8A-4147-A177-3AD203B41FA5}">
                      <a16:colId xmlns:a16="http://schemas.microsoft.com/office/drawing/2014/main" val="20000"/>
                    </a:ext>
                  </a:extLst>
                </a:gridCol>
                <a:gridCol w="1357312">
                  <a:extLst>
                    <a:ext uri="{9D8B030D-6E8A-4147-A177-3AD203B41FA5}">
                      <a16:colId xmlns:a16="http://schemas.microsoft.com/office/drawing/2014/main" val="20001"/>
                    </a:ext>
                  </a:extLst>
                </a:gridCol>
                <a:gridCol w="1357313">
                  <a:extLst>
                    <a:ext uri="{9D8B030D-6E8A-4147-A177-3AD203B41FA5}">
                      <a16:colId xmlns:a16="http://schemas.microsoft.com/office/drawing/2014/main" val="20002"/>
                    </a:ext>
                  </a:extLst>
                </a:gridCol>
                <a:gridCol w="3357562">
                  <a:extLst>
                    <a:ext uri="{9D8B030D-6E8A-4147-A177-3AD203B41FA5}">
                      <a16:colId xmlns:a16="http://schemas.microsoft.com/office/drawing/2014/main" val="20003"/>
                    </a:ext>
                  </a:extLst>
                </a:gridCol>
              </a:tblGrid>
              <a:tr h="371475">
                <a:tc>
                  <a:txBody>
                    <a:bodyPr/>
                    <a:lstStyle/>
                    <a:p>
                      <a:pPr marL="0" marR="0" lvl="0" indent="0" algn="ctr" defTabSz="914400" rtl="0" eaLnBrk="1" fontAlgn="base" latinLnBrk="0" hangingPunct="0">
                        <a:lnSpc>
                          <a:spcPct val="100000"/>
                        </a:lnSpc>
                        <a:spcBef>
                          <a:spcPct val="0"/>
                        </a:spcBef>
                        <a:spcAft>
                          <a:spcPct val="0"/>
                        </a:spcAft>
                        <a:buClrTx/>
                        <a:buSzTx/>
                        <a:buFontTx/>
                        <a:buNone/>
                        <a:tabLst>
                          <a:tab pos="134938" algn="l"/>
                        </a:tabLst>
                      </a:pPr>
                      <a:r>
                        <a:rPr kumimoji="0" lang="ru-RU" sz="2000" b="1" i="0" u="none" strike="noStrike" cap="none" normalizeH="0" baseline="0">
                          <a:ln>
                            <a:noFill/>
                          </a:ln>
                          <a:solidFill>
                            <a:schemeClr val="tx1"/>
                          </a:solidFill>
                          <a:effectLst/>
                          <a:latin typeface="Calibri" pitchFamily="34" charset="0"/>
                          <a:cs typeface="Times New Roman" pitchFamily="18" charset="0"/>
                        </a:rPr>
                        <a:t>Обозначение аргумента и функции</a:t>
                      </a:r>
                    </a:p>
                  </a:txBody>
                  <a:tcPr marL="44450" marR="44450" marT="0" marB="0" anchor="ct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25400" cap="flat" cmpd="sng" algn="ctr">
                      <a:solidFill>
                        <a:schemeClr val="accent1"/>
                      </a:solidFill>
                      <a:prstDash val="solid"/>
                      <a:round/>
                      <a:headEnd type="none" w="med" len="med"/>
                      <a:tailEnd type="none" w="med" len="med"/>
                    </a:lnB>
                    <a:lnTlToBr>
                      <a:noFill/>
                    </a:lnTlToBr>
                    <a:lnBlToTr>
                      <a:noFill/>
                    </a:lnBlToTr>
                    <a:noFill/>
                  </a:tcPr>
                </a:tc>
                <a:tc gridSpan="2">
                  <a:txBody>
                    <a:bodyPr/>
                    <a:lstStyle/>
                    <a:p>
                      <a:pPr marL="0" marR="0" lvl="0" indent="0" algn="ctr" defTabSz="914400" rtl="0" eaLnBrk="1" fontAlgn="base" latinLnBrk="0" hangingPunct="0">
                        <a:lnSpc>
                          <a:spcPct val="100000"/>
                        </a:lnSpc>
                        <a:spcBef>
                          <a:spcPct val="0"/>
                        </a:spcBef>
                        <a:spcAft>
                          <a:spcPct val="0"/>
                        </a:spcAft>
                        <a:buClrTx/>
                        <a:buSzTx/>
                        <a:buFontTx/>
                        <a:buNone/>
                        <a:tabLst>
                          <a:tab pos="134938" algn="l"/>
                        </a:tabLst>
                      </a:pPr>
                      <a:r>
                        <a:rPr kumimoji="0" lang="ru-RU" sz="2000" b="1" i="0" u="none" strike="noStrike" cap="none" normalizeH="0" baseline="0">
                          <a:ln>
                            <a:noFill/>
                          </a:ln>
                          <a:solidFill>
                            <a:schemeClr val="tx1"/>
                          </a:solidFill>
                          <a:effectLst/>
                          <a:latin typeface="Calibri" pitchFamily="34" charset="0"/>
                          <a:cs typeface="Times New Roman" pitchFamily="18" charset="0"/>
                        </a:rPr>
                        <a:t>Значения аргумента</a:t>
                      </a:r>
                    </a:p>
                    <a:p>
                      <a:pPr marL="0" marR="0" lvl="0" indent="0" algn="ctr" defTabSz="914400" rtl="0" eaLnBrk="1" fontAlgn="base" latinLnBrk="0" hangingPunct="0">
                        <a:lnSpc>
                          <a:spcPct val="100000"/>
                        </a:lnSpc>
                        <a:spcBef>
                          <a:spcPct val="0"/>
                        </a:spcBef>
                        <a:spcAft>
                          <a:spcPct val="0"/>
                        </a:spcAft>
                        <a:buClrTx/>
                        <a:buSzTx/>
                        <a:buFontTx/>
                        <a:buNone/>
                        <a:tabLst>
                          <a:tab pos="134938" algn="l"/>
                        </a:tabLst>
                      </a:pPr>
                      <a:r>
                        <a:rPr kumimoji="0" lang="ru-RU" sz="2000" b="1" i="0" u="none" strike="noStrike" cap="none" normalizeH="0" baseline="0">
                          <a:ln>
                            <a:noFill/>
                          </a:ln>
                          <a:solidFill>
                            <a:schemeClr val="tx1"/>
                          </a:solidFill>
                          <a:effectLst/>
                          <a:latin typeface="Calibri" pitchFamily="34" charset="0"/>
                          <a:cs typeface="Times New Roman" pitchFamily="18" charset="0"/>
                        </a:rPr>
                        <a:t>и функции</a:t>
                      </a:r>
                    </a:p>
                  </a:txBody>
                  <a:tcPr marL="44450" marR="44450" marT="0" marB="0" anchor="ct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25400" cap="flat" cmpd="sng" algn="ctr">
                      <a:solidFill>
                        <a:schemeClr val="accent1"/>
                      </a:solidFill>
                      <a:prstDash val="solid"/>
                      <a:round/>
                      <a:headEnd type="none" w="med" len="med"/>
                      <a:tailEnd type="none" w="med" len="med"/>
                    </a:lnB>
                    <a:lnTlToBr>
                      <a:noFill/>
                    </a:lnTlToBr>
                    <a:lnBlToTr>
                      <a:noFill/>
                    </a:lnBlToTr>
                    <a:noFill/>
                  </a:tcPr>
                </a:tc>
                <a:tc hMerge="1">
                  <a:txBody>
                    <a:bodyPr/>
                    <a:lstStyle/>
                    <a:p>
                      <a:endParaRPr lang="ru-RU"/>
                    </a:p>
                  </a:txBody>
                  <a:tcPr/>
                </a:tc>
                <a:tc>
                  <a:txBody>
                    <a:bodyPr/>
                    <a:lstStyle/>
                    <a:p>
                      <a:pPr marL="0" marR="0" lvl="0" indent="0" algn="ctr" defTabSz="914400" rtl="0" eaLnBrk="1" fontAlgn="base" latinLnBrk="0" hangingPunct="0">
                        <a:lnSpc>
                          <a:spcPct val="100000"/>
                        </a:lnSpc>
                        <a:spcBef>
                          <a:spcPct val="0"/>
                        </a:spcBef>
                        <a:spcAft>
                          <a:spcPct val="0"/>
                        </a:spcAft>
                        <a:buClrTx/>
                        <a:buSzTx/>
                        <a:buFontTx/>
                        <a:buNone/>
                        <a:tabLst>
                          <a:tab pos="134938" algn="l"/>
                        </a:tabLst>
                      </a:pPr>
                      <a:r>
                        <a:rPr kumimoji="0" lang="ru-RU" sz="2000" b="1" i="0" u="none" strike="noStrike" cap="none" normalizeH="0" baseline="0">
                          <a:ln>
                            <a:noFill/>
                          </a:ln>
                          <a:solidFill>
                            <a:schemeClr val="tx1"/>
                          </a:solidFill>
                          <a:effectLst/>
                          <a:latin typeface="Calibri" pitchFamily="34" charset="0"/>
                          <a:cs typeface="Times New Roman" pitchFamily="18" charset="0"/>
                        </a:rPr>
                        <a:t>Наименование</a:t>
                      </a:r>
                    </a:p>
                    <a:p>
                      <a:pPr marL="0" marR="0" lvl="0" indent="0" algn="ctr" defTabSz="914400" rtl="0" eaLnBrk="1" fontAlgn="base" latinLnBrk="0" hangingPunct="0">
                        <a:lnSpc>
                          <a:spcPct val="100000"/>
                        </a:lnSpc>
                        <a:spcBef>
                          <a:spcPct val="0"/>
                        </a:spcBef>
                        <a:spcAft>
                          <a:spcPct val="0"/>
                        </a:spcAft>
                        <a:buClrTx/>
                        <a:buSzTx/>
                        <a:buFontTx/>
                        <a:buNone/>
                        <a:tabLst>
                          <a:tab pos="134938" algn="l"/>
                        </a:tabLst>
                      </a:pPr>
                      <a:r>
                        <a:rPr kumimoji="0" lang="ru-RU" sz="2000" b="1" i="0" u="none" strike="noStrike" cap="none" normalizeH="0" baseline="0">
                          <a:ln>
                            <a:noFill/>
                          </a:ln>
                          <a:solidFill>
                            <a:schemeClr val="tx1"/>
                          </a:solidFill>
                          <a:effectLst/>
                          <a:latin typeface="Calibri" pitchFamily="34" charset="0"/>
                          <a:cs typeface="Times New Roman" pitchFamily="18" charset="0"/>
                        </a:rPr>
                        <a:t>функции</a:t>
                      </a:r>
                      <a:endParaRPr kumimoji="0" lang="ru-RU" sz="2000" b="1" i="0" u="none" strike="noStrike" cap="none" normalizeH="0" baseline="0">
                        <a:ln>
                          <a:noFill/>
                        </a:ln>
                        <a:solidFill>
                          <a:schemeClr val="tx1"/>
                        </a:solidFill>
                        <a:effectLst/>
                        <a:latin typeface="Calibri" pitchFamily="34" charset="0"/>
                      </a:endParaRPr>
                    </a:p>
                  </a:txBody>
                  <a:tcPr anchor="ct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25400" cap="flat" cmpd="sng" algn="ctr">
                      <a:solidFill>
                        <a:schemeClr val="accent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46100">
                <a:tc>
                  <a:txBody>
                    <a:bodyPr/>
                    <a:lstStyle/>
                    <a:p>
                      <a:pPr marL="0" marR="0" lvl="0" indent="0" algn="ctr" defTabSz="914400" rtl="0" eaLnBrk="1" fontAlgn="base" latinLnBrk="0" hangingPunct="0">
                        <a:lnSpc>
                          <a:spcPct val="100000"/>
                        </a:lnSpc>
                        <a:spcBef>
                          <a:spcPct val="0"/>
                        </a:spcBef>
                        <a:spcAft>
                          <a:spcPct val="0"/>
                        </a:spcAft>
                        <a:buClrTx/>
                        <a:buSzTx/>
                        <a:buFontTx/>
                        <a:buNone/>
                        <a:tabLst>
                          <a:tab pos="539750" algn="l"/>
                        </a:tabLst>
                      </a:pPr>
                      <a:r>
                        <a:rPr kumimoji="0" lang="en-US" sz="3200" b="1" i="1" u="none" strike="noStrike" cap="none" normalizeH="0" baseline="0">
                          <a:ln>
                            <a:noFill/>
                          </a:ln>
                          <a:solidFill>
                            <a:schemeClr val="tx1"/>
                          </a:solidFill>
                          <a:effectLst/>
                          <a:latin typeface="Times New Roman" pitchFamily="18" charset="0"/>
                          <a:cs typeface="Times New Roman" pitchFamily="18" charset="0"/>
                        </a:rPr>
                        <a:t>x</a:t>
                      </a:r>
                      <a:endParaRPr kumimoji="0" lang="ru-RU" sz="3200" b="0" i="0" u="none" strike="noStrike" cap="none" normalizeH="0" baseline="0">
                        <a:ln>
                          <a:noFill/>
                        </a:ln>
                        <a:solidFill>
                          <a:schemeClr val="tx1"/>
                        </a:solidFill>
                        <a:effectLst/>
                        <a:latin typeface="Times New Roman" pitchFamily="18" charset="0"/>
                        <a:cs typeface="Times New Roman" pitchFamily="18" charset="0"/>
                      </a:endParaRPr>
                    </a:p>
                  </a:txBody>
                  <a:tcPr marL="44450" marR="44450" marT="0" marB="0"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254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chemeClr val="accent1">
                        <a:alpha val="20000"/>
                      </a:schemeClr>
                    </a:solidFill>
                  </a:tcPr>
                </a:tc>
                <a:tc>
                  <a:txBody>
                    <a:bodyPr/>
                    <a:lstStyle/>
                    <a:p>
                      <a:pPr marL="0" marR="0" lvl="0" indent="44450" algn="ctr" defTabSz="914400" rtl="0" eaLnBrk="1" fontAlgn="base" latinLnBrk="0" hangingPunct="0">
                        <a:lnSpc>
                          <a:spcPct val="100000"/>
                        </a:lnSpc>
                        <a:spcBef>
                          <a:spcPct val="0"/>
                        </a:spcBef>
                        <a:spcAft>
                          <a:spcPct val="0"/>
                        </a:spcAft>
                        <a:buClrTx/>
                        <a:buSzTx/>
                        <a:buFontTx/>
                        <a:buNone/>
                        <a:tabLst>
                          <a:tab pos="44450" algn="l"/>
                        </a:tabLst>
                      </a:pPr>
                      <a:r>
                        <a:rPr kumimoji="0" lang="ru-RU" sz="3200" b="0" i="0" u="none" strike="noStrike" cap="none" normalizeH="0" baseline="0">
                          <a:ln>
                            <a:noFill/>
                          </a:ln>
                          <a:solidFill>
                            <a:schemeClr val="tx1"/>
                          </a:solidFill>
                          <a:effectLst/>
                          <a:latin typeface="Calibri" pitchFamily="34" charset="0"/>
                          <a:cs typeface="Times New Roman" pitchFamily="18" charset="0"/>
                        </a:rPr>
                        <a:t>0</a:t>
                      </a:r>
                    </a:p>
                  </a:txBody>
                  <a:tcPr marL="44450" marR="44450" marT="0" marB="0"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254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chemeClr val="accent1">
                        <a:alpha val="20000"/>
                      </a:schemeClr>
                    </a:solidFill>
                  </a:tcPr>
                </a:tc>
                <a:tc>
                  <a:txBody>
                    <a:bodyPr/>
                    <a:lstStyle/>
                    <a:p>
                      <a:pPr marL="0" marR="0" lvl="0" indent="44450" algn="ctr" defTabSz="914400" rtl="0" eaLnBrk="1" fontAlgn="base" latinLnBrk="0" hangingPunct="0">
                        <a:lnSpc>
                          <a:spcPct val="100000"/>
                        </a:lnSpc>
                        <a:spcBef>
                          <a:spcPct val="0"/>
                        </a:spcBef>
                        <a:spcAft>
                          <a:spcPct val="0"/>
                        </a:spcAft>
                        <a:buClrTx/>
                        <a:buSzTx/>
                        <a:buFontTx/>
                        <a:buNone/>
                        <a:tabLst>
                          <a:tab pos="44450" algn="l"/>
                        </a:tabLst>
                      </a:pPr>
                      <a:r>
                        <a:rPr kumimoji="0" lang="ru-RU" sz="3200" b="0" i="0" u="none" strike="noStrike" cap="none" normalizeH="0" baseline="0">
                          <a:ln>
                            <a:noFill/>
                          </a:ln>
                          <a:solidFill>
                            <a:schemeClr val="tx1"/>
                          </a:solidFill>
                          <a:effectLst/>
                          <a:latin typeface="Calibri" pitchFamily="34" charset="0"/>
                          <a:cs typeface="Times New Roman" pitchFamily="18" charset="0"/>
                        </a:rPr>
                        <a:t>1</a:t>
                      </a:r>
                    </a:p>
                  </a:txBody>
                  <a:tcPr marL="44450" marR="44450" marT="0" marB="0"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254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chemeClr val="accent1">
                        <a:alpha val="20000"/>
                      </a:scheme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ru-RU" sz="3200" b="0" i="0" u="none" strike="noStrike" cap="none" normalizeH="0" baseline="0">
                        <a:ln>
                          <a:noFill/>
                        </a:ln>
                        <a:solidFill>
                          <a:schemeClr val="tx1"/>
                        </a:solidFill>
                        <a:effectLst/>
                        <a:latin typeface="Calibri" pitchFamily="34" charset="0"/>
                      </a:endParaRPr>
                    </a:p>
                  </a:txBody>
                  <a:tcP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254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chemeClr val="accent1">
                        <a:alpha val="20000"/>
                      </a:schemeClr>
                    </a:solidFill>
                  </a:tcPr>
                </a:tc>
                <a:extLst>
                  <a:ext uri="{0D108BD9-81ED-4DB2-BD59-A6C34878D82A}">
                    <a16:rowId xmlns:a16="http://schemas.microsoft.com/office/drawing/2014/main" val="10001"/>
                  </a:ext>
                </a:extLst>
              </a:tr>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ru-RU" sz="1800" b="0" i="0" u="none" strike="noStrike" cap="none" normalizeH="0" baseline="0">
                        <a:ln>
                          <a:noFill/>
                        </a:ln>
                        <a:solidFill>
                          <a:schemeClr val="tx1"/>
                        </a:solidFill>
                        <a:effectLst/>
                        <a:latin typeface="Calibri" pitchFamily="34" charset="0"/>
                      </a:endParaRPr>
                    </a:p>
                  </a:txBody>
                  <a:tcP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3200" b="0" i="0" u="none" strike="noStrike" cap="none" normalizeH="0" baseline="0">
                          <a:ln>
                            <a:noFill/>
                          </a:ln>
                          <a:solidFill>
                            <a:schemeClr val="tx1"/>
                          </a:solidFill>
                          <a:effectLst/>
                          <a:latin typeface="Calibri" pitchFamily="34" charset="0"/>
                        </a:rPr>
                        <a:t>0</a:t>
                      </a:r>
                      <a:endParaRPr kumimoji="0" lang="ru-RU" sz="3200" b="0" i="0" u="none" strike="noStrike" cap="none" normalizeH="0" baseline="0">
                        <a:ln>
                          <a:noFill/>
                        </a:ln>
                        <a:solidFill>
                          <a:schemeClr val="tx1"/>
                        </a:solidFill>
                        <a:effectLst/>
                        <a:latin typeface="Calibri" pitchFamily="34" charset="0"/>
                      </a:endParaRPr>
                    </a:p>
                  </a:txBody>
                  <a:tcP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3200" b="0" i="0" u="none" strike="noStrike" cap="none" normalizeH="0" baseline="0">
                          <a:ln>
                            <a:noFill/>
                          </a:ln>
                          <a:solidFill>
                            <a:schemeClr val="tx1"/>
                          </a:solidFill>
                          <a:effectLst/>
                          <a:latin typeface="Calibri" pitchFamily="34" charset="0"/>
                        </a:rPr>
                        <a:t>0</a:t>
                      </a:r>
                      <a:endParaRPr kumimoji="0" lang="ru-RU" sz="3200" b="0" i="0" u="none" strike="noStrike" cap="none" normalizeH="0" baseline="0">
                        <a:ln>
                          <a:noFill/>
                        </a:ln>
                        <a:solidFill>
                          <a:schemeClr val="tx1"/>
                        </a:solidFill>
                        <a:effectLst/>
                        <a:latin typeface="Calibri" pitchFamily="34" charset="0"/>
                      </a:endParaRPr>
                    </a:p>
                  </a:txBody>
                  <a:tcP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ru-RU" sz="2400" b="0" i="0" u="none" strike="noStrike" cap="none" normalizeH="0" baseline="0">
                          <a:ln>
                            <a:noFill/>
                          </a:ln>
                          <a:solidFill>
                            <a:schemeClr val="tx1"/>
                          </a:solidFill>
                          <a:effectLst/>
                          <a:latin typeface="Calibri" pitchFamily="34" charset="0"/>
                        </a:rPr>
                        <a:t>Логический ноль</a:t>
                      </a:r>
                    </a:p>
                  </a:txBody>
                  <a:tcP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ru-RU" sz="1800" b="0" i="0" u="none" strike="noStrike" cap="none" normalizeH="0" baseline="0">
                        <a:ln>
                          <a:noFill/>
                        </a:ln>
                        <a:solidFill>
                          <a:schemeClr val="tx1"/>
                        </a:solidFill>
                        <a:effectLst/>
                        <a:latin typeface="Calibri" pitchFamily="34" charset="0"/>
                      </a:endParaRPr>
                    </a:p>
                  </a:txBody>
                  <a:tcP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chemeClr val="accent1">
                        <a:alpha val="2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3200" b="0" i="0" u="none" strike="noStrike" cap="none" normalizeH="0" baseline="0">
                          <a:ln>
                            <a:noFill/>
                          </a:ln>
                          <a:solidFill>
                            <a:schemeClr val="tx1"/>
                          </a:solidFill>
                          <a:effectLst/>
                          <a:latin typeface="Calibri" pitchFamily="34" charset="0"/>
                        </a:rPr>
                        <a:t>0</a:t>
                      </a:r>
                      <a:endParaRPr kumimoji="0" lang="ru-RU" sz="3200" b="0" i="0" u="none" strike="noStrike" cap="none" normalizeH="0" baseline="0">
                        <a:ln>
                          <a:noFill/>
                        </a:ln>
                        <a:solidFill>
                          <a:schemeClr val="tx1"/>
                        </a:solidFill>
                        <a:effectLst/>
                        <a:latin typeface="Calibri" pitchFamily="34" charset="0"/>
                      </a:endParaRPr>
                    </a:p>
                  </a:txBody>
                  <a:tcP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chemeClr val="accent1">
                        <a:alpha val="2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3200" b="0" i="0" u="none" strike="noStrike" cap="none" normalizeH="0" baseline="0">
                          <a:ln>
                            <a:noFill/>
                          </a:ln>
                          <a:solidFill>
                            <a:schemeClr val="tx1"/>
                          </a:solidFill>
                          <a:effectLst/>
                          <a:latin typeface="Calibri" pitchFamily="34" charset="0"/>
                        </a:rPr>
                        <a:t>1</a:t>
                      </a:r>
                      <a:endParaRPr kumimoji="0" lang="ru-RU" sz="3200" b="0" i="0" u="none" strike="noStrike" cap="none" normalizeH="0" baseline="0">
                        <a:ln>
                          <a:noFill/>
                        </a:ln>
                        <a:solidFill>
                          <a:schemeClr val="tx1"/>
                        </a:solidFill>
                        <a:effectLst/>
                        <a:latin typeface="Calibri" pitchFamily="34" charset="0"/>
                      </a:endParaRPr>
                    </a:p>
                  </a:txBody>
                  <a:tcP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chemeClr val="accent1">
                        <a:alpha val="20000"/>
                      </a:scheme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ru-RU" sz="2400" b="0" i="0" u="none" strike="noStrike" cap="none" normalizeH="0" baseline="0">
                          <a:ln>
                            <a:noFill/>
                          </a:ln>
                          <a:solidFill>
                            <a:schemeClr val="tx1"/>
                          </a:solidFill>
                          <a:effectLst/>
                          <a:latin typeface="Calibri" pitchFamily="34" charset="0"/>
                        </a:rPr>
                        <a:t>Повторение </a:t>
                      </a:r>
                      <a:r>
                        <a:rPr kumimoji="0" lang="ru-RU" sz="2400" b="0" i="1" u="none" strike="noStrike" cap="none" normalizeH="0" baseline="0">
                          <a:ln>
                            <a:noFill/>
                          </a:ln>
                          <a:solidFill>
                            <a:schemeClr val="tx1"/>
                          </a:solidFill>
                          <a:effectLst/>
                          <a:latin typeface="Times New Roman" pitchFamily="18" charset="0"/>
                          <a:cs typeface="Times New Roman" pitchFamily="18" charset="0"/>
                        </a:rPr>
                        <a:t>х</a:t>
                      </a:r>
                    </a:p>
                  </a:txBody>
                  <a:tcP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chemeClr val="accent1">
                        <a:alpha val="20000"/>
                      </a:schemeClr>
                    </a:solidFill>
                  </a:tcPr>
                </a:tc>
                <a:extLst>
                  <a:ext uri="{0D108BD9-81ED-4DB2-BD59-A6C34878D82A}">
                    <a16:rowId xmlns:a16="http://schemas.microsoft.com/office/drawing/2014/main" val="10003"/>
                  </a:ext>
                </a:extLst>
              </a:tr>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ru-RU" sz="1800" b="0" i="0" u="none" strike="noStrike" cap="none" normalizeH="0" baseline="0">
                        <a:ln>
                          <a:noFill/>
                        </a:ln>
                        <a:solidFill>
                          <a:schemeClr val="tx1"/>
                        </a:solidFill>
                        <a:effectLst/>
                        <a:latin typeface="Calibri" pitchFamily="34" charset="0"/>
                      </a:endParaRPr>
                    </a:p>
                  </a:txBody>
                  <a:tcP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3200" b="0" i="0" u="none" strike="noStrike" cap="none" normalizeH="0" baseline="0">
                          <a:ln>
                            <a:noFill/>
                          </a:ln>
                          <a:solidFill>
                            <a:schemeClr val="tx1"/>
                          </a:solidFill>
                          <a:effectLst/>
                          <a:latin typeface="Calibri" pitchFamily="34" charset="0"/>
                        </a:rPr>
                        <a:t>1</a:t>
                      </a:r>
                      <a:endParaRPr kumimoji="0" lang="ru-RU" sz="3200" b="0" i="0" u="none" strike="noStrike" cap="none" normalizeH="0" baseline="0">
                        <a:ln>
                          <a:noFill/>
                        </a:ln>
                        <a:solidFill>
                          <a:schemeClr val="tx1"/>
                        </a:solidFill>
                        <a:effectLst/>
                        <a:latin typeface="Calibri" pitchFamily="34" charset="0"/>
                      </a:endParaRPr>
                    </a:p>
                  </a:txBody>
                  <a:tcP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3200" b="0" i="0" u="none" strike="noStrike" cap="none" normalizeH="0" baseline="0">
                          <a:ln>
                            <a:noFill/>
                          </a:ln>
                          <a:solidFill>
                            <a:schemeClr val="tx1"/>
                          </a:solidFill>
                          <a:effectLst/>
                          <a:latin typeface="Calibri" pitchFamily="34" charset="0"/>
                        </a:rPr>
                        <a:t>0</a:t>
                      </a:r>
                      <a:endParaRPr kumimoji="0" lang="ru-RU" sz="3200" b="0" i="0" u="none" strike="noStrike" cap="none" normalizeH="0" baseline="0">
                        <a:ln>
                          <a:noFill/>
                        </a:ln>
                        <a:solidFill>
                          <a:schemeClr val="tx1"/>
                        </a:solidFill>
                        <a:effectLst/>
                        <a:latin typeface="Calibri" pitchFamily="34" charset="0"/>
                      </a:endParaRPr>
                    </a:p>
                  </a:txBody>
                  <a:tcP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ru-RU" sz="2400" b="0" i="0" u="none" strike="noStrike" cap="none" normalizeH="0" baseline="0">
                          <a:ln>
                            <a:noFill/>
                          </a:ln>
                          <a:solidFill>
                            <a:schemeClr val="tx1"/>
                          </a:solidFill>
                          <a:effectLst/>
                          <a:latin typeface="Calibri" pitchFamily="34" charset="0"/>
                        </a:rPr>
                        <a:t>Инверсия </a:t>
                      </a:r>
                      <a:r>
                        <a:rPr kumimoji="0" lang="ru-RU" sz="2400" b="0" i="1" u="none" strike="noStrike" cap="none" normalizeH="0" baseline="0">
                          <a:ln>
                            <a:noFill/>
                          </a:ln>
                          <a:solidFill>
                            <a:schemeClr val="tx1"/>
                          </a:solidFill>
                          <a:effectLst/>
                          <a:latin typeface="Times New Roman" pitchFamily="18" charset="0"/>
                          <a:cs typeface="Times New Roman" pitchFamily="18" charset="0"/>
                        </a:rPr>
                        <a:t>х</a:t>
                      </a:r>
                    </a:p>
                  </a:txBody>
                  <a:tcP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ru-RU" sz="1800" b="0" i="0" u="none" strike="noStrike" cap="none" normalizeH="0" baseline="0">
                        <a:ln>
                          <a:noFill/>
                        </a:ln>
                        <a:solidFill>
                          <a:schemeClr val="tx1"/>
                        </a:solidFill>
                        <a:effectLst/>
                        <a:latin typeface="Calibri" pitchFamily="34" charset="0"/>
                      </a:endParaRPr>
                    </a:p>
                  </a:txBody>
                  <a:tcP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chemeClr val="accent1">
                        <a:alpha val="2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3200" b="0" i="0" u="none" strike="noStrike" cap="none" normalizeH="0" baseline="0">
                          <a:ln>
                            <a:noFill/>
                          </a:ln>
                          <a:solidFill>
                            <a:schemeClr val="tx1"/>
                          </a:solidFill>
                          <a:effectLst/>
                          <a:latin typeface="Calibri" pitchFamily="34" charset="0"/>
                        </a:rPr>
                        <a:t>1</a:t>
                      </a:r>
                      <a:endParaRPr kumimoji="0" lang="ru-RU" sz="3200" b="0" i="0" u="none" strike="noStrike" cap="none" normalizeH="0" baseline="0">
                        <a:ln>
                          <a:noFill/>
                        </a:ln>
                        <a:solidFill>
                          <a:schemeClr val="tx1"/>
                        </a:solidFill>
                        <a:effectLst/>
                        <a:latin typeface="Calibri" pitchFamily="34" charset="0"/>
                      </a:endParaRPr>
                    </a:p>
                  </a:txBody>
                  <a:tcP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chemeClr val="accent1">
                        <a:alpha val="2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3200" b="0" i="0" u="none" strike="noStrike" cap="none" normalizeH="0" baseline="0">
                          <a:ln>
                            <a:noFill/>
                          </a:ln>
                          <a:solidFill>
                            <a:schemeClr val="tx1"/>
                          </a:solidFill>
                          <a:effectLst/>
                          <a:latin typeface="Calibri" pitchFamily="34" charset="0"/>
                        </a:rPr>
                        <a:t>1</a:t>
                      </a:r>
                      <a:endParaRPr kumimoji="0" lang="ru-RU" sz="3200" b="0" i="0" u="none" strike="noStrike" cap="none" normalizeH="0" baseline="0">
                        <a:ln>
                          <a:noFill/>
                        </a:ln>
                        <a:solidFill>
                          <a:schemeClr val="tx1"/>
                        </a:solidFill>
                        <a:effectLst/>
                        <a:latin typeface="Calibri" pitchFamily="34" charset="0"/>
                      </a:endParaRPr>
                    </a:p>
                  </a:txBody>
                  <a:tcP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chemeClr val="accent1">
                        <a:alpha val="20000"/>
                      </a:scheme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ru-RU" sz="2400" b="0" i="0" u="none" strike="noStrike" cap="none" normalizeH="0" baseline="0" dirty="0">
                          <a:ln>
                            <a:noFill/>
                          </a:ln>
                          <a:solidFill>
                            <a:schemeClr val="tx1"/>
                          </a:solidFill>
                          <a:effectLst/>
                          <a:latin typeface="Calibri" pitchFamily="34" charset="0"/>
                        </a:rPr>
                        <a:t>Логическая единица</a:t>
                      </a:r>
                    </a:p>
                  </a:txBody>
                  <a:tcP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chemeClr val="accent1">
                        <a:alpha val="20000"/>
                      </a:schemeClr>
                    </a:solidFill>
                  </a:tcPr>
                </a:tc>
                <a:extLst>
                  <a:ext uri="{0D108BD9-81ED-4DB2-BD59-A6C34878D82A}">
                    <a16:rowId xmlns:a16="http://schemas.microsoft.com/office/drawing/2014/main" val="10005"/>
                  </a:ext>
                </a:extLst>
              </a:tr>
            </a:tbl>
          </a:graphicData>
        </a:graphic>
      </p:graphicFrame>
      <p:graphicFrame>
        <p:nvGraphicFramePr>
          <p:cNvPr id="7170" name="Object 2"/>
          <p:cNvGraphicFramePr>
            <a:graphicFrameLocks noChangeAspect="1"/>
          </p:cNvGraphicFramePr>
          <p:nvPr/>
        </p:nvGraphicFramePr>
        <p:xfrm>
          <a:off x="1363663" y="4356100"/>
          <a:ext cx="565150" cy="573088"/>
        </p:xfrm>
        <a:graphic>
          <a:graphicData uri="http://schemas.openxmlformats.org/presentationml/2006/ole">
            <mc:AlternateContent xmlns:mc="http://schemas.openxmlformats.org/markup-compatibility/2006">
              <mc:Choice xmlns:v="urn:schemas-microsoft-com:vml" Requires="v">
                <p:oleObj spid="_x0000_s7170" name="Формула" r:id="rId2" imgW="190440" imgH="241200" progId="Equation.3">
                  <p:embed/>
                </p:oleObj>
              </mc:Choice>
              <mc:Fallback>
                <p:oleObj name="Формула" r:id="rId2" imgW="190440" imgH="241200" progId="Equation.3">
                  <p:embed/>
                  <p:pic>
                    <p:nvPicPr>
                      <p:cNvPr id="0" name="Object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63663" y="4356100"/>
                        <a:ext cx="565150" cy="5730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171" name="Object 3"/>
          <p:cNvGraphicFramePr>
            <a:graphicFrameLocks noChangeAspect="1"/>
          </p:cNvGraphicFramePr>
          <p:nvPr/>
        </p:nvGraphicFramePr>
        <p:xfrm>
          <a:off x="1357313" y="4900613"/>
          <a:ext cx="500062" cy="600075"/>
        </p:xfrm>
        <a:graphic>
          <a:graphicData uri="http://schemas.openxmlformats.org/presentationml/2006/ole">
            <mc:AlternateContent xmlns:mc="http://schemas.openxmlformats.org/markup-compatibility/2006">
              <mc:Choice xmlns:v="urn:schemas-microsoft-com:vml" Requires="v">
                <p:oleObj spid="_x0000_s7171" name="Формула" r:id="rId4" imgW="190440" imgH="228600" progId="Equation.3">
                  <p:embed/>
                </p:oleObj>
              </mc:Choice>
              <mc:Fallback>
                <p:oleObj name="Формула" r:id="rId4" imgW="190440" imgH="228600" progId="Equation.3">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57313" y="4900613"/>
                        <a:ext cx="500062" cy="600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172" name="Object 5"/>
          <p:cNvGraphicFramePr>
            <a:graphicFrameLocks noChangeAspect="1"/>
          </p:cNvGraphicFramePr>
          <p:nvPr/>
        </p:nvGraphicFramePr>
        <p:xfrm>
          <a:off x="1428750" y="5489575"/>
          <a:ext cx="428625" cy="560388"/>
        </p:xfrm>
        <a:graphic>
          <a:graphicData uri="http://schemas.openxmlformats.org/presentationml/2006/ole">
            <mc:AlternateContent xmlns:mc="http://schemas.openxmlformats.org/markup-compatibility/2006">
              <mc:Choice xmlns:v="urn:schemas-microsoft-com:vml" Requires="v">
                <p:oleObj spid="_x0000_s7172" name="Формула" r:id="rId6" imgW="190440" imgH="228600" progId="Equation.3">
                  <p:embed/>
                </p:oleObj>
              </mc:Choice>
              <mc:Fallback>
                <p:oleObj name="Формула" r:id="rId6" imgW="190440" imgH="228600" progId="Equation.3">
                  <p:embed/>
                  <p:pic>
                    <p:nvPicPr>
                      <p:cNvPr id="0" name="Object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28750" y="5489575"/>
                        <a:ext cx="428625" cy="5603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173" name="Object 6"/>
          <p:cNvGraphicFramePr>
            <a:graphicFrameLocks noChangeAspect="1"/>
          </p:cNvGraphicFramePr>
          <p:nvPr/>
        </p:nvGraphicFramePr>
        <p:xfrm>
          <a:off x="1428750" y="6072188"/>
          <a:ext cx="450850" cy="571500"/>
        </p:xfrm>
        <a:graphic>
          <a:graphicData uri="http://schemas.openxmlformats.org/presentationml/2006/ole">
            <mc:AlternateContent xmlns:mc="http://schemas.openxmlformats.org/markup-compatibility/2006">
              <mc:Choice xmlns:v="urn:schemas-microsoft-com:vml" Requires="v">
                <p:oleObj spid="_x0000_s7173" name="Формула" r:id="rId8" imgW="190440" imgH="241200" progId="Equation.3">
                  <p:embed/>
                </p:oleObj>
              </mc:Choice>
              <mc:Fallback>
                <p:oleObj name="Формула" r:id="rId8" imgW="190440" imgH="241200" progId="Equation.3">
                  <p:embed/>
                  <p:pic>
                    <p:nvPicPr>
                      <p:cNvPr id="0" name="Object 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428750" y="6072188"/>
                        <a:ext cx="450850" cy="5715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Номер слайда 7"/>
          <p:cNvSpPr>
            <a:spLocks noGrp="1"/>
          </p:cNvSpPr>
          <p:nvPr>
            <p:ph type="sldNum" sz="quarter" idx="12"/>
          </p:nvPr>
        </p:nvSpPr>
        <p:spPr/>
        <p:txBody>
          <a:bodyPr/>
          <a:lstStyle/>
          <a:p>
            <a:pPr>
              <a:defRPr/>
            </a:pPr>
            <a:fld id="{55B56089-972E-4173-9E3F-56EF222E65A1}" type="slidenum">
              <a:rPr lang="ru-RU" smtClean="0"/>
              <a:pPr>
                <a:defRPr/>
              </a:pPr>
              <a:t>12</a:t>
            </a:fld>
            <a:endParaRPr lang="ru-RU"/>
          </a:p>
        </p:txBody>
      </p:sp>
      <p:sp>
        <p:nvSpPr>
          <p:cNvPr id="9" name="TextBox 8"/>
          <p:cNvSpPr txBox="1"/>
          <p:nvPr/>
        </p:nvSpPr>
        <p:spPr>
          <a:xfrm>
            <a:off x="0" y="1988840"/>
            <a:ext cx="9144000" cy="1077218"/>
          </a:xfrm>
          <a:prstGeom prst="rect">
            <a:avLst/>
          </a:prstGeom>
          <a:noFill/>
        </p:spPr>
        <p:txBody>
          <a:bodyPr wrap="square" rtlCol="0">
            <a:spAutoFit/>
          </a:bodyPr>
          <a:lstStyle/>
          <a:p>
            <a:pPr algn="ctr" eaLnBrk="0" hangingPunct="0">
              <a:tabLst>
                <a:tab pos="539750" algn="l"/>
              </a:tabLst>
            </a:pPr>
            <a:r>
              <a:rPr lang="ru-RU" sz="3200" b="1" dirty="0">
                <a:solidFill>
                  <a:srgbClr val="FF0000"/>
                </a:solidFill>
                <a:latin typeface="Calibri" pitchFamily="34" charset="0"/>
              </a:rPr>
              <a:t>Разнообразие булевых функций</a:t>
            </a:r>
            <a:endParaRPr lang="en-US" sz="3200" b="1" dirty="0">
              <a:solidFill>
                <a:srgbClr val="FF0000"/>
              </a:solidFill>
              <a:latin typeface="Calibri" pitchFamily="34" charset="0"/>
            </a:endParaRPr>
          </a:p>
          <a:p>
            <a:pPr algn="ctr" eaLnBrk="0" hangingPunct="0">
              <a:tabLst>
                <a:tab pos="539750" algn="l"/>
              </a:tabLst>
            </a:pPr>
            <a:r>
              <a:rPr lang="ru-RU" sz="3200" dirty="0">
                <a:latin typeface="Calibri" pitchFamily="34" charset="0"/>
              </a:rPr>
              <a:t>Булевы функции от одной переменной</a:t>
            </a:r>
            <a:endParaRPr lang="ru-RU" sz="3200" dirty="0"/>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2000"/>
                                        <p:tgtEl>
                                          <p:spTgt spid="9"/>
                                        </p:tgtEl>
                                      </p:cBhvr>
                                    </p:animEffect>
                                  </p:childTnLst>
                                </p:cTn>
                              </p:par>
                              <p:par>
                                <p:cTn id="8" presetID="22" presetClass="entr" presetSubtype="1"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up)">
                                      <p:cBhvr>
                                        <p:cTn id="10" dur="2000"/>
                                        <p:tgtEl>
                                          <p:spTgt spid="3"/>
                                        </p:tgtEl>
                                      </p:cBhvr>
                                    </p:animEffect>
                                  </p:childTnLst>
                                </p:cTn>
                              </p:par>
                              <p:par>
                                <p:cTn id="11" presetID="22" presetClass="entr" presetSubtype="4" fill="hold" nodeType="withEffect">
                                  <p:stCondLst>
                                    <p:cond delay="0"/>
                                  </p:stCondLst>
                                  <p:childTnLst>
                                    <p:set>
                                      <p:cBhvr>
                                        <p:cTn id="12" dur="1" fill="hold">
                                          <p:stCondLst>
                                            <p:cond delay="0"/>
                                          </p:stCondLst>
                                        </p:cTn>
                                        <p:tgtEl>
                                          <p:spTgt spid="7170"/>
                                        </p:tgtEl>
                                        <p:attrNameLst>
                                          <p:attrName>style.visibility</p:attrName>
                                        </p:attrNameLst>
                                      </p:cBhvr>
                                      <p:to>
                                        <p:strVal val="visible"/>
                                      </p:to>
                                    </p:set>
                                    <p:animEffect transition="in" filter="wipe(down)">
                                      <p:cBhvr>
                                        <p:cTn id="13" dur="2000"/>
                                        <p:tgtEl>
                                          <p:spTgt spid="7170"/>
                                        </p:tgtEl>
                                      </p:cBhvr>
                                    </p:animEffect>
                                  </p:childTnLst>
                                </p:cTn>
                              </p:par>
                              <p:par>
                                <p:cTn id="14" presetID="22" presetClass="entr" presetSubtype="4" fill="hold" nodeType="withEffect">
                                  <p:stCondLst>
                                    <p:cond delay="0"/>
                                  </p:stCondLst>
                                  <p:childTnLst>
                                    <p:set>
                                      <p:cBhvr>
                                        <p:cTn id="15" dur="1" fill="hold">
                                          <p:stCondLst>
                                            <p:cond delay="0"/>
                                          </p:stCondLst>
                                        </p:cTn>
                                        <p:tgtEl>
                                          <p:spTgt spid="7171"/>
                                        </p:tgtEl>
                                        <p:attrNameLst>
                                          <p:attrName>style.visibility</p:attrName>
                                        </p:attrNameLst>
                                      </p:cBhvr>
                                      <p:to>
                                        <p:strVal val="visible"/>
                                      </p:to>
                                    </p:set>
                                    <p:animEffect transition="in" filter="wipe(down)">
                                      <p:cBhvr>
                                        <p:cTn id="16" dur="2000"/>
                                        <p:tgtEl>
                                          <p:spTgt spid="7171"/>
                                        </p:tgtEl>
                                      </p:cBhvr>
                                    </p:animEffect>
                                  </p:childTnLst>
                                </p:cTn>
                              </p:par>
                              <p:par>
                                <p:cTn id="17" presetID="22" presetClass="entr" presetSubtype="4" fill="hold" nodeType="withEffect">
                                  <p:stCondLst>
                                    <p:cond delay="0"/>
                                  </p:stCondLst>
                                  <p:childTnLst>
                                    <p:set>
                                      <p:cBhvr>
                                        <p:cTn id="18" dur="1" fill="hold">
                                          <p:stCondLst>
                                            <p:cond delay="0"/>
                                          </p:stCondLst>
                                        </p:cTn>
                                        <p:tgtEl>
                                          <p:spTgt spid="7172"/>
                                        </p:tgtEl>
                                        <p:attrNameLst>
                                          <p:attrName>style.visibility</p:attrName>
                                        </p:attrNameLst>
                                      </p:cBhvr>
                                      <p:to>
                                        <p:strVal val="visible"/>
                                      </p:to>
                                    </p:set>
                                    <p:animEffect transition="in" filter="wipe(down)">
                                      <p:cBhvr>
                                        <p:cTn id="19" dur="2000"/>
                                        <p:tgtEl>
                                          <p:spTgt spid="7172"/>
                                        </p:tgtEl>
                                      </p:cBhvr>
                                    </p:animEffect>
                                  </p:childTnLst>
                                </p:cTn>
                              </p:par>
                              <p:par>
                                <p:cTn id="20" presetID="22" presetClass="entr" presetSubtype="4" fill="hold" nodeType="withEffect">
                                  <p:stCondLst>
                                    <p:cond delay="0"/>
                                  </p:stCondLst>
                                  <p:childTnLst>
                                    <p:set>
                                      <p:cBhvr>
                                        <p:cTn id="21" dur="1" fill="hold">
                                          <p:stCondLst>
                                            <p:cond delay="0"/>
                                          </p:stCondLst>
                                        </p:cTn>
                                        <p:tgtEl>
                                          <p:spTgt spid="7173"/>
                                        </p:tgtEl>
                                        <p:attrNameLst>
                                          <p:attrName>style.visibility</p:attrName>
                                        </p:attrNameLst>
                                      </p:cBhvr>
                                      <p:to>
                                        <p:strVal val="visible"/>
                                      </p:to>
                                    </p:set>
                                    <p:animEffect transition="in" filter="wipe(down)">
                                      <p:cBhvr>
                                        <p:cTn id="22" dur="2000"/>
                                        <p:tgtEl>
                                          <p:spTgt spid="71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p:cNvSpPr>
            <a:spLocks noGrp="1"/>
          </p:cNvSpPr>
          <p:nvPr>
            <p:ph type="sldNum" sz="quarter" idx="12"/>
          </p:nvPr>
        </p:nvSpPr>
        <p:spPr/>
        <p:txBody>
          <a:bodyPr/>
          <a:lstStyle/>
          <a:p>
            <a:pPr>
              <a:defRPr/>
            </a:pPr>
            <a:fld id="{F1955D67-C7AE-4172-9866-147436A7BE83}" type="slidenum">
              <a:rPr lang="ru-RU" smtClean="0"/>
              <a:pPr>
                <a:defRPr/>
              </a:pPr>
              <a:t>120</a:t>
            </a:fld>
            <a:endParaRPr lang="ru-RU"/>
          </a:p>
        </p:txBody>
      </p:sp>
      <p:sp>
        <p:nvSpPr>
          <p:cNvPr id="5" name="TextBox 4"/>
          <p:cNvSpPr txBox="1"/>
          <p:nvPr/>
        </p:nvSpPr>
        <p:spPr>
          <a:xfrm>
            <a:off x="0" y="0"/>
            <a:ext cx="9144000" cy="1077913"/>
          </a:xfrm>
          <a:prstGeom prst="rect">
            <a:avLst/>
          </a:prstGeom>
          <a:noFill/>
        </p:spPr>
        <p:txBody>
          <a:bodyPr>
            <a:spAutoFit/>
          </a:bodyPr>
          <a:lstStyle/>
          <a:p>
            <a:pPr algn="ctr">
              <a:defRPr/>
            </a:pPr>
            <a:r>
              <a:rPr lang="ru-RU" sz="3200" b="1" dirty="0">
                <a:solidFill>
                  <a:srgbClr val="FF0000"/>
                </a:solidFill>
                <a:latin typeface="+mn-lt"/>
              </a:rPr>
              <a:t>Минимизация булевых функций методом </a:t>
            </a:r>
          </a:p>
          <a:p>
            <a:pPr algn="ctr">
              <a:defRPr/>
            </a:pPr>
            <a:r>
              <a:rPr lang="ru-RU" sz="3200" b="1" dirty="0">
                <a:solidFill>
                  <a:srgbClr val="FF0000"/>
                </a:solidFill>
                <a:latin typeface="+mn-lt"/>
              </a:rPr>
              <a:t>           </a:t>
            </a:r>
            <a:r>
              <a:rPr lang="ru-RU" sz="3200" b="1" dirty="0" err="1">
                <a:solidFill>
                  <a:srgbClr val="FF0000"/>
                </a:solidFill>
                <a:latin typeface="+mn-lt"/>
              </a:rPr>
              <a:t>Квайна-Мак-Класки</a:t>
            </a:r>
            <a:endParaRPr lang="ru-RU" sz="3200" dirty="0">
              <a:solidFill>
                <a:srgbClr val="FF0000"/>
              </a:solidFill>
              <a:latin typeface="+mn-lt"/>
            </a:endParaRPr>
          </a:p>
        </p:txBody>
      </p:sp>
      <p:sp>
        <p:nvSpPr>
          <p:cNvPr id="6" name="TextBox 5"/>
          <p:cNvSpPr txBox="1"/>
          <p:nvPr/>
        </p:nvSpPr>
        <p:spPr>
          <a:xfrm>
            <a:off x="0" y="4303455"/>
            <a:ext cx="9144000" cy="2554545"/>
          </a:xfrm>
          <a:prstGeom prst="rect">
            <a:avLst/>
          </a:prstGeom>
          <a:noFill/>
        </p:spPr>
        <p:txBody>
          <a:bodyPr>
            <a:spAutoFit/>
          </a:bodyPr>
          <a:lstStyle/>
          <a:p>
            <a:pPr hangingPunct="0">
              <a:defRPr/>
            </a:pPr>
            <a:r>
              <a:rPr lang="ru-RU" sz="3200" dirty="0">
                <a:latin typeface="+mn-lt"/>
              </a:rPr>
              <a:t>3. Дополнение множества кубов, принадлежащих ядру покрытия, минимальным подмножеством из множества максимальных кубов, не входящих в ядро покрытия, для получения покрытия с минимальной ценой.</a:t>
            </a:r>
            <a:endParaRPr lang="ru-RU" dirty="0"/>
          </a:p>
        </p:txBody>
      </p:sp>
      <p:sp>
        <p:nvSpPr>
          <p:cNvPr id="7" name="TextBox 6"/>
          <p:cNvSpPr txBox="1"/>
          <p:nvPr/>
        </p:nvSpPr>
        <p:spPr>
          <a:xfrm>
            <a:off x="0" y="908720"/>
            <a:ext cx="9144000" cy="1569660"/>
          </a:xfrm>
          <a:prstGeom prst="rect">
            <a:avLst/>
          </a:prstGeom>
          <a:noFill/>
        </p:spPr>
        <p:txBody>
          <a:bodyPr wrap="square" rtlCol="0">
            <a:spAutoFit/>
          </a:bodyPr>
          <a:lstStyle/>
          <a:p>
            <a:r>
              <a:rPr lang="ru-RU" sz="3200" dirty="0">
                <a:latin typeface="+mn-lt"/>
              </a:rPr>
              <a:t>Для решения канонической задачи минимизации методом </a:t>
            </a:r>
            <a:r>
              <a:rPr lang="ru-RU" sz="3200" dirty="0" err="1">
                <a:latin typeface="+mn-lt"/>
              </a:rPr>
              <a:t>Квайна-Мак-Класки</a:t>
            </a:r>
            <a:r>
              <a:rPr lang="ru-RU" sz="3200" dirty="0">
                <a:latin typeface="+mn-lt"/>
              </a:rPr>
              <a:t> применяется следующая последовательность действий</a:t>
            </a:r>
            <a:r>
              <a:rPr lang="ru-RU" sz="3200" dirty="0"/>
              <a:t>:</a:t>
            </a:r>
          </a:p>
        </p:txBody>
      </p:sp>
      <p:sp>
        <p:nvSpPr>
          <p:cNvPr id="8" name="TextBox 7"/>
          <p:cNvSpPr txBox="1"/>
          <p:nvPr/>
        </p:nvSpPr>
        <p:spPr>
          <a:xfrm>
            <a:off x="0" y="2348880"/>
            <a:ext cx="9144000" cy="1077218"/>
          </a:xfrm>
          <a:prstGeom prst="rect">
            <a:avLst/>
          </a:prstGeom>
          <a:noFill/>
        </p:spPr>
        <p:txBody>
          <a:bodyPr wrap="square" rtlCol="0">
            <a:spAutoFit/>
          </a:bodyPr>
          <a:lstStyle/>
          <a:p>
            <a:r>
              <a:rPr lang="ru-RU" sz="3200" dirty="0">
                <a:latin typeface="+mn-lt"/>
              </a:rPr>
              <a:t>1. Нахождение множества максимальных кубов (простых </a:t>
            </a:r>
            <a:r>
              <a:rPr lang="ru-RU" sz="3200" dirty="0" err="1">
                <a:latin typeface="+mn-lt"/>
              </a:rPr>
              <a:t>импликант</a:t>
            </a:r>
            <a:r>
              <a:rPr lang="ru-RU" sz="3200" dirty="0">
                <a:latin typeface="+mn-lt"/>
              </a:rPr>
              <a:t>) булевой функции.</a:t>
            </a:r>
          </a:p>
        </p:txBody>
      </p:sp>
      <p:sp>
        <p:nvSpPr>
          <p:cNvPr id="9" name="TextBox 8"/>
          <p:cNvSpPr txBox="1"/>
          <p:nvPr/>
        </p:nvSpPr>
        <p:spPr>
          <a:xfrm>
            <a:off x="0" y="3356992"/>
            <a:ext cx="9144000" cy="1077218"/>
          </a:xfrm>
          <a:prstGeom prst="rect">
            <a:avLst/>
          </a:prstGeom>
          <a:noFill/>
        </p:spPr>
        <p:txBody>
          <a:bodyPr wrap="square" rtlCol="0">
            <a:spAutoFit/>
          </a:bodyPr>
          <a:lstStyle/>
          <a:p>
            <a:r>
              <a:rPr lang="ru-RU" sz="3200" dirty="0">
                <a:latin typeface="+mn-lt"/>
              </a:rPr>
              <a:t>2. Выделение ядра покрытия (определение множества существенных </a:t>
            </a:r>
            <a:r>
              <a:rPr lang="ru-RU" sz="3200" dirty="0" err="1">
                <a:latin typeface="+mn-lt"/>
              </a:rPr>
              <a:t>импликант</a:t>
            </a:r>
            <a:r>
              <a:rPr lang="ru-RU" sz="3200" dirty="0">
                <a:latin typeface="+mn-lt"/>
              </a:rPr>
              <a:t>).</a:t>
            </a:r>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20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up)">
                                      <p:cBhvr>
                                        <p:cTn id="12" dur="20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up)">
                                      <p:cBhvr>
                                        <p:cTn id="17" dur="20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wipe(up)">
                                      <p:cBhvr>
                                        <p:cTn id="22"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p:cNvSpPr>
            <a:spLocks noGrp="1"/>
          </p:cNvSpPr>
          <p:nvPr>
            <p:ph type="sldNum" sz="quarter" idx="12"/>
          </p:nvPr>
        </p:nvSpPr>
        <p:spPr/>
        <p:txBody>
          <a:bodyPr/>
          <a:lstStyle/>
          <a:p>
            <a:pPr>
              <a:defRPr/>
            </a:pPr>
            <a:fld id="{8F121E51-E6BB-48F5-A948-E869CC38B2EA}" type="slidenum">
              <a:rPr lang="ru-RU" smtClean="0"/>
              <a:pPr>
                <a:defRPr/>
              </a:pPr>
              <a:t>121</a:t>
            </a:fld>
            <a:endParaRPr lang="ru-RU"/>
          </a:p>
        </p:txBody>
      </p:sp>
      <p:sp>
        <p:nvSpPr>
          <p:cNvPr id="3" name="TextBox 2"/>
          <p:cNvSpPr txBox="1"/>
          <p:nvPr/>
        </p:nvSpPr>
        <p:spPr>
          <a:xfrm>
            <a:off x="0" y="0"/>
            <a:ext cx="9144000" cy="2554545"/>
          </a:xfrm>
          <a:prstGeom prst="rect">
            <a:avLst/>
          </a:prstGeom>
          <a:noFill/>
        </p:spPr>
        <p:txBody>
          <a:bodyPr>
            <a:spAutoFit/>
          </a:bodyPr>
          <a:lstStyle/>
          <a:p>
            <a:pPr hangingPunct="0">
              <a:defRPr/>
            </a:pPr>
            <a:r>
              <a:rPr lang="ru-RU" sz="3200" dirty="0">
                <a:latin typeface="+mn-lt"/>
              </a:rPr>
              <a:t>С точки зрения последовательного </a:t>
            </a:r>
            <a:r>
              <a:rPr lang="ru-RU" sz="3200" dirty="0" err="1">
                <a:latin typeface="+mn-lt"/>
              </a:rPr>
              <a:t>преобразова</a:t>
            </a:r>
            <a:r>
              <a:rPr lang="en-US" sz="3200" dirty="0">
                <a:latin typeface="+mn-lt"/>
              </a:rPr>
              <a:t>-</a:t>
            </a:r>
            <a:r>
              <a:rPr lang="ru-RU" sz="3200" dirty="0" err="1">
                <a:latin typeface="+mn-lt"/>
              </a:rPr>
              <a:t>ния</a:t>
            </a:r>
            <a:r>
              <a:rPr lang="ru-RU" sz="3200" dirty="0">
                <a:latin typeface="+mn-lt"/>
              </a:rPr>
              <a:t> </a:t>
            </a:r>
            <a:r>
              <a:rPr lang="en-US" sz="3200" dirty="0">
                <a:latin typeface="+mn-lt"/>
              </a:rPr>
              <a:t> </a:t>
            </a:r>
            <a:r>
              <a:rPr lang="ru-RU" sz="3200" dirty="0">
                <a:latin typeface="+mn-lt"/>
              </a:rPr>
              <a:t>ДНФ булевой функции с целью их упрощения каноническая задача минимизации может быть представлена в виде:</a:t>
            </a:r>
          </a:p>
          <a:p>
            <a:pPr hangingPunct="0">
              <a:defRPr/>
            </a:pPr>
            <a:r>
              <a:rPr lang="en-US" sz="3200" dirty="0">
                <a:latin typeface="+mn-lt"/>
              </a:rPr>
              <a:t>                 </a:t>
            </a:r>
            <a:r>
              <a:rPr lang="ru-RU" sz="3200" dirty="0">
                <a:latin typeface="+mn-lt"/>
              </a:rPr>
              <a:t>КДНФ </a:t>
            </a:r>
            <a:r>
              <a:rPr lang="ru-RU" sz="3200" dirty="0">
                <a:latin typeface="+mn-lt"/>
                <a:sym typeface="Symbol"/>
              </a:rPr>
              <a:t></a:t>
            </a:r>
            <a:r>
              <a:rPr lang="ru-RU" sz="3200" dirty="0">
                <a:latin typeface="+mn-lt"/>
              </a:rPr>
              <a:t> СДНФ </a:t>
            </a:r>
            <a:r>
              <a:rPr lang="ru-RU" sz="3200" dirty="0">
                <a:latin typeface="+mn-lt"/>
                <a:sym typeface="Symbol"/>
              </a:rPr>
              <a:t></a:t>
            </a:r>
            <a:r>
              <a:rPr lang="ru-RU" sz="3200" dirty="0">
                <a:latin typeface="+mn-lt"/>
              </a:rPr>
              <a:t> ТДНФ </a:t>
            </a:r>
            <a:r>
              <a:rPr lang="ru-RU" sz="3200" dirty="0">
                <a:latin typeface="+mn-lt"/>
                <a:sym typeface="Symbol"/>
              </a:rPr>
              <a:t></a:t>
            </a:r>
            <a:r>
              <a:rPr lang="ru-RU" sz="3200" dirty="0">
                <a:latin typeface="+mn-lt"/>
              </a:rPr>
              <a:t> МДНФ.</a:t>
            </a:r>
          </a:p>
        </p:txBody>
      </p:sp>
      <p:sp>
        <p:nvSpPr>
          <p:cNvPr id="4" name="TextBox 3"/>
          <p:cNvSpPr txBox="1"/>
          <p:nvPr/>
        </p:nvSpPr>
        <p:spPr>
          <a:xfrm>
            <a:off x="0" y="2420888"/>
            <a:ext cx="9144000" cy="2062103"/>
          </a:xfrm>
          <a:prstGeom prst="rect">
            <a:avLst/>
          </a:prstGeom>
          <a:noFill/>
        </p:spPr>
        <p:txBody>
          <a:bodyPr wrap="square" rtlCol="0">
            <a:spAutoFit/>
          </a:bodyPr>
          <a:lstStyle/>
          <a:p>
            <a:r>
              <a:rPr lang="ru-RU" sz="3200" dirty="0">
                <a:latin typeface="+mn-lt"/>
              </a:rPr>
              <a:t>Распространение терминологии в отношении нуле</a:t>
            </a:r>
            <a:r>
              <a:rPr lang="en-US" sz="3200" dirty="0">
                <a:latin typeface="+mn-lt"/>
              </a:rPr>
              <a:t>-</a:t>
            </a:r>
            <a:r>
              <a:rPr lang="ru-RU" sz="3200" dirty="0" err="1">
                <a:latin typeface="+mn-lt"/>
              </a:rPr>
              <a:t>вого</a:t>
            </a:r>
            <a:r>
              <a:rPr lang="ru-RU" sz="3200" dirty="0">
                <a:latin typeface="+mn-lt"/>
              </a:rPr>
              <a:t> покрытия базируется на понятии </a:t>
            </a:r>
            <a:r>
              <a:rPr lang="ru-RU" sz="3200" b="1" i="1" dirty="0" err="1">
                <a:solidFill>
                  <a:srgbClr val="FF0000"/>
                </a:solidFill>
                <a:latin typeface="+mn-lt"/>
              </a:rPr>
              <a:t>имплиценты</a:t>
            </a:r>
            <a:r>
              <a:rPr lang="ru-RU" sz="3200" dirty="0">
                <a:latin typeface="+mn-lt"/>
              </a:rPr>
              <a:t> (как соответствие </a:t>
            </a:r>
            <a:r>
              <a:rPr lang="ru-RU" sz="3200" dirty="0" err="1">
                <a:latin typeface="+mn-lt"/>
              </a:rPr>
              <a:t>импликанте</a:t>
            </a:r>
            <a:r>
              <a:rPr lang="ru-RU" sz="3200" dirty="0">
                <a:latin typeface="+mn-lt"/>
              </a:rPr>
              <a:t>) и </a:t>
            </a:r>
            <a:r>
              <a:rPr lang="ru-RU" sz="3200" b="1" i="1" dirty="0">
                <a:solidFill>
                  <a:srgbClr val="FF0000"/>
                </a:solidFill>
                <a:latin typeface="+mn-lt"/>
              </a:rPr>
              <a:t>системы </a:t>
            </a:r>
            <a:r>
              <a:rPr lang="ru-RU" sz="3200" b="1" i="1" dirty="0" err="1">
                <a:solidFill>
                  <a:srgbClr val="FF0000"/>
                </a:solidFill>
                <a:latin typeface="+mn-lt"/>
              </a:rPr>
              <a:t>имплицент</a:t>
            </a:r>
            <a:r>
              <a:rPr lang="ru-RU" sz="3200" b="1" i="1" dirty="0">
                <a:solidFill>
                  <a:srgbClr val="FF0000"/>
                </a:solidFill>
                <a:latin typeface="+mn-lt"/>
              </a:rPr>
              <a:t>.</a:t>
            </a:r>
            <a:endParaRPr lang="ru-RU" sz="3200" dirty="0"/>
          </a:p>
        </p:txBody>
      </p:sp>
      <p:sp>
        <p:nvSpPr>
          <p:cNvPr id="5" name="TextBox 4"/>
          <p:cNvSpPr txBox="1"/>
          <p:nvPr/>
        </p:nvSpPr>
        <p:spPr>
          <a:xfrm>
            <a:off x="0" y="4581128"/>
            <a:ext cx="9144000" cy="2554545"/>
          </a:xfrm>
          <a:prstGeom prst="rect">
            <a:avLst/>
          </a:prstGeom>
          <a:noFill/>
        </p:spPr>
        <p:txBody>
          <a:bodyPr wrap="square" rtlCol="0">
            <a:spAutoFit/>
          </a:bodyPr>
          <a:lstStyle/>
          <a:p>
            <a:pPr algn="ctr">
              <a:defRPr/>
            </a:pPr>
            <a:r>
              <a:rPr lang="ru-RU" sz="3200" b="1" dirty="0">
                <a:solidFill>
                  <a:srgbClr val="FF0000"/>
                </a:solidFill>
                <a:latin typeface="+mn-lt"/>
              </a:rPr>
              <a:t>Нахождение множества максимальных кубов</a:t>
            </a:r>
            <a:br>
              <a:rPr lang="ru-RU" sz="3200" b="1" dirty="0">
                <a:solidFill>
                  <a:srgbClr val="FF0000"/>
                </a:solidFill>
                <a:latin typeface="+mn-lt"/>
              </a:rPr>
            </a:br>
            <a:r>
              <a:rPr lang="ru-RU" sz="3200" b="1" dirty="0">
                <a:solidFill>
                  <a:srgbClr val="FF0000"/>
                </a:solidFill>
                <a:latin typeface="+mn-lt"/>
              </a:rPr>
              <a:t>(простых </a:t>
            </a:r>
            <a:r>
              <a:rPr lang="ru-RU" sz="3200" b="1" dirty="0" err="1">
                <a:solidFill>
                  <a:srgbClr val="FF0000"/>
                </a:solidFill>
                <a:latin typeface="+mn-lt"/>
              </a:rPr>
              <a:t>импликант</a:t>
            </a:r>
            <a:r>
              <a:rPr lang="ru-RU" sz="3200" b="1" dirty="0">
                <a:solidFill>
                  <a:srgbClr val="FF0000"/>
                </a:solidFill>
                <a:latin typeface="+mn-lt"/>
              </a:rPr>
              <a:t>) булевой функции</a:t>
            </a:r>
          </a:p>
          <a:p>
            <a:pPr hangingPunct="0">
              <a:defRPr/>
            </a:pPr>
            <a:r>
              <a:rPr lang="ru-RU" sz="3200" dirty="0">
                <a:latin typeface="+mn-lt"/>
              </a:rPr>
              <a:t>Рассмотрим процедуру нахождения простых </a:t>
            </a:r>
            <a:r>
              <a:rPr lang="ru-RU" sz="3200" dirty="0" err="1">
                <a:latin typeface="+mn-lt"/>
              </a:rPr>
              <a:t>импликант</a:t>
            </a:r>
            <a:r>
              <a:rPr lang="ru-RU" sz="3200" dirty="0">
                <a:latin typeface="+mn-lt"/>
              </a:rPr>
              <a:t> на следующем примере.</a:t>
            </a:r>
          </a:p>
          <a:p>
            <a:endParaRPr lang="ru-RU" sz="3200" dirty="0"/>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up)">
                                      <p:cBhvr>
                                        <p:cTn id="12"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p:cNvSpPr>
            <a:spLocks noGrp="1"/>
          </p:cNvSpPr>
          <p:nvPr>
            <p:ph type="sldNum" sz="quarter" idx="12"/>
          </p:nvPr>
        </p:nvSpPr>
        <p:spPr/>
        <p:txBody>
          <a:bodyPr/>
          <a:lstStyle/>
          <a:p>
            <a:pPr>
              <a:defRPr/>
            </a:pPr>
            <a:fld id="{A13A619F-39D6-41C8-BCA3-D894101EF7C0}" type="slidenum">
              <a:rPr lang="ru-RU" smtClean="0"/>
              <a:pPr>
                <a:defRPr/>
              </a:pPr>
              <a:t>122</a:t>
            </a:fld>
            <a:endParaRPr lang="ru-RU"/>
          </a:p>
        </p:txBody>
      </p:sp>
      <p:sp>
        <p:nvSpPr>
          <p:cNvPr id="3" name="Прямоугольник 2"/>
          <p:cNvSpPr/>
          <p:nvPr/>
        </p:nvSpPr>
        <p:spPr>
          <a:xfrm>
            <a:off x="0" y="0"/>
            <a:ext cx="9144000" cy="2769989"/>
          </a:xfrm>
          <a:prstGeom prst="rect">
            <a:avLst/>
          </a:prstGeom>
        </p:spPr>
        <p:txBody>
          <a:bodyPr>
            <a:spAutoFit/>
          </a:bodyPr>
          <a:lstStyle/>
          <a:p>
            <a:pPr hangingPunct="0">
              <a:defRPr/>
            </a:pPr>
            <a:r>
              <a:rPr lang="ru-RU" sz="3200" b="1" dirty="0">
                <a:solidFill>
                  <a:srgbClr val="FF0000"/>
                </a:solidFill>
                <a:latin typeface="+mn-lt"/>
              </a:rPr>
              <a:t>Пример</a:t>
            </a:r>
            <a:r>
              <a:rPr lang="en-US" sz="3200" b="1" dirty="0">
                <a:solidFill>
                  <a:srgbClr val="FF0000"/>
                </a:solidFill>
                <a:latin typeface="+mn-lt"/>
              </a:rPr>
              <a:t>.</a:t>
            </a:r>
            <a:r>
              <a:rPr lang="en-US" sz="3200" b="1" dirty="0">
                <a:latin typeface="+mn-lt"/>
              </a:rPr>
              <a:t> </a:t>
            </a:r>
            <a:r>
              <a:rPr lang="ru-RU" sz="3200" b="1" dirty="0">
                <a:latin typeface="+mn-lt"/>
              </a:rPr>
              <a:t> </a:t>
            </a:r>
            <a:r>
              <a:rPr lang="ru-RU" sz="3200" b="1" i="1" dirty="0">
                <a:latin typeface="+mn-lt"/>
              </a:rPr>
              <a:t>Минимизация булевой функции методом </a:t>
            </a:r>
            <a:r>
              <a:rPr lang="ru-RU" sz="3200" b="1" i="1" dirty="0" err="1">
                <a:latin typeface="+mn-lt"/>
              </a:rPr>
              <a:t>Квайна-Мак-Класки</a:t>
            </a:r>
            <a:r>
              <a:rPr lang="ru-RU" sz="3200" b="1" i="1" dirty="0">
                <a:latin typeface="+mn-lt"/>
              </a:rPr>
              <a:t>.</a:t>
            </a:r>
            <a:endParaRPr lang="en-US" sz="3200" b="1" i="1" dirty="0">
              <a:latin typeface="+mn-lt"/>
            </a:endParaRPr>
          </a:p>
          <a:p>
            <a:pPr hangingPunct="0">
              <a:defRPr/>
            </a:pPr>
            <a:r>
              <a:rPr lang="ru-RU" sz="3200" dirty="0">
                <a:latin typeface="+mn-lt"/>
              </a:rPr>
              <a:t>Найти множество простых </a:t>
            </a:r>
            <a:r>
              <a:rPr lang="ru-RU" sz="3200" dirty="0" err="1">
                <a:latin typeface="+mn-lt"/>
              </a:rPr>
              <a:t>импликант</a:t>
            </a:r>
            <a:r>
              <a:rPr lang="ru-RU" sz="3200" dirty="0">
                <a:latin typeface="+mn-lt"/>
              </a:rPr>
              <a:t> булевой  функции заданной в числовой форме</a:t>
            </a:r>
            <a:r>
              <a:rPr lang="ru-RU" sz="3200" dirty="0"/>
              <a:t>:</a:t>
            </a:r>
            <a:endParaRPr lang="en-US" sz="3200" dirty="0"/>
          </a:p>
          <a:p>
            <a:pPr hangingPunct="0">
              <a:defRPr/>
            </a:pPr>
            <a:endParaRPr lang="en-US" sz="3200" dirty="0"/>
          </a:p>
          <a:p>
            <a:pPr hangingPunct="0">
              <a:defRPr/>
            </a:pPr>
            <a:endParaRPr lang="en-US" sz="1400" dirty="0"/>
          </a:p>
        </p:txBody>
      </p:sp>
      <p:graphicFrame>
        <p:nvGraphicFramePr>
          <p:cNvPr id="60418" name="Object 2"/>
          <p:cNvGraphicFramePr>
            <a:graphicFrameLocks noChangeAspect="1"/>
          </p:cNvGraphicFramePr>
          <p:nvPr/>
        </p:nvGraphicFramePr>
        <p:xfrm>
          <a:off x="1571625" y="2000250"/>
          <a:ext cx="5602288" cy="857250"/>
        </p:xfrm>
        <a:graphic>
          <a:graphicData uri="http://schemas.openxmlformats.org/presentationml/2006/ole">
            <mc:AlternateContent xmlns:mc="http://schemas.openxmlformats.org/markup-compatibility/2006">
              <mc:Choice xmlns:v="urn:schemas-microsoft-com:vml" Requires="v">
                <p:oleObj spid="_x0000_s60418" name="Формула" r:id="rId2" imgW="2323800" imgH="355320" progId="Equation.3">
                  <p:embed/>
                </p:oleObj>
              </mc:Choice>
              <mc:Fallback>
                <p:oleObj name="Формула" r:id="rId2" imgW="2323800" imgH="355320" progId="Equation.3">
                  <p:embed/>
                  <p:pic>
                    <p:nvPicPr>
                      <p:cNvPr id="0" name="Object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71625" y="2000250"/>
                        <a:ext cx="5602288" cy="857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 name="TextBox 4"/>
          <p:cNvSpPr txBox="1"/>
          <p:nvPr/>
        </p:nvSpPr>
        <p:spPr>
          <a:xfrm>
            <a:off x="0" y="2708920"/>
            <a:ext cx="9144000" cy="4031873"/>
          </a:xfrm>
          <a:prstGeom prst="rect">
            <a:avLst/>
          </a:prstGeom>
          <a:noFill/>
        </p:spPr>
        <p:txBody>
          <a:bodyPr wrap="square" rtlCol="0">
            <a:spAutoFit/>
          </a:bodyPr>
          <a:lstStyle/>
          <a:p>
            <a:r>
              <a:rPr lang="ru-RU" sz="3200" dirty="0">
                <a:latin typeface="+mn-lt"/>
              </a:rPr>
              <a:t>На этом этапе производятся всевозможные склеивания кубов меньшей размерности с целью получения кубов большей размерности. Для сокращения количества операций сравнения кубов на предмет их склеивания целесообразно производить упорядочивание кубов одинаковой размерности путем разделения их на группы по количеству единичных координат. </a:t>
            </a:r>
            <a:endParaRPr lang="ru-RU" sz="3200" dirty="0"/>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p:cNvSpPr>
            <a:spLocks noGrp="1"/>
          </p:cNvSpPr>
          <p:nvPr>
            <p:ph type="sldNum" sz="quarter" idx="12"/>
          </p:nvPr>
        </p:nvSpPr>
        <p:spPr/>
        <p:txBody>
          <a:bodyPr/>
          <a:lstStyle/>
          <a:p>
            <a:pPr>
              <a:defRPr/>
            </a:pPr>
            <a:fld id="{05D67CD8-8EC1-4D9B-9280-59DA5B9766EB}" type="slidenum">
              <a:rPr lang="ru-RU" smtClean="0"/>
              <a:pPr>
                <a:defRPr/>
              </a:pPr>
              <a:t>123</a:t>
            </a:fld>
            <a:endParaRPr lang="ru-RU"/>
          </a:p>
        </p:txBody>
      </p:sp>
      <p:sp>
        <p:nvSpPr>
          <p:cNvPr id="3" name="TextBox 2"/>
          <p:cNvSpPr txBox="1"/>
          <p:nvPr/>
        </p:nvSpPr>
        <p:spPr>
          <a:xfrm>
            <a:off x="0" y="0"/>
            <a:ext cx="9144000" cy="4031873"/>
          </a:xfrm>
          <a:prstGeom prst="rect">
            <a:avLst/>
          </a:prstGeom>
          <a:noFill/>
        </p:spPr>
        <p:txBody>
          <a:bodyPr>
            <a:spAutoFit/>
          </a:bodyPr>
          <a:lstStyle/>
          <a:p>
            <a:pPr>
              <a:defRPr/>
            </a:pPr>
            <a:r>
              <a:rPr lang="ru-RU" sz="3200" dirty="0">
                <a:latin typeface="+mn-lt"/>
              </a:rPr>
              <a:t>При таком подходе в операцию склеивания могут вступать только кубы, принадлежащие двум сосед</a:t>
            </a:r>
            <a:r>
              <a:rPr lang="en-US" sz="3200" dirty="0">
                <a:latin typeface="+mn-lt"/>
              </a:rPr>
              <a:t>-</a:t>
            </a:r>
            <a:r>
              <a:rPr lang="ru-RU" sz="3200" dirty="0">
                <a:latin typeface="+mn-lt"/>
              </a:rPr>
              <a:t>ним группам, то есть такие кубы, количество </a:t>
            </a:r>
            <a:r>
              <a:rPr lang="ru-RU" sz="3200" dirty="0" err="1">
                <a:latin typeface="+mn-lt"/>
              </a:rPr>
              <a:t>еди</a:t>
            </a:r>
            <a:r>
              <a:rPr lang="en-US" sz="3200" dirty="0">
                <a:latin typeface="+mn-lt"/>
              </a:rPr>
              <a:t>-</a:t>
            </a:r>
            <a:r>
              <a:rPr lang="ru-RU" sz="3200" dirty="0" err="1">
                <a:latin typeface="+mn-lt"/>
              </a:rPr>
              <a:t>ничных</a:t>
            </a:r>
            <a:r>
              <a:rPr lang="ru-RU" sz="3200" dirty="0">
                <a:latin typeface="+mn-lt"/>
              </a:rPr>
              <a:t> координат в которых отличается на едини</a:t>
            </a:r>
            <a:r>
              <a:rPr lang="en-US" sz="3200" dirty="0">
                <a:latin typeface="+mn-lt"/>
              </a:rPr>
              <a:t>-</a:t>
            </a:r>
            <a:r>
              <a:rPr lang="ru-RU" sz="3200" dirty="0" err="1">
                <a:latin typeface="+mn-lt"/>
              </a:rPr>
              <a:t>цу</a:t>
            </a:r>
            <a:r>
              <a:rPr lang="ru-RU" sz="3200" dirty="0">
                <a:latin typeface="+mn-lt"/>
              </a:rPr>
              <a:t>. Кроме того, рекомендуется проводить </a:t>
            </a:r>
            <a:r>
              <a:rPr lang="ru-RU" sz="3200" dirty="0" err="1">
                <a:latin typeface="+mn-lt"/>
              </a:rPr>
              <a:t>нумера</a:t>
            </a:r>
            <a:r>
              <a:rPr lang="en-US" sz="3200" dirty="0">
                <a:latin typeface="+mn-lt"/>
              </a:rPr>
              <a:t>-</a:t>
            </a:r>
            <a:r>
              <a:rPr lang="ru-RU" sz="3200" dirty="0" err="1">
                <a:latin typeface="+mn-lt"/>
              </a:rPr>
              <a:t>цию</a:t>
            </a:r>
            <a:r>
              <a:rPr lang="ru-RU" sz="3200" dirty="0">
                <a:latin typeface="+mn-lt"/>
              </a:rPr>
              <a:t> кубов одинаковой размерности с фиксацией пары склеиваемых кубов при образовании куба большей размерности как результат склеивания. </a:t>
            </a:r>
          </a:p>
        </p:txBody>
      </p:sp>
      <p:sp>
        <p:nvSpPr>
          <p:cNvPr id="4" name="TextBox 3"/>
          <p:cNvSpPr txBox="1"/>
          <p:nvPr/>
        </p:nvSpPr>
        <p:spPr>
          <a:xfrm>
            <a:off x="0" y="3933056"/>
            <a:ext cx="9144000" cy="3046988"/>
          </a:xfrm>
          <a:prstGeom prst="rect">
            <a:avLst/>
          </a:prstGeom>
          <a:noFill/>
        </p:spPr>
        <p:txBody>
          <a:bodyPr wrap="square" rtlCol="0">
            <a:spAutoFit/>
          </a:bodyPr>
          <a:lstStyle/>
          <a:p>
            <a:r>
              <a:rPr lang="ru-RU" sz="3200" dirty="0">
                <a:latin typeface="+mn-lt"/>
              </a:rPr>
              <a:t>По ходу склеивания необходимо осуществлять </a:t>
            </a:r>
            <a:r>
              <a:rPr lang="ru-RU" sz="3200" dirty="0" err="1">
                <a:latin typeface="+mn-lt"/>
              </a:rPr>
              <a:t>от-метку</a:t>
            </a:r>
            <a:r>
              <a:rPr lang="ru-RU" sz="3200" dirty="0">
                <a:latin typeface="+mn-lt"/>
              </a:rPr>
              <a:t> кубов, вступающих в операцию склеивания. Тогда после завершения операций по склеиванию кубов все неотмеченные кубы будут представлять собой множество максимальных кубов, не участвовавших ни в одной операции склеивания.</a:t>
            </a:r>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wipe(up)">
                                      <p:cBhvr>
                                        <p:cTn id="7" dur="20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p:cNvSpPr>
            <a:spLocks noGrp="1"/>
          </p:cNvSpPr>
          <p:nvPr>
            <p:ph type="sldNum" sz="quarter" idx="12"/>
          </p:nvPr>
        </p:nvSpPr>
        <p:spPr/>
        <p:txBody>
          <a:bodyPr/>
          <a:lstStyle/>
          <a:p>
            <a:pPr>
              <a:defRPr/>
            </a:pPr>
            <a:fld id="{A0B0FA04-6C84-4127-8355-810D6615D2A9}" type="slidenum">
              <a:rPr lang="ru-RU" smtClean="0"/>
              <a:pPr>
                <a:defRPr/>
              </a:pPr>
              <a:t>124</a:t>
            </a:fld>
            <a:endParaRPr lang="ru-RU"/>
          </a:p>
        </p:txBody>
      </p:sp>
      <p:pic>
        <p:nvPicPr>
          <p:cNvPr id="138243" name="Picture 2"/>
          <p:cNvPicPr>
            <a:picLocks noChangeAspect="1" noChangeArrowheads="1"/>
          </p:cNvPicPr>
          <p:nvPr/>
        </p:nvPicPr>
        <p:blipFill>
          <a:blip r:embed="rId2" cstate="print">
            <a:clrChange>
              <a:clrFrom>
                <a:srgbClr val="FFFFFF"/>
              </a:clrFrom>
              <a:clrTo>
                <a:srgbClr val="FFFFFF">
                  <a:alpha val="0"/>
                </a:srgbClr>
              </a:clrTo>
            </a:clrChange>
            <a:lum bright="-10000" contrast="40000"/>
          </a:blip>
          <a:srcRect l="25000" t="43333" r="47395" b="32500"/>
          <a:stretch>
            <a:fillRect/>
          </a:stretch>
        </p:blipFill>
        <p:spPr bwMode="auto">
          <a:xfrm>
            <a:off x="0" y="642938"/>
            <a:ext cx="9139238" cy="5000625"/>
          </a:xfrm>
          <a:prstGeom prst="rect">
            <a:avLst/>
          </a:prstGeom>
          <a:noFill/>
          <a:ln w="9525">
            <a:noFill/>
            <a:miter lim="800000"/>
            <a:headEnd/>
            <a:tailEnd/>
          </a:ln>
        </p:spPr>
      </p:pic>
      <p:sp>
        <p:nvSpPr>
          <p:cNvPr id="4" name="TextBox 3"/>
          <p:cNvSpPr txBox="1"/>
          <p:nvPr/>
        </p:nvSpPr>
        <p:spPr>
          <a:xfrm>
            <a:off x="0" y="71438"/>
            <a:ext cx="8501063" cy="584200"/>
          </a:xfrm>
          <a:prstGeom prst="rect">
            <a:avLst/>
          </a:prstGeom>
          <a:noFill/>
        </p:spPr>
        <p:txBody>
          <a:bodyPr>
            <a:spAutoFit/>
          </a:bodyPr>
          <a:lstStyle/>
          <a:p>
            <a:pPr algn="ctr">
              <a:defRPr/>
            </a:pPr>
            <a:r>
              <a:rPr lang="ru-RU" sz="3200" dirty="0">
                <a:latin typeface="+mn-lt"/>
              </a:rPr>
              <a:t>Результат этого этапа представлен в таблице</a:t>
            </a:r>
          </a:p>
        </p:txBody>
      </p:sp>
    </p:spTree>
  </p:cSld>
  <p:clrMapOvr>
    <a:masterClrMapping/>
  </p:clrMapOvr>
  <p:transition spd="slow">
    <p:wipe dir="d"/>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p:cNvSpPr>
            <a:spLocks noGrp="1"/>
          </p:cNvSpPr>
          <p:nvPr>
            <p:ph type="sldNum" sz="quarter" idx="12"/>
          </p:nvPr>
        </p:nvSpPr>
        <p:spPr/>
        <p:txBody>
          <a:bodyPr/>
          <a:lstStyle/>
          <a:p>
            <a:pPr>
              <a:defRPr/>
            </a:pPr>
            <a:fld id="{507893AA-294E-4E8B-A82B-37006F3C48F6}" type="slidenum">
              <a:rPr lang="ru-RU" smtClean="0"/>
              <a:pPr>
                <a:defRPr/>
              </a:pPr>
              <a:t>125</a:t>
            </a:fld>
            <a:endParaRPr lang="ru-RU"/>
          </a:p>
        </p:txBody>
      </p:sp>
      <p:sp>
        <p:nvSpPr>
          <p:cNvPr id="3" name="TextBox 2"/>
          <p:cNvSpPr txBox="1"/>
          <p:nvPr/>
        </p:nvSpPr>
        <p:spPr>
          <a:xfrm>
            <a:off x="0" y="-71438"/>
            <a:ext cx="9144000" cy="3354765"/>
          </a:xfrm>
          <a:prstGeom prst="rect">
            <a:avLst/>
          </a:prstGeom>
          <a:noFill/>
        </p:spPr>
        <p:txBody>
          <a:bodyPr>
            <a:spAutoFit/>
          </a:bodyPr>
          <a:lstStyle/>
          <a:p>
            <a:pPr hangingPunct="0">
              <a:defRPr/>
            </a:pPr>
            <a:r>
              <a:rPr lang="ru-RU" sz="3200" i="1" u="sng" dirty="0">
                <a:solidFill>
                  <a:srgbClr val="FF0000"/>
                </a:solidFill>
                <a:latin typeface="+mn-lt"/>
              </a:rPr>
              <a:t>Замечания</a:t>
            </a:r>
            <a:r>
              <a:rPr lang="ru-RU" sz="3200" i="1" dirty="0">
                <a:solidFill>
                  <a:srgbClr val="FF0000"/>
                </a:solidFill>
                <a:latin typeface="+mn-lt"/>
              </a:rPr>
              <a:t>.</a:t>
            </a:r>
            <a:endParaRPr lang="ru-RU" sz="3200" dirty="0">
              <a:solidFill>
                <a:srgbClr val="FF0000"/>
              </a:solidFill>
              <a:latin typeface="+mn-lt"/>
            </a:endParaRPr>
          </a:p>
          <a:p>
            <a:pPr>
              <a:buFontTx/>
              <a:buAutoNum type="arabicPeriod"/>
              <a:defRPr/>
            </a:pPr>
            <a:r>
              <a:rPr lang="ru-RU" sz="3000" dirty="0">
                <a:latin typeface="+mn-lt"/>
              </a:rPr>
              <a:t>При образовании 2-кубов получено два одинаковых 2-куба как результата склеивания двух различных пар соседних 1-кубов. Точно также при образовании 3-кубов должно получаться три одинаковых 3-куба как результата склеивания трех различных пар соседних 2-кубов. </a:t>
            </a:r>
          </a:p>
        </p:txBody>
      </p:sp>
      <p:sp>
        <p:nvSpPr>
          <p:cNvPr id="4" name="TextBox 3"/>
          <p:cNvSpPr txBox="1"/>
          <p:nvPr/>
        </p:nvSpPr>
        <p:spPr>
          <a:xfrm>
            <a:off x="0" y="3068960"/>
            <a:ext cx="9144000" cy="1477328"/>
          </a:xfrm>
          <a:prstGeom prst="rect">
            <a:avLst/>
          </a:prstGeom>
          <a:noFill/>
        </p:spPr>
        <p:txBody>
          <a:bodyPr wrap="square" rtlCol="0">
            <a:spAutoFit/>
          </a:bodyPr>
          <a:lstStyle/>
          <a:p>
            <a:pPr>
              <a:defRPr/>
            </a:pPr>
            <a:r>
              <a:rPr lang="ru-RU" sz="3000" dirty="0">
                <a:latin typeface="+mn-lt"/>
              </a:rPr>
              <a:t>2. Можно проследить за уменьшением цены покрытий заданной булевой функции, получаемых из кубов различной размерности. </a:t>
            </a:r>
            <a:endParaRPr lang="ru-RU" sz="3200" dirty="0">
              <a:latin typeface="+mn-lt"/>
            </a:endParaRPr>
          </a:p>
        </p:txBody>
      </p:sp>
      <p:sp>
        <p:nvSpPr>
          <p:cNvPr id="5" name="TextBox 4"/>
          <p:cNvSpPr txBox="1"/>
          <p:nvPr/>
        </p:nvSpPr>
        <p:spPr>
          <a:xfrm>
            <a:off x="0" y="4509120"/>
            <a:ext cx="9144000" cy="2400657"/>
          </a:xfrm>
          <a:prstGeom prst="rect">
            <a:avLst/>
          </a:prstGeom>
          <a:noFill/>
        </p:spPr>
        <p:txBody>
          <a:bodyPr wrap="square" rtlCol="0">
            <a:spAutoFit/>
          </a:bodyPr>
          <a:lstStyle/>
          <a:p>
            <a:r>
              <a:rPr lang="ru-RU" sz="3000" dirty="0">
                <a:latin typeface="+mn-lt"/>
              </a:rPr>
              <a:t>3. При минимизации не полностью определенных булевых функций производится дополнение множества 0-кубов (существенные вершины) булевой функции множеством безразличных наборов </a:t>
            </a:r>
            <a:r>
              <a:rPr lang="en-US" sz="3000" i="1" dirty="0">
                <a:latin typeface="+mn-lt"/>
              </a:rPr>
              <a:t>N</a:t>
            </a:r>
            <a:r>
              <a:rPr lang="ru-RU" sz="3000" dirty="0">
                <a:latin typeface="+mn-lt"/>
              </a:rPr>
              <a:t>(</a:t>
            </a:r>
            <a:r>
              <a:rPr lang="en-US" sz="3000" i="1" dirty="0">
                <a:latin typeface="+mn-lt"/>
              </a:rPr>
              <a:t>f</a:t>
            </a:r>
            <a:r>
              <a:rPr lang="ru-RU" sz="3000" dirty="0">
                <a:latin typeface="+mn-lt"/>
              </a:rPr>
              <a:t>) с целью образования кубов большей размерности.</a:t>
            </a:r>
            <a:endParaRPr lang="ru-RU" sz="3200" dirty="0"/>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up)">
                                      <p:cBhvr>
                                        <p:cTn id="12"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p:cNvSpPr>
            <a:spLocks noGrp="1"/>
          </p:cNvSpPr>
          <p:nvPr>
            <p:ph type="sldNum" sz="quarter" idx="12"/>
          </p:nvPr>
        </p:nvSpPr>
        <p:spPr/>
        <p:txBody>
          <a:bodyPr/>
          <a:lstStyle/>
          <a:p>
            <a:pPr>
              <a:defRPr/>
            </a:pPr>
            <a:fld id="{C042F039-B6E8-4B97-8A0D-87C2EE61ECB0}" type="slidenum">
              <a:rPr lang="ru-RU" smtClean="0"/>
              <a:pPr>
                <a:defRPr/>
              </a:pPr>
              <a:t>126</a:t>
            </a:fld>
            <a:endParaRPr lang="ru-RU"/>
          </a:p>
        </p:txBody>
      </p:sp>
      <p:sp>
        <p:nvSpPr>
          <p:cNvPr id="3" name="TextBox 2"/>
          <p:cNvSpPr txBox="1"/>
          <p:nvPr/>
        </p:nvSpPr>
        <p:spPr>
          <a:xfrm>
            <a:off x="0" y="-71438"/>
            <a:ext cx="9144000" cy="3816429"/>
          </a:xfrm>
          <a:prstGeom prst="rect">
            <a:avLst/>
          </a:prstGeom>
          <a:noFill/>
        </p:spPr>
        <p:txBody>
          <a:bodyPr>
            <a:spAutoFit/>
          </a:bodyPr>
          <a:lstStyle/>
          <a:p>
            <a:pPr algn="ctr">
              <a:defRPr/>
            </a:pPr>
            <a:r>
              <a:rPr lang="ru-RU" sz="3200" b="1" dirty="0">
                <a:solidFill>
                  <a:srgbClr val="FF0000"/>
                </a:solidFill>
                <a:latin typeface="+mn-lt"/>
              </a:rPr>
              <a:t>Определение ядра покрытия</a:t>
            </a:r>
          </a:p>
          <a:p>
            <a:pPr hangingPunct="0">
              <a:defRPr/>
            </a:pPr>
            <a:r>
              <a:rPr lang="ru-RU" sz="3000" dirty="0">
                <a:latin typeface="+mn-lt"/>
              </a:rPr>
              <a:t>Для выполнения этого этапа первоначально строится таблица покрытий, строки которой соответствуют </a:t>
            </a:r>
            <a:r>
              <a:rPr lang="ru-RU" sz="3000" dirty="0" err="1">
                <a:latin typeface="+mn-lt"/>
              </a:rPr>
              <a:t>мак-симальным</a:t>
            </a:r>
            <a:r>
              <a:rPr lang="ru-RU" sz="3000" dirty="0">
                <a:latin typeface="+mn-lt"/>
              </a:rPr>
              <a:t> кубам покрытия, а столбцы – </a:t>
            </a:r>
            <a:r>
              <a:rPr lang="ru-RU" sz="3000" dirty="0" err="1">
                <a:latin typeface="+mn-lt"/>
              </a:rPr>
              <a:t>существен-ным</a:t>
            </a:r>
            <a:r>
              <a:rPr lang="ru-RU" sz="3000" dirty="0">
                <a:latin typeface="+mn-lt"/>
              </a:rPr>
              <a:t> вершинам булевой функции. Безразличные </a:t>
            </a:r>
            <a:r>
              <a:rPr lang="ru-RU" sz="3000" dirty="0" err="1">
                <a:latin typeface="+mn-lt"/>
              </a:rPr>
              <a:t>набо-ры</a:t>
            </a:r>
            <a:r>
              <a:rPr lang="ru-RU" sz="3000" dirty="0">
                <a:latin typeface="+mn-lt"/>
              </a:rPr>
              <a:t> аргументов при минимизации не полностью </a:t>
            </a:r>
            <a:r>
              <a:rPr lang="ru-RU" sz="3000" dirty="0" err="1">
                <a:latin typeface="+mn-lt"/>
              </a:rPr>
              <a:t>опре-деленной</a:t>
            </a:r>
            <a:r>
              <a:rPr lang="ru-RU" sz="3000" dirty="0">
                <a:latin typeface="+mn-lt"/>
              </a:rPr>
              <a:t> булевой функции в таблице покрытий не участвуют. </a:t>
            </a:r>
          </a:p>
        </p:txBody>
      </p:sp>
      <p:sp>
        <p:nvSpPr>
          <p:cNvPr id="4" name="TextBox 3"/>
          <p:cNvSpPr txBox="1"/>
          <p:nvPr/>
        </p:nvSpPr>
        <p:spPr>
          <a:xfrm>
            <a:off x="0" y="3645024"/>
            <a:ext cx="9144000" cy="3323987"/>
          </a:xfrm>
          <a:prstGeom prst="rect">
            <a:avLst/>
          </a:prstGeom>
          <a:noFill/>
        </p:spPr>
        <p:txBody>
          <a:bodyPr wrap="square" rtlCol="0">
            <a:spAutoFit/>
          </a:bodyPr>
          <a:lstStyle/>
          <a:p>
            <a:r>
              <a:rPr lang="ru-RU" sz="3000" dirty="0">
                <a:latin typeface="+mn-lt"/>
              </a:rPr>
              <a:t>Таблица покрытий отображает отношение покрытия между существенными вершинами булевой функции и максимальными кубами. Для этого на пересечении </a:t>
            </a:r>
            <a:r>
              <a:rPr lang="ru-RU" sz="3000" i="1" dirty="0">
                <a:latin typeface="+mn-lt"/>
              </a:rPr>
              <a:t>i</a:t>
            </a:r>
            <a:r>
              <a:rPr lang="ru-RU" sz="3000" dirty="0">
                <a:latin typeface="+mn-lt"/>
              </a:rPr>
              <a:t>-ой строки и </a:t>
            </a:r>
            <a:r>
              <a:rPr lang="ru-RU" sz="3000" i="1" dirty="0">
                <a:latin typeface="+mn-lt"/>
              </a:rPr>
              <a:t>j</a:t>
            </a:r>
            <a:r>
              <a:rPr lang="ru-RU" sz="3000" dirty="0">
                <a:latin typeface="+mn-lt"/>
              </a:rPr>
              <a:t>-го столбца таблицы делается </a:t>
            </a:r>
            <a:r>
              <a:rPr lang="ru-RU" sz="3000" dirty="0" err="1">
                <a:latin typeface="+mn-lt"/>
              </a:rPr>
              <a:t>соответ-ствующая</a:t>
            </a:r>
            <a:r>
              <a:rPr lang="ru-RU" sz="3000" dirty="0">
                <a:latin typeface="+mn-lt"/>
              </a:rPr>
              <a:t> отметка в том случае, если максимальный куб из </a:t>
            </a:r>
            <a:r>
              <a:rPr lang="ru-RU" sz="3000" i="1" dirty="0">
                <a:latin typeface="+mn-lt"/>
              </a:rPr>
              <a:t>i</a:t>
            </a:r>
            <a:r>
              <a:rPr lang="ru-RU" sz="3000" dirty="0">
                <a:latin typeface="+mn-lt"/>
              </a:rPr>
              <a:t>-ой строки покрывает существенную вершину из</a:t>
            </a:r>
            <a:r>
              <a:rPr lang="ru-RU" sz="3000" i="1" dirty="0">
                <a:latin typeface="+mn-lt"/>
              </a:rPr>
              <a:t> j</a:t>
            </a:r>
            <a:r>
              <a:rPr lang="ru-RU" sz="3000" dirty="0">
                <a:latin typeface="+mn-lt"/>
              </a:rPr>
              <a:t>-го столбца.</a:t>
            </a:r>
            <a:endParaRPr lang="ru-RU" sz="3200" dirty="0"/>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p:cNvSpPr>
            <a:spLocks noGrp="1"/>
          </p:cNvSpPr>
          <p:nvPr>
            <p:ph type="sldNum" sz="quarter" idx="12"/>
          </p:nvPr>
        </p:nvSpPr>
        <p:spPr/>
        <p:txBody>
          <a:bodyPr/>
          <a:lstStyle/>
          <a:p>
            <a:pPr>
              <a:defRPr/>
            </a:pPr>
            <a:fld id="{080BF61B-6B61-4090-A228-D28EAA74EBCE}" type="slidenum">
              <a:rPr lang="ru-RU" smtClean="0"/>
              <a:pPr>
                <a:defRPr/>
              </a:pPr>
              <a:t>127</a:t>
            </a:fld>
            <a:endParaRPr lang="ru-RU"/>
          </a:p>
        </p:txBody>
      </p:sp>
      <p:sp>
        <p:nvSpPr>
          <p:cNvPr id="3" name="TextBox 2"/>
          <p:cNvSpPr txBox="1"/>
          <p:nvPr/>
        </p:nvSpPr>
        <p:spPr>
          <a:xfrm>
            <a:off x="0" y="71438"/>
            <a:ext cx="9144000" cy="584200"/>
          </a:xfrm>
          <a:prstGeom prst="rect">
            <a:avLst/>
          </a:prstGeom>
          <a:noFill/>
        </p:spPr>
        <p:txBody>
          <a:bodyPr>
            <a:spAutoFit/>
          </a:bodyPr>
          <a:lstStyle/>
          <a:p>
            <a:pPr>
              <a:defRPr/>
            </a:pPr>
            <a:r>
              <a:rPr lang="ru-RU" sz="3200" dirty="0">
                <a:latin typeface="+mn-lt"/>
              </a:rPr>
              <a:t>Таблица покрытий с соответствующими отметками </a:t>
            </a:r>
          </a:p>
        </p:txBody>
      </p:sp>
      <p:pic>
        <p:nvPicPr>
          <p:cNvPr id="141316" name="Picture 2"/>
          <p:cNvPicPr>
            <a:picLocks noChangeAspect="1" noChangeArrowheads="1"/>
          </p:cNvPicPr>
          <p:nvPr/>
        </p:nvPicPr>
        <p:blipFill>
          <a:blip r:embed="rId2" cstate="print">
            <a:clrChange>
              <a:clrFrom>
                <a:srgbClr val="FFFFFF"/>
              </a:clrFrom>
              <a:clrTo>
                <a:srgbClr val="FFFFFF">
                  <a:alpha val="0"/>
                </a:srgbClr>
              </a:clrTo>
            </a:clrChange>
            <a:lum bright="-10000" contrast="40000"/>
          </a:blip>
          <a:srcRect l="26042" t="44511" r="47067" b="39999"/>
          <a:stretch>
            <a:fillRect/>
          </a:stretch>
        </p:blipFill>
        <p:spPr bwMode="auto">
          <a:xfrm>
            <a:off x="0" y="620688"/>
            <a:ext cx="9144000" cy="3292475"/>
          </a:xfrm>
          <a:prstGeom prst="rect">
            <a:avLst/>
          </a:prstGeom>
          <a:noFill/>
          <a:ln w="9525">
            <a:noFill/>
            <a:miter lim="800000"/>
            <a:headEnd/>
            <a:tailEnd/>
          </a:ln>
        </p:spPr>
      </p:pic>
      <p:sp>
        <p:nvSpPr>
          <p:cNvPr id="6" name="TextBox 5"/>
          <p:cNvSpPr txBox="1"/>
          <p:nvPr/>
        </p:nvSpPr>
        <p:spPr>
          <a:xfrm>
            <a:off x="0" y="3929063"/>
            <a:ext cx="9144000" cy="2954337"/>
          </a:xfrm>
          <a:prstGeom prst="rect">
            <a:avLst/>
          </a:prstGeom>
          <a:noFill/>
        </p:spPr>
        <p:txBody>
          <a:bodyPr>
            <a:spAutoFit/>
          </a:bodyPr>
          <a:lstStyle/>
          <a:p>
            <a:pPr hangingPunct="0">
              <a:defRPr/>
            </a:pPr>
            <a:r>
              <a:rPr lang="ru-RU" sz="2800" i="1" u="sng" dirty="0">
                <a:solidFill>
                  <a:srgbClr val="FF0000"/>
                </a:solidFill>
                <a:latin typeface="+mn-lt"/>
              </a:rPr>
              <a:t>Замечания</a:t>
            </a:r>
            <a:r>
              <a:rPr lang="ru-RU" sz="2800" i="1" dirty="0">
                <a:solidFill>
                  <a:srgbClr val="FF0000"/>
                </a:solidFill>
                <a:latin typeface="+mn-lt"/>
              </a:rPr>
              <a:t>.</a:t>
            </a:r>
            <a:endParaRPr lang="ru-RU" sz="2800" dirty="0">
              <a:solidFill>
                <a:srgbClr val="FF0000"/>
              </a:solidFill>
              <a:latin typeface="+mn-lt"/>
            </a:endParaRPr>
          </a:p>
          <a:p>
            <a:pPr fontAlgn="auto">
              <a:defRPr/>
            </a:pPr>
            <a:r>
              <a:rPr lang="ru-RU" sz="2800" dirty="0">
                <a:latin typeface="+mn-lt"/>
              </a:rPr>
              <a:t>1.Таблицу покрытий называют также </a:t>
            </a:r>
            <a:r>
              <a:rPr lang="ru-RU" sz="2800" dirty="0" err="1">
                <a:latin typeface="+mn-lt"/>
              </a:rPr>
              <a:t>импликантной</a:t>
            </a:r>
            <a:r>
              <a:rPr lang="ru-RU" sz="2800" dirty="0">
                <a:latin typeface="+mn-lt"/>
              </a:rPr>
              <a:t> таблицей в связи с тем, что максимальные кубы соответствуют простым (первичным) </a:t>
            </a:r>
            <a:r>
              <a:rPr lang="ru-RU" sz="2800" dirty="0" err="1">
                <a:latin typeface="+mn-lt"/>
              </a:rPr>
              <a:t>импликантам</a:t>
            </a:r>
            <a:r>
              <a:rPr lang="ru-RU" sz="2800" dirty="0">
                <a:latin typeface="+mn-lt"/>
              </a:rPr>
              <a:t> булевой функции, а существенные вершины - </a:t>
            </a:r>
            <a:r>
              <a:rPr lang="ru-RU" sz="2800" dirty="0" err="1">
                <a:latin typeface="+mn-lt"/>
              </a:rPr>
              <a:t>конституентам</a:t>
            </a:r>
            <a:r>
              <a:rPr lang="ru-RU" sz="2800" dirty="0">
                <a:latin typeface="+mn-lt"/>
              </a:rPr>
              <a:t> единицы булевой функции.</a:t>
            </a:r>
          </a:p>
          <a:p>
            <a:pPr>
              <a:defRPr/>
            </a:pPr>
            <a:endParaRPr lang="ru-RU" dirty="0"/>
          </a:p>
        </p:txBody>
      </p:sp>
      <p:cxnSp>
        <p:nvCxnSpPr>
          <p:cNvPr id="8" name="Прямая со стрелкой 7"/>
          <p:cNvCxnSpPr/>
          <p:nvPr/>
        </p:nvCxnSpPr>
        <p:spPr>
          <a:xfrm flipH="1">
            <a:off x="7884368" y="2204864"/>
            <a:ext cx="720080" cy="0"/>
          </a:xfrm>
          <a:prstGeom prst="straightConnector1">
            <a:avLst/>
          </a:prstGeom>
          <a:ln w="60325">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p:cNvSpPr>
            <a:spLocks noGrp="1"/>
          </p:cNvSpPr>
          <p:nvPr>
            <p:ph type="sldNum" sz="quarter" idx="12"/>
          </p:nvPr>
        </p:nvSpPr>
        <p:spPr/>
        <p:txBody>
          <a:bodyPr/>
          <a:lstStyle/>
          <a:p>
            <a:pPr>
              <a:defRPr/>
            </a:pPr>
            <a:fld id="{C7027BEF-5BE5-4366-8E7D-B6AD4BD80C14}" type="slidenum">
              <a:rPr lang="ru-RU" smtClean="0"/>
              <a:pPr>
                <a:defRPr/>
              </a:pPr>
              <a:t>128</a:t>
            </a:fld>
            <a:endParaRPr lang="ru-RU"/>
          </a:p>
        </p:txBody>
      </p:sp>
      <p:sp>
        <p:nvSpPr>
          <p:cNvPr id="3" name="Прямоугольник 2"/>
          <p:cNvSpPr/>
          <p:nvPr/>
        </p:nvSpPr>
        <p:spPr>
          <a:xfrm>
            <a:off x="0" y="-27384"/>
            <a:ext cx="9144000" cy="3108543"/>
          </a:xfrm>
          <a:prstGeom prst="rect">
            <a:avLst/>
          </a:prstGeom>
        </p:spPr>
        <p:txBody>
          <a:bodyPr>
            <a:spAutoFit/>
          </a:bodyPr>
          <a:lstStyle/>
          <a:p>
            <a:pPr fontAlgn="auto">
              <a:defRPr/>
            </a:pPr>
            <a:r>
              <a:rPr lang="ru-RU" sz="2800" dirty="0">
                <a:latin typeface="+mn-lt"/>
              </a:rPr>
              <a:t>2. Для полностью определенных булевых функций количество меток в строке таблицы покрытий, соответствующей максимальному кубу размерности </a:t>
            </a:r>
            <a:r>
              <a:rPr lang="ru-RU" sz="2800" i="1" dirty="0" err="1">
                <a:latin typeface="+mn-lt"/>
              </a:rPr>
              <a:t>r</a:t>
            </a:r>
            <a:r>
              <a:rPr lang="ru-RU" sz="2800" dirty="0">
                <a:latin typeface="+mn-lt"/>
              </a:rPr>
              <a:t>, равно 2</a:t>
            </a:r>
            <a:r>
              <a:rPr lang="ru-RU" sz="2800" i="1" baseline="30000" dirty="0">
                <a:latin typeface="+mn-lt"/>
              </a:rPr>
              <a:t>r</a:t>
            </a:r>
            <a:r>
              <a:rPr lang="ru-RU" sz="2800" dirty="0">
                <a:latin typeface="+mn-lt"/>
              </a:rPr>
              <a:t>. Для не полностью определенных функций количество меток может быть меньше 2</a:t>
            </a:r>
            <a:r>
              <a:rPr lang="ru-RU" sz="2800" i="1" baseline="30000" dirty="0">
                <a:latin typeface="+mn-lt"/>
              </a:rPr>
              <a:t>r</a:t>
            </a:r>
            <a:r>
              <a:rPr lang="ru-RU" sz="2800" dirty="0">
                <a:latin typeface="+mn-lt"/>
              </a:rPr>
              <a:t> в том случае, если в образовании </a:t>
            </a:r>
            <a:r>
              <a:rPr lang="ru-RU" sz="2800" i="1" dirty="0">
                <a:latin typeface="+mn-lt"/>
              </a:rPr>
              <a:t>r</a:t>
            </a:r>
            <a:r>
              <a:rPr lang="ru-RU" sz="2800" dirty="0">
                <a:latin typeface="+mn-lt"/>
              </a:rPr>
              <a:t>-куба участвуют кроме существенных вершин и безразличные наборы. </a:t>
            </a:r>
          </a:p>
        </p:txBody>
      </p:sp>
      <p:sp>
        <p:nvSpPr>
          <p:cNvPr id="4" name="TextBox 3"/>
          <p:cNvSpPr txBox="1"/>
          <p:nvPr/>
        </p:nvSpPr>
        <p:spPr>
          <a:xfrm>
            <a:off x="0" y="2924944"/>
            <a:ext cx="9144000" cy="3970318"/>
          </a:xfrm>
          <a:prstGeom prst="rect">
            <a:avLst/>
          </a:prstGeom>
          <a:noFill/>
        </p:spPr>
        <p:txBody>
          <a:bodyPr wrap="square" rtlCol="0">
            <a:spAutoFit/>
          </a:bodyPr>
          <a:lstStyle/>
          <a:p>
            <a:r>
              <a:rPr lang="ru-RU" sz="2800" dirty="0">
                <a:latin typeface="+mn-lt"/>
              </a:rPr>
              <a:t>Для выделения ядра покрытия в таблице покрытий ищутся столбцы, в которых содержится единственная метка. Это означает, что существенная вершина, соответствующая такому столбцу, покрывается только одним из максимальных кубов. В соответствии с этим максимальный куб, который один и только один покрывает некоторую существенную вершину булевой функции, включается в обязательную часть покрытия, называемую ядром.</a:t>
            </a:r>
            <a:endParaRPr lang="ru-RU" sz="3200" dirty="0"/>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p:cNvSpPr>
            <a:spLocks noGrp="1"/>
          </p:cNvSpPr>
          <p:nvPr>
            <p:ph type="sldNum" sz="quarter" idx="12"/>
          </p:nvPr>
        </p:nvSpPr>
        <p:spPr/>
        <p:txBody>
          <a:bodyPr/>
          <a:lstStyle/>
          <a:p>
            <a:pPr>
              <a:defRPr/>
            </a:pPr>
            <a:fld id="{3E12655C-5543-4DC0-8BE4-22E8E011E2DE}" type="slidenum">
              <a:rPr lang="ru-RU" smtClean="0"/>
              <a:pPr>
                <a:defRPr/>
              </a:pPr>
              <a:t>129</a:t>
            </a:fld>
            <a:endParaRPr lang="ru-RU"/>
          </a:p>
        </p:txBody>
      </p:sp>
      <p:sp>
        <p:nvSpPr>
          <p:cNvPr id="3" name="TextBox 2"/>
          <p:cNvSpPr txBox="1"/>
          <p:nvPr/>
        </p:nvSpPr>
        <p:spPr>
          <a:xfrm>
            <a:off x="0" y="0"/>
            <a:ext cx="9144000" cy="1077218"/>
          </a:xfrm>
          <a:prstGeom prst="rect">
            <a:avLst/>
          </a:prstGeom>
          <a:noFill/>
        </p:spPr>
        <p:txBody>
          <a:bodyPr>
            <a:spAutoFit/>
          </a:bodyPr>
          <a:lstStyle/>
          <a:p>
            <a:pPr>
              <a:defRPr/>
            </a:pPr>
            <a:r>
              <a:rPr lang="ru-RU" sz="3200" dirty="0">
                <a:latin typeface="+mn-lt"/>
              </a:rPr>
              <a:t>Как видно из таблицы, в нашем примере кубом ядра будет являться куб: </a:t>
            </a:r>
            <a:r>
              <a:rPr lang="en-US" sz="3200" i="1" dirty="0">
                <a:latin typeface="+mn-lt"/>
              </a:rPr>
              <a:t>T</a:t>
            </a:r>
            <a:r>
              <a:rPr lang="ru-RU" sz="3200" dirty="0">
                <a:latin typeface="+mn-lt"/>
              </a:rPr>
              <a:t>(</a:t>
            </a:r>
            <a:r>
              <a:rPr lang="en-US" sz="3200" i="1" dirty="0">
                <a:latin typeface="+mn-lt"/>
              </a:rPr>
              <a:t>f</a:t>
            </a:r>
            <a:r>
              <a:rPr lang="ru-RU" sz="3200" dirty="0">
                <a:latin typeface="+mn-lt"/>
              </a:rPr>
              <a:t>)</a:t>
            </a:r>
            <a:r>
              <a:rPr lang="ru-RU" sz="3200" i="1" dirty="0">
                <a:latin typeface="+mn-lt"/>
              </a:rPr>
              <a:t>=</a:t>
            </a:r>
            <a:r>
              <a:rPr lang="ru-RU" sz="3200" dirty="0">
                <a:latin typeface="+mn-lt"/>
              </a:rPr>
              <a:t>{1ХХ0}.</a:t>
            </a:r>
          </a:p>
        </p:txBody>
      </p:sp>
      <p:sp>
        <p:nvSpPr>
          <p:cNvPr id="4" name="TextBox 3"/>
          <p:cNvSpPr txBox="1"/>
          <p:nvPr/>
        </p:nvSpPr>
        <p:spPr>
          <a:xfrm>
            <a:off x="0" y="1196752"/>
            <a:ext cx="9144000" cy="5509200"/>
          </a:xfrm>
          <a:prstGeom prst="rect">
            <a:avLst/>
          </a:prstGeom>
          <a:noFill/>
        </p:spPr>
        <p:txBody>
          <a:bodyPr wrap="square" rtlCol="0">
            <a:spAutoFit/>
          </a:bodyPr>
          <a:lstStyle/>
          <a:p>
            <a:pPr algn="ctr">
              <a:defRPr/>
            </a:pPr>
            <a:r>
              <a:rPr lang="ru-RU" sz="3200" b="1" dirty="0">
                <a:solidFill>
                  <a:srgbClr val="FF0000"/>
                </a:solidFill>
                <a:latin typeface="+mn-lt"/>
              </a:rPr>
              <a:t>Определение множества минимальных покрытий</a:t>
            </a:r>
          </a:p>
          <a:p>
            <a:pPr hangingPunct="0">
              <a:defRPr/>
            </a:pPr>
            <a:r>
              <a:rPr lang="ru-RU" sz="3200" dirty="0">
                <a:latin typeface="+mn-lt"/>
              </a:rPr>
              <a:t>На этом этапе из множества максимальных кубов, не принадлежащих ядру покрытия, выделяются такие минимальные подмножества, с помощью каждого из которых покрываются оставшиеся вершины (не покрытые ядром). Реализацию этого этапа целесообразно производить с </a:t>
            </a:r>
            <a:r>
              <a:rPr lang="ru-RU" sz="3200" dirty="0" err="1">
                <a:latin typeface="+mn-lt"/>
              </a:rPr>
              <a:t>использова-нием</a:t>
            </a:r>
            <a:r>
              <a:rPr lang="ru-RU" sz="3200" dirty="0">
                <a:latin typeface="+mn-lt"/>
              </a:rPr>
              <a:t> упрощенной таблицы покрытий. В ней вычеркнуты все кубы, принадлежащие ядру, и вершины, покрываемые ядром.</a:t>
            </a:r>
            <a:endParaRPr lang="ru-RU" sz="3200" dirty="0"/>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1"/>
          <p:cNvSpPr>
            <a:spLocks noChangeArrowheads="1"/>
          </p:cNvSpPr>
          <p:nvPr/>
        </p:nvSpPr>
        <p:spPr bwMode="auto">
          <a:xfrm>
            <a:off x="0" y="0"/>
            <a:ext cx="9144000" cy="2554545"/>
          </a:xfrm>
          <a:prstGeom prst="rect">
            <a:avLst/>
          </a:prstGeom>
          <a:noFill/>
          <a:ln w="9525">
            <a:noFill/>
            <a:miter lim="800000"/>
            <a:headEnd/>
            <a:tailEnd/>
          </a:ln>
        </p:spPr>
        <p:txBody>
          <a:bodyPr anchor="ctr">
            <a:spAutoFit/>
          </a:bodyPr>
          <a:lstStyle/>
          <a:p>
            <a:pPr algn="just">
              <a:tabLst>
                <a:tab pos="539750" algn="l"/>
              </a:tabLst>
            </a:pPr>
            <a:r>
              <a:rPr lang="ru-RU" sz="3200" dirty="0">
                <a:latin typeface="Calibri" pitchFamily="34" charset="0"/>
                <a:cs typeface="Times New Roman" pitchFamily="18" charset="0"/>
              </a:rPr>
              <a:t>Булева функция от </a:t>
            </a:r>
            <a:r>
              <a:rPr lang="ru-RU" sz="3200" i="1" dirty="0" err="1">
                <a:latin typeface="Calibri" pitchFamily="34" charset="0"/>
                <a:cs typeface="Times New Roman" pitchFamily="18" charset="0"/>
              </a:rPr>
              <a:t>n</a:t>
            </a:r>
            <a:r>
              <a:rPr lang="ru-RU" sz="3200" dirty="0">
                <a:latin typeface="Calibri" pitchFamily="34" charset="0"/>
                <a:cs typeface="Times New Roman" pitchFamily="18" charset="0"/>
              </a:rPr>
              <a:t> аргументов </a:t>
            </a:r>
            <a:r>
              <a:rPr lang="ru-RU" sz="3200" i="1" dirty="0" err="1">
                <a:latin typeface="Calibri" pitchFamily="34" charset="0"/>
                <a:cs typeface="Times New Roman" pitchFamily="18" charset="0"/>
              </a:rPr>
              <a:t>f</a:t>
            </a:r>
            <a:r>
              <a:rPr lang="ru-RU" sz="3200" i="1" baseline="30000" dirty="0" err="1">
                <a:latin typeface="Calibri" pitchFamily="34" charset="0"/>
                <a:cs typeface="Times New Roman" pitchFamily="18" charset="0"/>
              </a:rPr>
              <a:t>n</a:t>
            </a:r>
            <a:r>
              <a:rPr lang="ru-RU" sz="3200" i="1" dirty="0">
                <a:latin typeface="Calibri" pitchFamily="34" charset="0"/>
                <a:cs typeface="Times New Roman" pitchFamily="18" charset="0"/>
              </a:rPr>
              <a:t>(Х)</a:t>
            </a:r>
            <a:r>
              <a:rPr lang="ru-RU" sz="3200" dirty="0">
                <a:latin typeface="Calibri" pitchFamily="34" charset="0"/>
                <a:cs typeface="Times New Roman" pitchFamily="18" charset="0"/>
              </a:rPr>
              <a:t> называется </a:t>
            </a:r>
            <a:r>
              <a:rPr lang="ru-RU" sz="3200" b="1" i="1" dirty="0">
                <a:solidFill>
                  <a:srgbClr val="FF0000"/>
                </a:solidFill>
                <a:latin typeface="Calibri" pitchFamily="34" charset="0"/>
                <a:cs typeface="Times New Roman" pitchFamily="18" charset="0"/>
              </a:rPr>
              <a:t>вырожденной</a:t>
            </a:r>
            <a:r>
              <a:rPr lang="ru-RU" sz="3200" b="1" dirty="0">
                <a:solidFill>
                  <a:srgbClr val="FF0000"/>
                </a:solidFill>
                <a:latin typeface="Calibri" pitchFamily="34" charset="0"/>
                <a:cs typeface="Times New Roman" pitchFamily="18" charset="0"/>
              </a:rPr>
              <a:t> </a:t>
            </a:r>
            <a:r>
              <a:rPr lang="ru-RU" sz="3200" b="1" i="1" dirty="0">
                <a:solidFill>
                  <a:srgbClr val="FF0000"/>
                </a:solidFill>
                <a:latin typeface="Calibri" pitchFamily="34" charset="0"/>
                <a:cs typeface="Times New Roman" pitchFamily="18" charset="0"/>
              </a:rPr>
              <a:t>по аргументу </a:t>
            </a:r>
            <a:r>
              <a:rPr lang="ru-RU" sz="3200" b="1" i="1" dirty="0" err="1">
                <a:solidFill>
                  <a:srgbClr val="FF0000"/>
                </a:solidFill>
                <a:latin typeface="Calibri" pitchFamily="34" charset="0"/>
                <a:cs typeface="Times New Roman" pitchFamily="18" charset="0"/>
              </a:rPr>
              <a:t>x</a:t>
            </a:r>
            <a:r>
              <a:rPr lang="ru-RU" sz="3200" b="1" i="1" baseline="-30000" dirty="0" err="1">
                <a:solidFill>
                  <a:srgbClr val="FF0000"/>
                </a:solidFill>
                <a:latin typeface="Calibri" pitchFamily="34" charset="0"/>
                <a:cs typeface="Times New Roman" pitchFamily="18" charset="0"/>
              </a:rPr>
              <a:t>i</a:t>
            </a:r>
            <a:r>
              <a:rPr lang="ru-RU" sz="3200" dirty="0">
                <a:latin typeface="Calibri" pitchFamily="34" charset="0"/>
                <a:cs typeface="Times New Roman" pitchFamily="18" charset="0"/>
              </a:rPr>
              <a:t>, если ее значение не зависит от этого аргумента, то есть для всех наборов аргументов имеет место равенство:</a:t>
            </a:r>
          </a:p>
          <a:p>
            <a:pPr algn="just">
              <a:tabLst>
                <a:tab pos="539750" algn="l"/>
              </a:tabLst>
            </a:pPr>
            <a:r>
              <a:rPr lang="en-US" sz="3200" i="1" dirty="0">
                <a:latin typeface="Calibri" pitchFamily="34" charset="0"/>
                <a:cs typeface="Times New Roman" pitchFamily="18" charset="0"/>
              </a:rPr>
              <a:t>f</a:t>
            </a:r>
            <a:r>
              <a:rPr lang="ru-RU" sz="3200" i="1" dirty="0">
                <a:latin typeface="Calibri" pitchFamily="34" charset="0"/>
                <a:cs typeface="Times New Roman" pitchFamily="18" charset="0"/>
              </a:rPr>
              <a:t>(</a:t>
            </a:r>
            <a:r>
              <a:rPr lang="en-US" sz="3200" i="1" dirty="0">
                <a:latin typeface="Calibri" pitchFamily="34" charset="0"/>
                <a:cs typeface="Times New Roman" pitchFamily="18" charset="0"/>
              </a:rPr>
              <a:t>x</a:t>
            </a:r>
            <a:r>
              <a:rPr lang="ru-RU" sz="3200" i="1" baseline="-30000" dirty="0">
                <a:latin typeface="Calibri" pitchFamily="34" charset="0"/>
                <a:cs typeface="Times New Roman" pitchFamily="18" charset="0"/>
              </a:rPr>
              <a:t>1</a:t>
            </a:r>
            <a:r>
              <a:rPr lang="ru-RU" sz="3200" i="1" dirty="0">
                <a:latin typeface="Calibri" pitchFamily="34" charset="0"/>
                <a:cs typeface="Times New Roman" pitchFamily="18" charset="0"/>
              </a:rPr>
              <a:t>,</a:t>
            </a:r>
            <a:r>
              <a:rPr lang="en-US" sz="3200" i="1" dirty="0">
                <a:latin typeface="Calibri" pitchFamily="34" charset="0"/>
                <a:cs typeface="Times New Roman" pitchFamily="18" charset="0"/>
              </a:rPr>
              <a:t>x</a:t>
            </a:r>
            <a:r>
              <a:rPr lang="ru-RU" sz="3200" i="1" baseline="-30000" dirty="0">
                <a:latin typeface="Calibri" pitchFamily="34" charset="0"/>
                <a:cs typeface="Times New Roman" pitchFamily="18" charset="0"/>
              </a:rPr>
              <a:t>2</a:t>
            </a:r>
            <a:r>
              <a:rPr lang="ru-RU" sz="3200" i="1" dirty="0">
                <a:latin typeface="Calibri" pitchFamily="34" charset="0"/>
                <a:cs typeface="Times New Roman" pitchFamily="18" charset="0"/>
              </a:rPr>
              <a:t>,... ,</a:t>
            </a:r>
            <a:r>
              <a:rPr lang="en-US" sz="3200" i="1" dirty="0">
                <a:latin typeface="Calibri" pitchFamily="34" charset="0"/>
                <a:cs typeface="Times New Roman" pitchFamily="18" charset="0"/>
              </a:rPr>
              <a:t>x</a:t>
            </a:r>
            <a:r>
              <a:rPr lang="en-US" sz="3200" i="1" baseline="-30000" dirty="0">
                <a:latin typeface="Calibri" pitchFamily="34" charset="0"/>
                <a:cs typeface="Times New Roman" pitchFamily="18" charset="0"/>
              </a:rPr>
              <a:t>i</a:t>
            </a:r>
            <a:r>
              <a:rPr lang="ru-RU" sz="3200" i="1" baseline="-30000" dirty="0">
                <a:latin typeface="Calibri" pitchFamily="34" charset="0"/>
                <a:cs typeface="Times New Roman" pitchFamily="18" charset="0"/>
              </a:rPr>
              <a:t>-1</a:t>
            </a:r>
            <a:r>
              <a:rPr lang="ru-RU" sz="3200" i="1" dirty="0">
                <a:latin typeface="Calibri" pitchFamily="34" charset="0"/>
                <a:cs typeface="Times New Roman" pitchFamily="18" charset="0"/>
              </a:rPr>
              <a:t>, 0, </a:t>
            </a:r>
            <a:r>
              <a:rPr lang="en-US" sz="3200" i="1" dirty="0">
                <a:latin typeface="Calibri" pitchFamily="34" charset="0"/>
                <a:cs typeface="Times New Roman" pitchFamily="18" charset="0"/>
              </a:rPr>
              <a:t>x</a:t>
            </a:r>
            <a:r>
              <a:rPr lang="en-US" sz="3200" i="1" baseline="-30000" dirty="0">
                <a:latin typeface="Calibri" pitchFamily="34" charset="0"/>
                <a:cs typeface="Times New Roman" pitchFamily="18" charset="0"/>
              </a:rPr>
              <a:t>i</a:t>
            </a:r>
            <a:r>
              <a:rPr lang="ru-RU" sz="3200" i="1" baseline="-30000" dirty="0">
                <a:latin typeface="Calibri" pitchFamily="34" charset="0"/>
                <a:cs typeface="Times New Roman" pitchFamily="18" charset="0"/>
              </a:rPr>
              <a:t>+1</a:t>
            </a:r>
            <a:r>
              <a:rPr lang="ru-RU" sz="3200" i="1" dirty="0">
                <a:latin typeface="Calibri" pitchFamily="34" charset="0"/>
                <a:cs typeface="Times New Roman" pitchFamily="18" charset="0"/>
              </a:rPr>
              <a:t>, ... ,</a:t>
            </a:r>
            <a:r>
              <a:rPr lang="en-US" sz="3200" i="1" dirty="0" err="1">
                <a:latin typeface="Calibri" pitchFamily="34" charset="0"/>
                <a:cs typeface="Times New Roman" pitchFamily="18" charset="0"/>
              </a:rPr>
              <a:t>x</a:t>
            </a:r>
            <a:r>
              <a:rPr lang="en-US" sz="3200" i="1" baseline="-30000" dirty="0" err="1">
                <a:latin typeface="Calibri" pitchFamily="34" charset="0"/>
                <a:cs typeface="Times New Roman" pitchFamily="18" charset="0"/>
              </a:rPr>
              <a:t>n</a:t>
            </a:r>
            <a:r>
              <a:rPr lang="ru-RU" sz="3200" i="1" dirty="0">
                <a:latin typeface="Calibri" pitchFamily="34" charset="0"/>
                <a:cs typeface="Times New Roman" pitchFamily="18" charset="0"/>
              </a:rPr>
              <a:t>) = </a:t>
            </a:r>
            <a:r>
              <a:rPr lang="en-US" sz="3200" i="1" dirty="0">
                <a:latin typeface="Calibri" pitchFamily="34" charset="0"/>
                <a:cs typeface="Times New Roman" pitchFamily="18" charset="0"/>
              </a:rPr>
              <a:t>f</a:t>
            </a:r>
            <a:r>
              <a:rPr lang="ru-RU" sz="3200" i="1" dirty="0">
                <a:latin typeface="Calibri" pitchFamily="34" charset="0"/>
                <a:cs typeface="Times New Roman" pitchFamily="18" charset="0"/>
              </a:rPr>
              <a:t>(</a:t>
            </a:r>
            <a:r>
              <a:rPr lang="en-US" sz="3200" i="1" dirty="0">
                <a:latin typeface="Calibri" pitchFamily="34" charset="0"/>
                <a:cs typeface="Times New Roman" pitchFamily="18" charset="0"/>
              </a:rPr>
              <a:t>x</a:t>
            </a:r>
            <a:r>
              <a:rPr lang="ru-RU" sz="3200" i="1" baseline="-30000" dirty="0">
                <a:latin typeface="Calibri" pitchFamily="34" charset="0"/>
                <a:cs typeface="Times New Roman" pitchFamily="18" charset="0"/>
              </a:rPr>
              <a:t>1</a:t>
            </a:r>
            <a:r>
              <a:rPr lang="ru-RU" sz="3200" i="1" dirty="0">
                <a:latin typeface="Calibri" pitchFamily="34" charset="0"/>
                <a:cs typeface="Times New Roman" pitchFamily="18" charset="0"/>
              </a:rPr>
              <a:t>,</a:t>
            </a:r>
            <a:r>
              <a:rPr lang="en-US" sz="3200" i="1" dirty="0">
                <a:latin typeface="Calibri" pitchFamily="34" charset="0"/>
                <a:cs typeface="Times New Roman" pitchFamily="18" charset="0"/>
              </a:rPr>
              <a:t>x</a:t>
            </a:r>
            <a:r>
              <a:rPr lang="ru-RU" sz="3200" i="1" baseline="-30000" dirty="0">
                <a:latin typeface="Calibri" pitchFamily="34" charset="0"/>
                <a:cs typeface="Times New Roman" pitchFamily="18" charset="0"/>
              </a:rPr>
              <a:t>2</a:t>
            </a:r>
            <a:r>
              <a:rPr lang="ru-RU" sz="3200" i="1" dirty="0">
                <a:latin typeface="Calibri" pitchFamily="34" charset="0"/>
                <a:cs typeface="Times New Roman" pitchFamily="18" charset="0"/>
              </a:rPr>
              <a:t>,</a:t>
            </a:r>
            <a:r>
              <a:rPr lang="en-US" sz="3200" i="1" dirty="0">
                <a:latin typeface="Calibri" pitchFamily="34" charset="0"/>
                <a:cs typeface="Times New Roman" pitchFamily="18" charset="0"/>
              </a:rPr>
              <a:t>x</a:t>
            </a:r>
            <a:r>
              <a:rPr lang="en-US" sz="3200" i="1" baseline="-30000" dirty="0">
                <a:latin typeface="Calibri" pitchFamily="34" charset="0"/>
                <a:cs typeface="Times New Roman" pitchFamily="18" charset="0"/>
              </a:rPr>
              <a:t>i</a:t>
            </a:r>
            <a:r>
              <a:rPr lang="ru-RU" sz="3200" i="1" baseline="-30000" dirty="0">
                <a:latin typeface="Calibri" pitchFamily="34" charset="0"/>
                <a:cs typeface="Times New Roman" pitchFamily="18" charset="0"/>
              </a:rPr>
              <a:t>-1</a:t>
            </a:r>
            <a:r>
              <a:rPr lang="ru-RU" sz="3200" i="1" dirty="0">
                <a:latin typeface="Calibri" pitchFamily="34" charset="0"/>
                <a:cs typeface="Times New Roman" pitchFamily="18" charset="0"/>
              </a:rPr>
              <a:t>, 1, </a:t>
            </a:r>
            <a:r>
              <a:rPr lang="en-US" sz="3200" i="1" dirty="0">
                <a:latin typeface="Calibri" pitchFamily="34" charset="0"/>
                <a:cs typeface="Times New Roman" pitchFamily="18" charset="0"/>
              </a:rPr>
              <a:t>x</a:t>
            </a:r>
            <a:r>
              <a:rPr lang="en-US" sz="3200" i="1" baseline="-30000" dirty="0">
                <a:latin typeface="Calibri" pitchFamily="34" charset="0"/>
                <a:cs typeface="Times New Roman" pitchFamily="18" charset="0"/>
              </a:rPr>
              <a:t>i</a:t>
            </a:r>
            <a:r>
              <a:rPr lang="ru-RU" sz="3200" i="1" baseline="-30000" dirty="0">
                <a:latin typeface="Calibri" pitchFamily="34" charset="0"/>
                <a:cs typeface="Times New Roman" pitchFamily="18" charset="0"/>
              </a:rPr>
              <a:t>+1</a:t>
            </a:r>
            <a:r>
              <a:rPr lang="ru-RU" sz="3200" i="1" dirty="0">
                <a:latin typeface="Calibri" pitchFamily="34" charset="0"/>
                <a:cs typeface="Times New Roman" pitchFamily="18" charset="0"/>
              </a:rPr>
              <a:t>, ... ,</a:t>
            </a:r>
            <a:r>
              <a:rPr lang="en-US" sz="3200" i="1" dirty="0" err="1">
                <a:latin typeface="Calibri" pitchFamily="34" charset="0"/>
                <a:cs typeface="Times New Roman" pitchFamily="18" charset="0"/>
              </a:rPr>
              <a:t>x</a:t>
            </a:r>
            <a:r>
              <a:rPr lang="en-US" sz="3200" i="1" baseline="-30000" dirty="0" err="1">
                <a:latin typeface="Calibri" pitchFamily="34" charset="0"/>
                <a:cs typeface="Times New Roman" pitchFamily="18" charset="0"/>
              </a:rPr>
              <a:t>n</a:t>
            </a:r>
            <a:r>
              <a:rPr lang="ru-RU" sz="3200" i="1" dirty="0">
                <a:latin typeface="Calibri" pitchFamily="34" charset="0"/>
                <a:cs typeface="Times New Roman" pitchFamily="18" charset="0"/>
              </a:rPr>
              <a:t>).</a:t>
            </a:r>
            <a:endParaRPr lang="ru-RU" sz="3200" dirty="0">
              <a:latin typeface="Calibri" pitchFamily="34" charset="0"/>
            </a:endParaRPr>
          </a:p>
        </p:txBody>
      </p:sp>
      <p:sp>
        <p:nvSpPr>
          <p:cNvPr id="3" name="Номер слайда 2"/>
          <p:cNvSpPr>
            <a:spLocks noGrp="1"/>
          </p:cNvSpPr>
          <p:nvPr>
            <p:ph type="sldNum" sz="quarter" idx="12"/>
          </p:nvPr>
        </p:nvSpPr>
        <p:spPr/>
        <p:txBody>
          <a:bodyPr/>
          <a:lstStyle/>
          <a:p>
            <a:pPr>
              <a:defRPr/>
            </a:pPr>
            <a:fld id="{8688F235-CC7A-47CA-AAA9-1526D7FE86D4}" type="slidenum">
              <a:rPr lang="ru-RU" smtClean="0"/>
              <a:pPr>
                <a:defRPr/>
              </a:pPr>
              <a:t>13</a:t>
            </a:fld>
            <a:endParaRPr lang="ru-RU"/>
          </a:p>
        </p:txBody>
      </p:sp>
      <p:sp>
        <p:nvSpPr>
          <p:cNvPr id="4" name="TextBox 3"/>
          <p:cNvSpPr txBox="1"/>
          <p:nvPr/>
        </p:nvSpPr>
        <p:spPr>
          <a:xfrm>
            <a:off x="0" y="2564904"/>
            <a:ext cx="9144000" cy="1569660"/>
          </a:xfrm>
          <a:prstGeom prst="rect">
            <a:avLst/>
          </a:prstGeom>
          <a:noFill/>
        </p:spPr>
        <p:txBody>
          <a:bodyPr wrap="square" rtlCol="0">
            <a:spAutoFit/>
          </a:bodyPr>
          <a:lstStyle/>
          <a:p>
            <a:pPr algn="just">
              <a:tabLst>
                <a:tab pos="539750" algn="l"/>
              </a:tabLst>
            </a:pPr>
            <a:r>
              <a:rPr lang="ru-RU" sz="3200" dirty="0">
                <a:latin typeface="Calibri" pitchFamily="34" charset="0"/>
              </a:rPr>
              <a:t>Среди функций от одной переменной содержатся две вырожденные: логический ноль и логическая единица.</a:t>
            </a:r>
          </a:p>
        </p:txBody>
      </p:sp>
      <p:sp>
        <p:nvSpPr>
          <p:cNvPr id="5" name="TextBox 4"/>
          <p:cNvSpPr txBox="1"/>
          <p:nvPr/>
        </p:nvSpPr>
        <p:spPr>
          <a:xfrm>
            <a:off x="0" y="3933056"/>
            <a:ext cx="9144000" cy="1569660"/>
          </a:xfrm>
          <a:prstGeom prst="rect">
            <a:avLst/>
          </a:prstGeom>
          <a:noFill/>
        </p:spPr>
        <p:txBody>
          <a:bodyPr wrap="square" rtlCol="0">
            <a:spAutoFit/>
          </a:bodyPr>
          <a:lstStyle/>
          <a:p>
            <a:r>
              <a:rPr lang="ru-RU" sz="3200" dirty="0">
                <a:latin typeface="Calibri" pitchFamily="34" charset="0"/>
              </a:rPr>
              <a:t>Невырожденные функции </a:t>
            </a:r>
            <a:r>
              <a:rPr lang="ru-RU" sz="3200" b="1" dirty="0">
                <a:solidFill>
                  <a:srgbClr val="FF0000"/>
                </a:solidFill>
                <a:latin typeface="Calibri" pitchFamily="34" charset="0"/>
              </a:rPr>
              <a:t>от двух переменных </a:t>
            </a:r>
            <a:r>
              <a:rPr lang="ru-RU" sz="3200" dirty="0">
                <a:latin typeface="Calibri" pitchFamily="34" charset="0"/>
              </a:rPr>
              <a:t>с добавлением функции отрицания принято называть </a:t>
            </a:r>
            <a:r>
              <a:rPr lang="ru-RU" sz="3200" b="1" i="1" dirty="0">
                <a:solidFill>
                  <a:srgbClr val="FF0000"/>
                </a:solidFill>
                <a:latin typeface="Calibri" pitchFamily="34" charset="0"/>
              </a:rPr>
              <a:t>базовыми функциями</a:t>
            </a:r>
            <a:r>
              <a:rPr lang="ru-RU" sz="3200" dirty="0">
                <a:solidFill>
                  <a:srgbClr val="FF0000"/>
                </a:solidFill>
                <a:latin typeface="Calibri" pitchFamily="34" charset="0"/>
              </a:rPr>
              <a:t> </a:t>
            </a:r>
            <a:r>
              <a:rPr lang="ru-RU" sz="3200" dirty="0">
                <a:latin typeface="Calibri" pitchFamily="34" charset="0"/>
              </a:rPr>
              <a:t>булевой алгебры. </a:t>
            </a:r>
            <a:endParaRPr lang="ru-RU" sz="3200" dirty="0"/>
          </a:p>
        </p:txBody>
      </p:sp>
      <p:sp>
        <p:nvSpPr>
          <p:cNvPr id="6" name="TextBox 5"/>
          <p:cNvSpPr txBox="1"/>
          <p:nvPr/>
        </p:nvSpPr>
        <p:spPr>
          <a:xfrm>
            <a:off x="0" y="5373216"/>
            <a:ext cx="9144000" cy="1569660"/>
          </a:xfrm>
          <a:prstGeom prst="rect">
            <a:avLst/>
          </a:prstGeom>
          <a:noFill/>
        </p:spPr>
        <p:txBody>
          <a:bodyPr wrap="square" rtlCol="0">
            <a:spAutoFit/>
          </a:bodyPr>
          <a:lstStyle/>
          <a:p>
            <a:r>
              <a:rPr lang="ru-RU" sz="3200" dirty="0">
                <a:latin typeface="Calibri" pitchFamily="34" charset="0"/>
              </a:rPr>
              <a:t>С учетом обращаемости некоторых базовых функций по отношению к своим аргументам, их общее количество равно девяти. </a:t>
            </a:r>
            <a:endParaRPr lang="ru-RU" sz="3200" dirty="0"/>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up)">
                                      <p:cBhvr>
                                        <p:cTn id="12" dur="20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up)">
                                      <p:cBhvr>
                                        <p:cTn id="17"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p:cNvSpPr>
            <a:spLocks noGrp="1"/>
          </p:cNvSpPr>
          <p:nvPr>
            <p:ph type="sldNum" sz="quarter" idx="12"/>
          </p:nvPr>
        </p:nvSpPr>
        <p:spPr/>
        <p:txBody>
          <a:bodyPr/>
          <a:lstStyle/>
          <a:p>
            <a:pPr>
              <a:defRPr/>
            </a:pPr>
            <a:fld id="{457A6B3B-EE26-4F24-AF07-9D1C95DEDDEC}" type="slidenum">
              <a:rPr lang="ru-RU" smtClean="0"/>
              <a:pPr>
                <a:defRPr/>
              </a:pPr>
              <a:t>130</a:t>
            </a:fld>
            <a:endParaRPr lang="ru-RU"/>
          </a:p>
        </p:txBody>
      </p:sp>
      <p:sp>
        <p:nvSpPr>
          <p:cNvPr id="4" name="TextBox 3"/>
          <p:cNvSpPr txBox="1"/>
          <p:nvPr/>
        </p:nvSpPr>
        <p:spPr>
          <a:xfrm>
            <a:off x="0" y="4991100"/>
            <a:ext cx="9144000" cy="1938338"/>
          </a:xfrm>
          <a:prstGeom prst="rect">
            <a:avLst/>
          </a:prstGeom>
          <a:noFill/>
        </p:spPr>
        <p:txBody>
          <a:bodyPr>
            <a:spAutoFit/>
          </a:bodyPr>
          <a:lstStyle/>
          <a:p>
            <a:pPr hangingPunct="0">
              <a:defRPr/>
            </a:pPr>
            <a:r>
              <a:rPr lang="ru-RU" sz="2400" dirty="0">
                <a:latin typeface="+mn-lt"/>
              </a:rPr>
              <a:t>Для решения задачи третьего этапа можно использовать один из трех методов или их комбинацию:</a:t>
            </a:r>
          </a:p>
          <a:p>
            <a:pPr hangingPunct="0">
              <a:defRPr/>
            </a:pPr>
            <a:r>
              <a:rPr lang="ru-RU" sz="2400" dirty="0">
                <a:latin typeface="+mn-lt"/>
              </a:rPr>
              <a:t>1) метод простого перебора;</a:t>
            </a:r>
          </a:p>
          <a:p>
            <a:pPr hangingPunct="0">
              <a:defRPr/>
            </a:pPr>
            <a:r>
              <a:rPr lang="ru-RU" sz="2400" dirty="0">
                <a:latin typeface="+mn-lt"/>
              </a:rPr>
              <a:t>2) метод Петрика;</a:t>
            </a:r>
          </a:p>
          <a:p>
            <a:pPr hangingPunct="0">
              <a:defRPr/>
            </a:pPr>
            <a:r>
              <a:rPr lang="ru-RU" sz="2400" dirty="0">
                <a:latin typeface="+mn-lt"/>
              </a:rPr>
              <a:t>3) дальнейшее упрощение таблицы покрытий.</a:t>
            </a:r>
          </a:p>
        </p:txBody>
      </p:sp>
      <p:pic>
        <p:nvPicPr>
          <p:cNvPr id="144388" name="Picture 2"/>
          <p:cNvPicPr>
            <a:picLocks noChangeAspect="1" noChangeArrowheads="1"/>
          </p:cNvPicPr>
          <p:nvPr/>
        </p:nvPicPr>
        <p:blipFill>
          <a:blip r:embed="rId2" cstate="print">
            <a:clrChange>
              <a:clrFrom>
                <a:srgbClr val="FFFFFF"/>
              </a:clrFrom>
              <a:clrTo>
                <a:srgbClr val="FFFFFF">
                  <a:alpha val="0"/>
                </a:srgbClr>
              </a:clrTo>
            </a:clrChange>
            <a:lum bright="-10000" contrast="40000"/>
          </a:blip>
          <a:srcRect l="27083" t="17500" r="48438" b="66971"/>
          <a:stretch>
            <a:fillRect/>
          </a:stretch>
        </p:blipFill>
        <p:spPr bwMode="auto">
          <a:xfrm>
            <a:off x="0" y="1428750"/>
            <a:ext cx="9188450" cy="3643313"/>
          </a:xfrm>
          <a:prstGeom prst="rect">
            <a:avLst/>
          </a:prstGeom>
          <a:noFill/>
          <a:ln w="9525">
            <a:noFill/>
            <a:miter lim="800000"/>
            <a:headEnd/>
            <a:tailEnd/>
          </a:ln>
        </p:spPr>
      </p:pic>
      <p:sp>
        <p:nvSpPr>
          <p:cNvPr id="6" name="TextBox 5"/>
          <p:cNvSpPr txBox="1"/>
          <p:nvPr/>
        </p:nvSpPr>
        <p:spPr>
          <a:xfrm>
            <a:off x="0" y="0"/>
            <a:ext cx="9144000" cy="1570038"/>
          </a:xfrm>
          <a:prstGeom prst="rect">
            <a:avLst/>
          </a:prstGeom>
          <a:noFill/>
        </p:spPr>
        <p:txBody>
          <a:bodyPr>
            <a:spAutoFit/>
          </a:bodyPr>
          <a:lstStyle/>
          <a:p>
            <a:pPr hangingPunct="0">
              <a:defRPr/>
            </a:pPr>
            <a:r>
              <a:rPr lang="ru-RU" sz="2400" dirty="0">
                <a:latin typeface="+mn-lt"/>
              </a:rPr>
              <a:t>На данном этапе целесообразно ввести обозначение максимальных кубов и существенных вершин. Максимальные кубы обозначены прописными буквами </a:t>
            </a:r>
            <a:r>
              <a:rPr lang="en-US" sz="2400" i="1" dirty="0">
                <a:latin typeface="+mn-lt"/>
              </a:rPr>
              <a:t>A</a:t>
            </a:r>
            <a:r>
              <a:rPr lang="ru-RU" sz="2400" i="1" dirty="0">
                <a:latin typeface="+mn-lt"/>
              </a:rPr>
              <a:t>, ..., </a:t>
            </a:r>
            <a:r>
              <a:rPr lang="en-US" sz="2400" i="1" dirty="0">
                <a:latin typeface="+mn-lt"/>
              </a:rPr>
              <a:t>F</a:t>
            </a:r>
            <a:r>
              <a:rPr lang="ru-RU" sz="2400" dirty="0">
                <a:latin typeface="+mn-lt"/>
              </a:rPr>
              <a:t>, а существенные вершины строчными буквами </a:t>
            </a:r>
            <a:r>
              <a:rPr lang="en-US" sz="2400" i="1" dirty="0">
                <a:latin typeface="+mn-lt"/>
              </a:rPr>
              <a:t>a</a:t>
            </a:r>
            <a:r>
              <a:rPr lang="ru-RU" sz="2400" i="1" dirty="0">
                <a:latin typeface="+mn-lt"/>
              </a:rPr>
              <a:t>, ..., </a:t>
            </a:r>
            <a:r>
              <a:rPr lang="en-US" sz="2400" i="1" dirty="0">
                <a:latin typeface="+mn-lt"/>
              </a:rPr>
              <a:t>e</a:t>
            </a:r>
            <a:r>
              <a:rPr lang="ru-RU" sz="2400" i="1" dirty="0">
                <a:latin typeface="+mn-lt"/>
              </a:rPr>
              <a:t>.</a:t>
            </a:r>
            <a:endParaRPr lang="ru-RU" dirty="0"/>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44388"/>
                                        </p:tgtEl>
                                        <p:attrNameLst>
                                          <p:attrName>style.visibility</p:attrName>
                                        </p:attrNameLst>
                                      </p:cBhvr>
                                      <p:to>
                                        <p:strVal val="visible"/>
                                      </p:to>
                                    </p:set>
                                    <p:animEffect transition="in" filter="wipe(up)">
                                      <p:cBhvr>
                                        <p:cTn id="7" dur="2000"/>
                                        <p:tgtEl>
                                          <p:spTgt spid="14438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up)">
                                      <p:cBhvr>
                                        <p:cTn id="12"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p:cNvSpPr>
            <a:spLocks noGrp="1"/>
          </p:cNvSpPr>
          <p:nvPr>
            <p:ph type="sldNum" sz="quarter" idx="12"/>
          </p:nvPr>
        </p:nvSpPr>
        <p:spPr/>
        <p:txBody>
          <a:bodyPr/>
          <a:lstStyle/>
          <a:p>
            <a:pPr>
              <a:defRPr/>
            </a:pPr>
            <a:fld id="{EF899E6F-0E43-4914-8B5D-EBA31AF7992B}" type="slidenum">
              <a:rPr lang="ru-RU" smtClean="0"/>
              <a:pPr>
                <a:defRPr/>
              </a:pPr>
              <a:t>131</a:t>
            </a:fld>
            <a:endParaRPr lang="ru-RU"/>
          </a:p>
        </p:txBody>
      </p:sp>
      <p:sp>
        <p:nvSpPr>
          <p:cNvPr id="61444" name="TextBox 2"/>
          <p:cNvSpPr txBox="1">
            <a:spLocks noChangeArrowheads="1"/>
          </p:cNvSpPr>
          <p:nvPr/>
        </p:nvSpPr>
        <p:spPr bwMode="auto">
          <a:xfrm>
            <a:off x="0" y="0"/>
            <a:ext cx="9144000" cy="1384995"/>
          </a:xfrm>
          <a:prstGeom prst="rect">
            <a:avLst/>
          </a:prstGeom>
          <a:noFill/>
          <a:ln w="9525">
            <a:noFill/>
            <a:miter lim="800000"/>
            <a:headEnd/>
            <a:tailEnd/>
          </a:ln>
        </p:spPr>
        <p:txBody>
          <a:bodyPr>
            <a:spAutoFit/>
          </a:bodyPr>
          <a:lstStyle/>
          <a:p>
            <a:pPr hangingPunct="0"/>
            <a:r>
              <a:rPr lang="ru-RU" sz="2800" dirty="0">
                <a:latin typeface="Calibri" pitchFamily="34" charset="0"/>
              </a:rPr>
              <a:t>Метод перебора целесообразно применять для </a:t>
            </a:r>
            <a:r>
              <a:rPr lang="ru-RU" sz="2800" dirty="0" err="1">
                <a:latin typeface="Calibri" pitchFamily="34" charset="0"/>
              </a:rPr>
              <a:t>упро-щенной</a:t>
            </a:r>
            <a:r>
              <a:rPr lang="ru-RU" sz="2800" dirty="0">
                <a:latin typeface="Calibri" pitchFamily="34" charset="0"/>
              </a:rPr>
              <a:t> таблицы небольшого объема. Он не дает </a:t>
            </a:r>
            <a:r>
              <a:rPr lang="ru-RU" sz="2800" dirty="0" err="1">
                <a:latin typeface="Calibri" pitchFamily="34" charset="0"/>
              </a:rPr>
              <a:t>гаран-тии</a:t>
            </a:r>
            <a:r>
              <a:rPr lang="ru-RU" sz="2800" dirty="0">
                <a:latin typeface="Calibri" pitchFamily="34" charset="0"/>
              </a:rPr>
              <a:t> получения всех максимальных покрытий.</a:t>
            </a:r>
          </a:p>
        </p:txBody>
      </p:sp>
      <p:graphicFrame>
        <p:nvGraphicFramePr>
          <p:cNvPr id="61442" name="Object 1"/>
          <p:cNvGraphicFramePr>
            <a:graphicFrameLocks noChangeAspect="1"/>
          </p:cNvGraphicFramePr>
          <p:nvPr/>
        </p:nvGraphicFramePr>
        <p:xfrm>
          <a:off x="1870075" y="4763790"/>
          <a:ext cx="5422900" cy="1833562"/>
        </p:xfrm>
        <a:graphic>
          <a:graphicData uri="http://schemas.openxmlformats.org/presentationml/2006/ole">
            <mc:AlternateContent xmlns:mc="http://schemas.openxmlformats.org/markup-compatibility/2006">
              <mc:Choice xmlns:v="urn:schemas-microsoft-com:vml" Requires="v">
                <p:oleObj spid="_x0000_s61442" name="Формула" r:id="rId2" imgW="2260600" imgH="914400" progId="Equation.3">
                  <p:embed/>
                </p:oleObj>
              </mc:Choice>
              <mc:Fallback>
                <p:oleObj name="Формула" r:id="rId2" imgW="2260600" imgH="914400" progId="Equation.3">
                  <p:embed/>
                  <p:pic>
                    <p:nvPicPr>
                      <p:cNvPr id="0" name="Object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70075" y="4763790"/>
                        <a:ext cx="5422900" cy="18335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TextBox 4"/>
          <p:cNvSpPr txBox="1"/>
          <p:nvPr/>
        </p:nvSpPr>
        <p:spPr>
          <a:xfrm>
            <a:off x="0" y="1412776"/>
            <a:ext cx="9144000" cy="2246769"/>
          </a:xfrm>
          <a:prstGeom prst="rect">
            <a:avLst/>
          </a:prstGeom>
          <a:noFill/>
        </p:spPr>
        <p:txBody>
          <a:bodyPr wrap="square" rtlCol="0">
            <a:spAutoFit/>
          </a:bodyPr>
          <a:lstStyle/>
          <a:p>
            <a:pPr hangingPunct="0"/>
            <a:r>
              <a:rPr lang="ru-RU" sz="2800" dirty="0">
                <a:latin typeface="+mn-lt"/>
              </a:rPr>
              <a:t>Для рассматриваемого примера все кубы, входящие в упрощенную таблицу покрытий, обладают одной размерностью, т.е. необходимо выбрать минимальное количество этих кубов для покрытия всех оставшихся существенных вершин.</a:t>
            </a:r>
          </a:p>
        </p:txBody>
      </p:sp>
      <p:sp>
        <p:nvSpPr>
          <p:cNvPr id="6" name="TextBox 5"/>
          <p:cNvSpPr txBox="1"/>
          <p:nvPr/>
        </p:nvSpPr>
        <p:spPr>
          <a:xfrm>
            <a:off x="0" y="3717032"/>
            <a:ext cx="9144000" cy="1384995"/>
          </a:xfrm>
          <a:prstGeom prst="rect">
            <a:avLst/>
          </a:prstGeom>
          <a:noFill/>
        </p:spPr>
        <p:txBody>
          <a:bodyPr wrap="square" rtlCol="0">
            <a:spAutoFit/>
          </a:bodyPr>
          <a:lstStyle/>
          <a:p>
            <a:r>
              <a:rPr lang="ru-RU" sz="2800" dirty="0">
                <a:latin typeface="+mn-lt"/>
                <a:cs typeface="Times New Roman" pitchFamily="18" charset="0"/>
              </a:rPr>
              <a:t>Из таблицы видно, что минимальное число кубов равно трем. К возможным вариантам минимальных покрытий относятся</a:t>
            </a:r>
            <a:endParaRPr lang="ru-RU" sz="2800" dirty="0"/>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2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up)">
                                      <p:cBhvr>
                                        <p:cTn id="12" dur="2000"/>
                                        <p:tgtEl>
                                          <p:spTgt spid="6"/>
                                        </p:tgtEl>
                                      </p:cBhvr>
                                    </p:animEffect>
                                  </p:childTnLst>
                                </p:cTn>
                              </p:par>
                              <p:par>
                                <p:cTn id="13" presetID="22" presetClass="entr" presetSubtype="1" fill="hold" nodeType="withEffect">
                                  <p:stCondLst>
                                    <p:cond delay="0"/>
                                  </p:stCondLst>
                                  <p:childTnLst>
                                    <p:set>
                                      <p:cBhvr>
                                        <p:cTn id="14" dur="1" fill="hold">
                                          <p:stCondLst>
                                            <p:cond delay="0"/>
                                          </p:stCondLst>
                                        </p:cTn>
                                        <p:tgtEl>
                                          <p:spTgt spid="61442"/>
                                        </p:tgtEl>
                                        <p:attrNameLst>
                                          <p:attrName>style.visibility</p:attrName>
                                        </p:attrNameLst>
                                      </p:cBhvr>
                                      <p:to>
                                        <p:strVal val="visible"/>
                                      </p:to>
                                    </p:set>
                                    <p:animEffect transition="in" filter="wipe(up)">
                                      <p:cBhvr>
                                        <p:cTn id="15" dur="2000"/>
                                        <p:tgtEl>
                                          <p:spTgt spid="614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p:cNvSpPr>
            <a:spLocks noGrp="1"/>
          </p:cNvSpPr>
          <p:nvPr>
            <p:ph type="sldNum" sz="quarter" idx="12"/>
          </p:nvPr>
        </p:nvSpPr>
        <p:spPr/>
        <p:txBody>
          <a:bodyPr/>
          <a:lstStyle/>
          <a:p>
            <a:pPr>
              <a:defRPr/>
            </a:pPr>
            <a:fld id="{6BD157F0-A0C4-4792-84F7-9678D5F7939E}" type="slidenum">
              <a:rPr lang="ru-RU" smtClean="0"/>
              <a:pPr>
                <a:defRPr/>
              </a:pPr>
              <a:t>132</a:t>
            </a:fld>
            <a:endParaRPr lang="ru-RU"/>
          </a:p>
        </p:txBody>
      </p:sp>
      <p:sp>
        <p:nvSpPr>
          <p:cNvPr id="3" name="TextBox 2"/>
          <p:cNvSpPr txBox="1"/>
          <p:nvPr/>
        </p:nvSpPr>
        <p:spPr>
          <a:xfrm>
            <a:off x="0" y="15875"/>
            <a:ext cx="9144000" cy="3108543"/>
          </a:xfrm>
          <a:prstGeom prst="rect">
            <a:avLst/>
          </a:prstGeom>
          <a:noFill/>
        </p:spPr>
        <p:txBody>
          <a:bodyPr>
            <a:spAutoFit/>
          </a:bodyPr>
          <a:lstStyle/>
          <a:p>
            <a:pPr>
              <a:defRPr/>
            </a:pPr>
            <a:r>
              <a:rPr lang="ru-RU" sz="2800" dirty="0">
                <a:latin typeface="+mn-lt"/>
              </a:rPr>
              <a:t>Метод Петрика основан на составлении булева </a:t>
            </a:r>
            <a:r>
              <a:rPr lang="ru-RU" sz="2800" dirty="0" err="1">
                <a:latin typeface="+mn-lt"/>
              </a:rPr>
              <a:t>выраже-ния</a:t>
            </a:r>
            <a:r>
              <a:rPr lang="ru-RU" sz="2800" dirty="0">
                <a:latin typeface="+mn-lt"/>
              </a:rPr>
              <a:t>, определяющего условие покрытия всех </a:t>
            </a:r>
            <a:r>
              <a:rPr lang="ru-RU" sz="2800" dirty="0" err="1">
                <a:latin typeface="+mn-lt"/>
              </a:rPr>
              <a:t>существен-ных</a:t>
            </a:r>
            <a:r>
              <a:rPr lang="ru-RU" sz="2800" dirty="0">
                <a:latin typeface="+mn-lt"/>
              </a:rPr>
              <a:t> вершин булевой функции из упрощенной </a:t>
            </a:r>
            <a:r>
              <a:rPr lang="ru-RU" sz="2800" dirty="0" err="1">
                <a:latin typeface="+mn-lt"/>
              </a:rPr>
              <a:t>импликан-тной</a:t>
            </a:r>
            <a:r>
              <a:rPr lang="ru-RU" sz="2800" dirty="0">
                <a:latin typeface="+mn-lt"/>
              </a:rPr>
              <a:t> таблицы. Булево выражение представляет собой конъюнкцию дизъюнктивных термов, каждый из которых включает в себя совокупность всех простых </a:t>
            </a:r>
            <a:r>
              <a:rPr lang="ru-RU" sz="2800" dirty="0" err="1">
                <a:latin typeface="+mn-lt"/>
              </a:rPr>
              <a:t>импликант</a:t>
            </a:r>
            <a:r>
              <a:rPr lang="ru-RU" sz="2800" dirty="0">
                <a:latin typeface="+mn-lt"/>
              </a:rPr>
              <a:t>, покрывающих одну существенную вершину функции. </a:t>
            </a:r>
            <a:endParaRPr lang="ru-RU" dirty="0"/>
          </a:p>
        </p:txBody>
      </p:sp>
      <p:sp>
        <p:nvSpPr>
          <p:cNvPr id="4" name="TextBox 3"/>
          <p:cNvSpPr txBox="1"/>
          <p:nvPr/>
        </p:nvSpPr>
        <p:spPr>
          <a:xfrm>
            <a:off x="0" y="3212976"/>
            <a:ext cx="9144000" cy="2246769"/>
          </a:xfrm>
          <a:prstGeom prst="rect">
            <a:avLst/>
          </a:prstGeom>
          <a:noFill/>
        </p:spPr>
        <p:txBody>
          <a:bodyPr wrap="square" rtlCol="0">
            <a:spAutoFit/>
          </a:bodyPr>
          <a:lstStyle/>
          <a:p>
            <a:pPr>
              <a:defRPr/>
            </a:pPr>
            <a:r>
              <a:rPr lang="ru-RU" sz="2800" dirty="0">
                <a:latin typeface="+mn-lt"/>
              </a:rPr>
              <a:t>Полученное выражение преобразуется в дизъюнктивную форму и минимизируется с использованием законов поглощения и тавтологии. Каждый конъюнктивный терм дизъюнктивной формы соответствует одному из </a:t>
            </a:r>
            <a:r>
              <a:rPr lang="ru-RU" sz="2800" dirty="0" err="1">
                <a:latin typeface="+mn-lt"/>
              </a:rPr>
              <a:t>вариан-тов</a:t>
            </a:r>
            <a:r>
              <a:rPr lang="ru-RU" sz="2800" dirty="0">
                <a:latin typeface="+mn-lt"/>
              </a:rPr>
              <a:t> покрытия, из которых выбирается минимальное. </a:t>
            </a:r>
          </a:p>
        </p:txBody>
      </p:sp>
      <p:sp>
        <p:nvSpPr>
          <p:cNvPr id="5" name="TextBox 4"/>
          <p:cNvSpPr txBox="1"/>
          <p:nvPr/>
        </p:nvSpPr>
        <p:spPr>
          <a:xfrm>
            <a:off x="0" y="5644405"/>
            <a:ext cx="9144000" cy="954107"/>
          </a:xfrm>
          <a:prstGeom prst="rect">
            <a:avLst/>
          </a:prstGeom>
          <a:noFill/>
        </p:spPr>
        <p:txBody>
          <a:bodyPr wrap="square" rtlCol="0">
            <a:spAutoFit/>
          </a:bodyPr>
          <a:lstStyle/>
          <a:p>
            <a:r>
              <a:rPr lang="ru-RU" sz="2800" dirty="0">
                <a:latin typeface="+mn-lt"/>
              </a:rPr>
              <a:t>Достоинством метода Петрика является возможность </a:t>
            </a:r>
            <a:r>
              <a:rPr lang="ru-RU" sz="2800" dirty="0" err="1">
                <a:latin typeface="+mn-lt"/>
              </a:rPr>
              <a:t>по-лучения</a:t>
            </a:r>
            <a:r>
              <a:rPr lang="ru-RU" sz="2800" dirty="0">
                <a:latin typeface="+mn-lt"/>
              </a:rPr>
              <a:t> </a:t>
            </a:r>
            <a:r>
              <a:rPr lang="ru-RU" sz="2800" b="1" dirty="0">
                <a:solidFill>
                  <a:srgbClr val="FF0000"/>
                </a:solidFill>
                <a:latin typeface="+mn-lt"/>
              </a:rPr>
              <a:t>всех</a:t>
            </a:r>
            <a:r>
              <a:rPr lang="ru-RU" sz="2800" dirty="0">
                <a:latin typeface="+mn-lt"/>
              </a:rPr>
              <a:t> минимальных покрытий булевой функции.</a:t>
            </a:r>
            <a:endParaRPr lang="ru-RU" sz="2800" dirty="0"/>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up)">
                                      <p:cBhvr>
                                        <p:cTn id="12"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p:cNvSpPr>
            <a:spLocks noGrp="1"/>
          </p:cNvSpPr>
          <p:nvPr>
            <p:ph type="sldNum" sz="quarter" idx="12"/>
          </p:nvPr>
        </p:nvSpPr>
        <p:spPr/>
        <p:txBody>
          <a:bodyPr/>
          <a:lstStyle/>
          <a:p>
            <a:pPr>
              <a:defRPr/>
            </a:pPr>
            <a:fld id="{59EDA120-E30F-449C-933C-E739F7B282C4}" type="slidenum">
              <a:rPr lang="ru-RU" smtClean="0"/>
              <a:pPr>
                <a:defRPr/>
              </a:pPr>
              <a:t>133</a:t>
            </a:fld>
            <a:endParaRPr lang="ru-RU"/>
          </a:p>
        </p:txBody>
      </p:sp>
      <p:sp>
        <p:nvSpPr>
          <p:cNvPr id="3" name="TextBox 2"/>
          <p:cNvSpPr txBox="1"/>
          <p:nvPr/>
        </p:nvSpPr>
        <p:spPr>
          <a:xfrm>
            <a:off x="0" y="0"/>
            <a:ext cx="9144000" cy="1815882"/>
          </a:xfrm>
          <a:prstGeom prst="rect">
            <a:avLst/>
          </a:prstGeom>
          <a:noFill/>
        </p:spPr>
        <p:txBody>
          <a:bodyPr>
            <a:spAutoFit/>
          </a:bodyPr>
          <a:lstStyle/>
          <a:p>
            <a:pPr hangingPunct="0">
              <a:defRPr/>
            </a:pPr>
            <a:r>
              <a:rPr lang="ru-RU" sz="2800" dirty="0">
                <a:latin typeface="+mn-lt"/>
              </a:rPr>
              <a:t>Для рассматриваемого примера булево выражение, </a:t>
            </a:r>
            <a:r>
              <a:rPr lang="ru-RU" sz="2800" dirty="0" err="1">
                <a:latin typeface="+mn-lt"/>
              </a:rPr>
              <a:t>опре-деляющее</a:t>
            </a:r>
            <a:r>
              <a:rPr lang="ru-RU" sz="2800" dirty="0">
                <a:latin typeface="+mn-lt"/>
              </a:rPr>
              <a:t> условие покрытия всех существенных вершин в соответствии с таблицей будет иметь вид: </a:t>
            </a:r>
            <a:r>
              <a:rPr lang="ru-RU" sz="2800" i="1" dirty="0">
                <a:latin typeface="+mn-lt"/>
              </a:rPr>
              <a:t> </a:t>
            </a:r>
          </a:p>
          <a:p>
            <a:pPr algn="ctr" hangingPunct="0">
              <a:defRPr/>
            </a:pPr>
            <a:r>
              <a:rPr lang="fr-FR" sz="2800" i="1" dirty="0">
                <a:latin typeface="+mn-lt"/>
              </a:rPr>
              <a:t>Y</a:t>
            </a:r>
            <a:r>
              <a:rPr lang="en-US" sz="2800" i="1" dirty="0">
                <a:latin typeface="+mn-lt"/>
              </a:rPr>
              <a:t>= </a:t>
            </a:r>
            <a:r>
              <a:rPr lang="en-US" sz="2800" dirty="0">
                <a:latin typeface="+mn-lt"/>
              </a:rPr>
              <a:t>(</a:t>
            </a:r>
            <a:r>
              <a:rPr lang="fr-FR" sz="2800" i="1" dirty="0">
                <a:latin typeface="+mn-lt"/>
              </a:rPr>
              <a:t>A</a:t>
            </a:r>
            <a:r>
              <a:rPr lang="en-US" sz="2800" dirty="0">
                <a:latin typeface="+mn-lt"/>
                <a:sym typeface="Symbol"/>
              </a:rPr>
              <a:t></a:t>
            </a:r>
            <a:r>
              <a:rPr lang="fr-FR" sz="2800" i="1" dirty="0">
                <a:latin typeface="+mn-lt"/>
              </a:rPr>
              <a:t>B</a:t>
            </a:r>
            <a:r>
              <a:rPr lang="en-US" sz="2800" dirty="0">
                <a:latin typeface="+mn-lt"/>
              </a:rPr>
              <a:t>)(</a:t>
            </a:r>
            <a:r>
              <a:rPr lang="fr-FR" sz="2800" i="1" dirty="0">
                <a:latin typeface="+mn-lt"/>
              </a:rPr>
              <a:t>A</a:t>
            </a:r>
            <a:r>
              <a:rPr lang="en-US" sz="2800" dirty="0">
                <a:latin typeface="+mn-lt"/>
                <a:sym typeface="Symbol"/>
              </a:rPr>
              <a:t></a:t>
            </a:r>
            <a:r>
              <a:rPr lang="fr-FR" sz="2800" i="1" dirty="0">
                <a:latin typeface="+mn-lt"/>
              </a:rPr>
              <a:t>C</a:t>
            </a:r>
            <a:r>
              <a:rPr lang="en-US" sz="2800" dirty="0">
                <a:latin typeface="+mn-lt"/>
              </a:rPr>
              <a:t>)(</a:t>
            </a:r>
            <a:r>
              <a:rPr lang="fr-FR" sz="2800" i="1" dirty="0">
                <a:latin typeface="+mn-lt"/>
              </a:rPr>
              <a:t>C</a:t>
            </a:r>
            <a:r>
              <a:rPr lang="en-US" sz="2800" dirty="0">
                <a:latin typeface="+mn-lt"/>
                <a:sym typeface="Symbol"/>
              </a:rPr>
              <a:t></a:t>
            </a:r>
            <a:r>
              <a:rPr lang="fr-FR" sz="2800" i="1" dirty="0">
                <a:latin typeface="+mn-lt"/>
              </a:rPr>
              <a:t>D</a:t>
            </a:r>
            <a:r>
              <a:rPr lang="en-US" sz="2800" dirty="0">
                <a:latin typeface="+mn-lt"/>
              </a:rPr>
              <a:t>)(</a:t>
            </a:r>
            <a:r>
              <a:rPr lang="fr-FR" sz="2800" i="1" dirty="0">
                <a:latin typeface="+mn-lt"/>
              </a:rPr>
              <a:t>D</a:t>
            </a:r>
            <a:r>
              <a:rPr lang="en-US" sz="2800" dirty="0">
                <a:latin typeface="+mn-lt"/>
                <a:sym typeface="Symbol"/>
              </a:rPr>
              <a:t></a:t>
            </a:r>
            <a:r>
              <a:rPr lang="fr-FR" sz="2800" i="1" dirty="0">
                <a:latin typeface="+mn-lt"/>
              </a:rPr>
              <a:t>E</a:t>
            </a:r>
            <a:r>
              <a:rPr lang="en-US" sz="2800" dirty="0">
                <a:latin typeface="+mn-lt"/>
              </a:rPr>
              <a:t>)(</a:t>
            </a:r>
            <a:r>
              <a:rPr lang="fr-FR" sz="2800" i="1" dirty="0">
                <a:latin typeface="+mn-lt"/>
              </a:rPr>
              <a:t>E</a:t>
            </a:r>
            <a:r>
              <a:rPr lang="en-US" sz="2800" dirty="0">
                <a:latin typeface="+mn-lt"/>
                <a:sym typeface="Symbol"/>
              </a:rPr>
              <a:t></a:t>
            </a:r>
            <a:r>
              <a:rPr lang="fr-FR" sz="2800" i="1" dirty="0">
                <a:latin typeface="+mn-lt"/>
              </a:rPr>
              <a:t>F</a:t>
            </a:r>
            <a:r>
              <a:rPr lang="en-US" sz="2800" dirty="0">
                <a:latin typeface="+mn-lt"/>
              </a:rPr>
              <a:t>)</a:t>
            </a:r>
            <a:r>
              <a:rPr lang="en-US" sz="2800" i="1" dirty="0">
                <a:latin typeface="+mn-lt"/>
              </a:rPr>
              <a:t>.</a:t>
            </a:r>
            <a:endParaRPr lang="ru-RU" sz="2800" dirty="0">
              <a:latin typeface="+mn-lt"/>
            </a:endParaRPr>
          </a:p>
        </p:txBody>
      </p:sp>
      <p:sp>
        <p:nvSpPr>
          <p:cNvPr id="4" name="TextBox 3"/>
          <p:cNvSpPr txBox="1"/>
          <p:nvPr/>
        </p:nvSpPr>
        <p:spPr>
          <a:xfrm>
            <a:off x="0" y="1700808"/>
            <a:ext cx="9144000" cy="1815882"/>
          </a:xfrm>
          <a:prstGeom prst="rect">
            <a:avLst/>
          </a:prstGeom>
          <a:noFill/>
        </p:spPr>
        <p:txBody>
          <a:bodyPr wrap="square" rtlCol="0">
            <a:spAutoFit/>
          </a:bodyPr>
          <a:lstStyle/>
          <a:p>
            <a:pPr hangingPunct="0">
              <a:defRPr/>
            </a:pPr>
            <a:r>
              <a:rPr lang="ru-RU" sz="2800" dirty="0">
                <a:latin typeface="+mn-lt"/>
              </a:rPr>
              <a:t>Это выражение представлено в конъюнктивной форме. Для его преобразования в дизъюнктивную форму </a:t>
            </a:r>
            <a:r>
              <a:rPr lang="ru-RU" sz="2800" dirty="0" err="1">
                <a:latin typeface="+mn-lt"/>
              </a:rPr>
              <a:t>выпол-няется</a:t>
            </a:r>
            <a:r>
              <a:rPr lang="ru-RU" sz="2800" dirty="0">
                <a:latin typeface="+mn-lt"/>
              </a:rPr>
              <a:t> </a:t>
            </a:r>
            <a:r>
              <a:rPr lang="ru-RU" sz="2800" dirty="0" err="1">
                <a:latin typeface="+mn-lt"/>
              </a:rPr>
              <a:t>попарное</a:t>
            </a:r>
            <a:r>
              <a:rPr lang="ru-RU" sz="2800" dirty="0">
                <a:latin typeface="+mn-lt"/>
              </a:rPr>
              <a:t> логическое умножение дизъюнктивных термов.</a:t>
            </a:r>
          </a:p>
        </p:txBody>
      </p:sp>
      <p:sp>
        <p:nvSpPr>
          <p:cNvPr id="5" name="TextBox 4"/>
          <p:cNvSpPr txBox="1"/>
          <p:nvPr/>
        </p:nvSpPr>
        <p:spPr>
          <a:xfrm>
            <a:off x="0" y="3429000"/>
            <a:ext cx="9144000" cy="3539430"/>
          </a:xfrm>
          <a:prstGeom prst="rect">
            <a:avLst/>
          </a:prstGeom>
          <a:noFill/>
        </p:spPr>
        <p:txBody>
          <a:bodyPr wrap="square" rtlCol="0">
            <a:spAutoFit/>
          </a:bodyPr>
          <a:lstStyle/>
          <a:p>
            <a:pPr hangingPunct="0">
              <a:defRPr/>
            </a:pPr>
            <a:r>
              <a:rPr lang="ru-RU" sz="2800" i="1" u="sng" dirty="0">
                <a:solidFill>
                  <a:srgbClr val="FF0000"/>
                </a:solidFill>
                <a:latin typeface="+mn-lt"/>
              </a:rPr>
              <a:t>Замечание.</a:t>
            </a:r>
            <a:r>
              <a:rPr lang="ru-RU" sz="2800" dirty="0">
                <a:solidFill>
                  <a:srgbClr val="FF0000"/>
                </a:solidFill>
                <a:latin typeface="+mn-lt"/>
              </a:rPr>
              <a:t> </a:t>
            </a:r>
            <a:r>
              <a:rPr lang="ru-RU" sz="2800" dirty="0">
                <a:latin typeface="+mn-lt"/>
              </a:rPr>
              <a:t>В целях максимального упрощения этапа преобразования выражения </a:t>
            </a:r>
            <a:r>
              <a:rPr lang="en-US" sz="2800" i="1" dirty="0">
                <a:latin typeface="+mn-lt"/>
              </a:rPr>
              <a:t>Y </a:t>
            </a:r>
            <a:r>
              <a:rPr lang="ru-RU" sz="2800" dirty="0">
                <a:latin typeface="+mn-lt"/>
              </a:rPr>
              <a:t>перемножаются термы, содержащие по возможности максимальное количество букв. После логического умножения двух первых пар дизъюнктивных термов получим выражение: </a:t>
            </a:r>
          </a:p>
          <a:p>
            <a:pPr hangingPunct="0">
              <a:defRPr/>
            </a:pPr>
            <a:r>
              <a:rPr lang="fr-FR" sz="2800" i="1" dirty="0">
                <a:latin typeface="+mn-lt"/>
              </a:rPr>
              <a:t>Y</a:t>
            </a:r>
            <a:r>
              <a:rPr lang="ru-RU" sz="2800" i="1" dirty="0">
                <a:latin typeface="+mn-lt"/>
              </a:rPr>
              <a:t> = </a:t>
            </a:r>
            <a:r>
              <a:rPr lang="ru-RU" sz="2800" dirty="0">
                <a:latin typeface="+mn-lt"/>
              </a:rPr>
              <a:t>(</a:t>
            </a:r>
            <a:r>
              <a:rPr lang="fr-FR" sz="2800" i="1" dirty="0">
                <a:latin typeface="+mn-lt"/>
              </a:rPr>
              <a:t>AA</a:t>
            </a:r>
            <a:r>
              <a:rPr lang="en-US" sz="2800" dirty="0">
                <a:latin typeface="+mn-lt"/>
                <a:sym typeface="Symbol"/>
              </a:rPr>
              <a:t></a:t>
            </a:r>
            <a:r>
              <a:rPr lang="fr-FR" sz="2800" i="1" dirty="0">
                <a:latin typeface="+mn-lt"/>
              </a:rPr>
              <a:t>AC</a:t>
            </a:r>
            <a:r>
              <a:rPr lang="en-US" sz="2800" dirty="0">
                <a:latin typeface="+mn-lt"/>
                <a:sym typeface="Symbol"/>
              </a:rPr>
              <a:t></a:t>
            </a:r>
            <a:r>
              <a:rPr lang="fr-FR" sz="2800" i="1" dirty="0">
                <a:latin typeface="+mn-lt"/>
              </a:rPr>
              <a:t>AB</a:t>
            </a:r>
            <a:r>
              <a:rPr lang="en-US" sz="2800" dirty="0">
                <a:latin typeface="+mn-lt"/>
                <a:sym typeface="Symbol"/>
              </a:rPr>
              <a:t></a:t>
            </a:r>
            <a:r>
              <a:rPr lang="en-US" sz="2800" i="1" dirty="0">
                <a:latin typeface="+mn-lt"/>
              </a:rPr>
              <a:t> </a:t>
            </a:r>
            <a:r>
              <a:rPr lang="fr-FR" sz="2800" i="1" dirty="0">
                <a:latin typeface="+mn-lt"/>
              </a:rPr>
              <a:t>BC</a:t>
            </a:r>
            <a:r>
              <a:rPr lang="ru-RU" sz="2800" dirty="0">
                <a:latin typeface="+mn-lt"/>
              </a:rPr>
              <a:t>)(</a:t>
            </a:r>
            <a:r>
              <a:rPr lang="fr-FR" sz="2800" i="1" dirty="0">
                <a:latin typeface="+mn-lt"/>
              </a:rPr>
              <a:t>CD</a:t>
            </a:r>
            <a:r>
              <a:rPr lang="en-US" sz="2800" dirty="0">
                <a:latin typeface="+mn-lt"/>
                <a:sym typeface="Symbol"/>
              </a:rPr>
              <a:t></a:t>
            </a:r>
            <a:r>
              <a:rPr lang="fr-FR" sz="2800" i="1" dirty="0">
                <a:latin typeface="+mn-lt"/>
              </a:rPr>
              <a:t>CE</a:t>
            </a:r>
            <a:r>
              <a:rPr lang="en-US" sz="2800" dirty="0">
                <a:latin typeface="+mn-lt"/>
                <a:sym typeface="Symbol"/>
              </a:rPr>
              <a:t></a:t>
            </a:r>
            <a:r>
              <a:rPr lang="fr-FR" sz="2800" i="1" dirty="0">
                <a:latin typeface="+mn-lt"/>
              </a:rPr>
              <a:t>DD</a:t>
            </a:r>
            <a:r>
              <a:rPr lang="en-US" sz="2800" dirty="0">
                <a:latin typeface="+mn-lt"/>
                <a:sym typeface="Symbol"/>
              </a:rPr>
              <a:t></a:t>
            </a:r>
            <a:r>
              <a:rPr lang="fr-FR" sz="2800" i="1" dirty="0">
                <a:latin typeface="+mn-lt"/>
              </a:rPr>
              <a:t>DE</a:t>
            </a:r>
            <a:r>
              <a:rPr lang="ru-RU" sz="2800" dirty="0">
                <a:latin typeface="+mn-lt"/>
              </a:rPr>
              <a:t>)(</a:t>
            </a:r>
            <a:r>
              <a:rPr lang="fr-FR" sz="2800" i="1" dirty="0">
                <a:latin typeface="+mn-lt"/>
              </a:rPr>
              <a:t>E</a:t>
            </a:r>
            <a:r>
              <a:rPr lang="en-US" sz="2800" dirty="0">
                <a:latin typeface="+mn-lt"/>
                <a:sym typeface="Symbol"/>
              </a:rPr>
              <a:t></a:t>
            </a:r>
            <a:r>
              <a:rPr lang="fr-FR" sz="2800" i="1" dirty="0">
                <a:latin typeface="+mn-lt"/>
              </a:rPr>
              <a:t>F</a:t>
            </a:r>
            <a:r>
              <a:rPr lang="ru-RU" sz="2800" dirty="0">
                <a:latin typeface="+mn-lt"/>
              </a:rPr>
              <a:t>)</a:t>
            </a:r>
            <a:r>
              <a:rPr lang="ru-RU" sz="2800" i="1" dirty="0">
                <a:latin typeface="+mn-lt"/>
              </a:rPr>
              <a:t>, </a:t>
            </a:r>
            <a:r>
              <a:rPr lang="ru-RU" sz="2800" dirty="0">
                <a:latin typeface="+mn-lt"/>
              </a:rPr>
              <a:t>которое, после применения законов тавтологии и поглощения, </a:t>
            </a:r>
            <a:r>
              <a:rPr lang="ru-RU" sz="2800" dirty="0" err="1">
                <a:latin typeface="+mn-lt"/>
              </a:rPr>
              <a:t>приво-дится</a:t>
            </a:r>
            <a:r>
              <a:rPr lang="ru-RU" sz="2800" dirty="0">
                <a:latin typeface="+mn-lt"/>
              </a:rPr>
              <a:t> к виду: </a:t>
            </a:r>
            <a:r>
              <a:rPr lang="en-US" sz="2800" i="1" dirty="0">
                <a:latin typeface="+mn-lt"/>
              </a:rPr>
              <a:t>Y</a:t>
            </a:r>
            <a:r>
              <a:rPr lang="ru-RU" sz="2800" i="1" dirty="0">
                <a:latin typeface="+mn-lt"/>
              </a:rPr>
              <a:t> = </a:t>
            </a:r>
            <a:r>
              <a:rPr lang="ru-RU" sz="2800" dirty="0">
                <a:latin typeface="+mn-lt"/>
              </a:rPr>
              <a:t>(</a:t>
            </a:r>
            <a:r>
              <a:rPr lang="en-US" sz="2800" i="1" dirty="0">
                <a:latin typeface="+mn-lt"/>
              </a:rPr>
              <a:t>A</a:t>
            </a:r>
            <a:r>
              <a:rPr lang="en-US" sz="2800" dirty="0">
                <a:latin typeface="+mn-lt"/>
                <a:sym typeface="Symbol"/>
              </a:rPr>
              <a:t></a:t>
            </a:r>
            <a:r>
              <a:rPr lang="en-US" sz="2800" i="1" dirty="0">
                <a:latin typeface="+mn-lt"/>
              </a:rPr>
              <a:t>BC</a:t>
            </a:r>
            <a:r>
              <a:rPr lang="ru-RU" sz="2800" dirty="0">
                <a:latin typeface="+mn-lt"/>
              </a:rPr>
              <a:t>)(</a:t>
            </a:r>
            <a:r>
              <a:rPr lang="en-US" sz="2800" i="1" dirty="0">
                <a:latin typeface="+mn-lt"/>
              </a:rPr>
              <a:t>D</a:t>
            </a:r>
            <a:r>
              <a:rPr lang="en-US" sz="2800" dirty="0">
                <a:latin typeface="+mn-lt"/>
                <a:sym typeface="Symbol"/>
              </a:rPr>
              <a:t></a:t>
            </a:r>
            <a:r>
              <a:rPr lang="en-US" sz="2800" i="1" dirty="0">
                <a:latin typeface="+mn-lt"/>
              </a:rPr>
              <a:t>CE</a:t>
            </a:r>
            <a:r>
              <a:rPr lang="ru-RU" sz="2800" dirty="0">
                <a:latin typeface="+mn-lt"/>
              </a:rPr>
              <a:t>)(</a:t>
            </a:r>
            <a:r>
              <a:rPr lang="en-US" sz="2800" i="1" dirty="0">
                <a:latin typeface="+mn-lt"/>
              </a:rPr>
              <a:t>E</a:t>
            </a:r>
            <a:r>
              <a:rPr lang="en-US" sz="2800" dirty="0">
                <a:latin typeface="+mn-lt"/>
                <a:sym typeface="Symbol"/>
              </a:rPr>
              <a:t></a:t>
            </a:r>
            <a:r>
              <a:rPr lang="en-US" sz="2800" i="1" dirty="0">
                <a:latin typeface="+mn-lt"/>
              </a:rPr>
              <a:t>F</a:t>
            </a:r>
            <a:r>
              <a:rPr lang="ru-RU" sz="2800" dirty="0">
                <a:latin typeface="+mn-lt"/>
              </a:rPr>
              <a:t>)</a:t>
            </a:r>
            <a:r>
              <a:rPr lang="ru-RU" sz="2800" i="1" dirty="0">
                <a:latin typeface="+mn-lt"/>
              </a:rPr>
              <a:t>.</a:t>
            </a:r>
            <a:endParaRPr lang="ru-RU" sz="2800" dirty="0"/>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up)">
                                      <p:cBhvr>
                                        <p:cTn id="12"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p:cNvSpPr>
            <a:spLocks noGrp="1"/>
          </p:cNvSpPr>
          <p:nvPr>
            <p:ph type="sldNum" sz="quarter" idx="12"/>
          </p:nvPr>
        </p:nvSpPr>
        <p:spPr/>
        <p:txBody>
          <a:bodyPr/>
          <a:lstStyle/>
          <a:p>
            <a:pPr>
              <a:defRPr/>
            </a:pPr>
            <a:fld id="{E96C4AA1-2EA1-488A-B65F-888854B7B40A}" type="slidenum">
              <a:rPr lang="ru-RU" smtClean="0"/>
              <a:pPr>
                <a:defRPr/>
              </a:pPr>
              <a:t>134</a:t>
            </a:fld>
            <a:endParaRPr lang="ru-RU"/>
          </a:p>
        </p:txBody>
      </p:sp>
      <p:sp>
        <p:nvSpPr>
          <p:cNvPr id="3" name="TextBox 2"/>
          <p:cNvSpPr txBox="1"/>
          <p:nvPr/>
        </p:nvSpPr>
        <p:spPr>
          <a:xfrm>
            <a:off x="0" y="44624"/>
            <a:ext cx="9144000" cy="1384995"/>
          </a:xfrm>
          <a:prstGeom prst="rect">
            <a:avLst/>
          </a:prstGeom>
          <a:noFill/>
        </p:spPr>
        <p:txBody>
          <a:bodyPr>
            <a:spAutoFit/>
          </a:bodyPr>
          <a:lstStyle/>
          <a:p>
            <a:pPr hangingPunct="0">
              <a:defRPr/>
            </a:pPr>
            <a:r>
              <a:rPr lang="ru-RU" sz="2800" dirty="0">
                <a:latin typeface="+mn-lt"/>
              </a:rPr>
              <a:t>После логического умножения последних двух скобок и последующего упрощения получим:                                                          </a:t>
            </a:r>
            <a:r>
              <a:rPr lang="ru-RU" sz="2800" dirty="0">
                <a:solidFill>
                  <a:schemeClr val="bg1"/>
                </a:solidFill>
                <a:latin typeface="+mn-lt"/>
              </a:rPr>
              <a:t>     </a:t>
            </a:r>
            <a:r>
              <a:rPr lang="ru-RU" sz="2800" dirty="0" err="1">
                <a:solidFill>
                  <a:schemeClr val="bg1"/>
                </a:solidFill>
                <a:latin typeface="+mn-lt"/>
              </a:rPr>
              <a:t>рррррррррр</a:t>
            </a:r>
            <a:r>
              <a:rPr lang="fr-FR" sz="2800" i="1" dirty="0">
                <a:latin typeface="+mn-lt"/>
              </a:rPr>
              <a:t>Y</a:t>
            </a:r>
            <a:r>
              <a:rPr lang="ru-RU" sz="2800" i="1" dirty="0">
                <a:latin typeface="+mn-lt"/>
              </a:rPr>
              <a:t>=</a:t>
            </a:r>
            <a:r>
              <a:rPr lang="ru-RU" sz="2800" dirty="0">
                <a:latin typeface="+mn-lt"/>
              </a:rPr>
              <a:t>(</a:t>
            </a:r>
            <a:r>
              <a:rPr lang="fr-FR" sz="2800" i="1" dirty="0">
                <a:latin typeface="+mn-lt"/>
              </a:rPr>
              <a:t>A</a:t>
            </a:r>
            <a:r>
              <a:rPr lang="en-US" sz="2800" dirty="0">
                <a:latin typeface="+mn-lt"/>
                <a:sym typeface="Symbol"/>
              </a:rPr>
              <a:t></a:t>
            </a:r>
            <a:r>
              <a:rPr lang="fr-FR" sz="2800" i="1" dirty="0">
                <a:latin typeface="+mn-lt"/>
              </a:rPr>
              <a:t>BC</a:t>
            </a:r>
            <a:r>
              <a:rPr lang="ru-RU" sz="2800" dirty="0">
                <a:latin typeface="+mn-lt"/>
              </a:rPr>
              <a:t>)(</a:t>
            </a:r>
            <a:r>
              <a:rPr lang="fr-FR" sz="2800" i="1" dirty="0">
                <a:latin typeface="+mn-lt"/>
              </a:rPr>
              <a:t>DE</a:t>
            </a:r>
            <a:r>
              <a:rPr lang="en-US" sz="2800" dirty="0">
                <a:latin typeface="+mn-lt"/>
                <a:sym typeface="Symbol"/>
              </a:rPr>
              <a:t></a:t>
            </a:r>
            <a:r>
              <a:rPr lang="fr-FR" sz="2800" i="1" dirty="0">
                <a:latin typeface="+mn-lt"/>
              </a:rPr>
              <a:t>DF</a:t>
            </a:r>
            <a:r>
              <a:rPr lang="en-US" sz="2800" dirty="0">
                <a:latin typeface="+mn-lt"/>
                <a:sym typeface="Symbol"/>
              </a:rPr>
              <a:t></a:t>
            </a:r>
            <a:r>
              <a:rPr lang="fr-FR" sz="2800" i="1" dirty="0">
                <a:latin typeface="+mn-lt"/>
              </a:rPr>
              <a:t>CEE</a:t>
            </a:r>
            <a:r>
              <a:rPr lang="en-US" sz="2800" dirty="0">
                <a:latin typeface="+mn-lt"/>
                <a:sym typeface="Symbol"/>
              </a:rPr>
              <a:t></a:t>
            </a:r>
            <a:r>
              <a:rPr lang="fr-FR" sz="2800" i="1" dirty="0">
                <a:latin typeface="+mn-lt"/>
              </a:rPr>
              <a:t>CEF</a:t>
            </a:r>
            <a:r>
              <a:rPr lang="ru-RU" sz="2800" dirty="0">
                <a:latin typeface="+mn-lt"/>
              </a:rPr>
              <a:t>)</a:t>
            </a:r>
            <a:r>
              <a:rPr lang="ru-RU" sz="2800" i="1" dirty="0">
                <a:latin typeface="+mn-lt"/>
              </a:rPr>
              <a:t>.</a:t>
            </a:r>
            <a:endParaRPr lang="ru-RU" sz="2800" dirty="0">
              <a:latin typeface="+mn-lt"/>
            </a:endParaRPr>
          </a:p>
        </p:txBody>
      </p:sp>
      <p:sp>
        <p:nvSpPr>
          <p:cNvPr id="4" name="TextBox 3"/>
          <p:cNvSpPr txBox="1"/>
          <p:nvPr/>
        </p:nvSpPr>
        <p:spPr>
          <a:xfrm>
            <a:off x="0" y="1484784"/>
            <a:ext cx="9144000" cy="1815882"/>
          </a:xfrm>
          <a:prstGeom prst="rect">
            <a:avLst/>
          </a:prstGeom>
          <a:noFill/>
        </p:spPr>
        <p:txBody>
          <a:bodyPr wrap="square" rtlCol="0">
            <a:spAutoFit/>
          </a:bodyPr>
          <a:lstStyle/>
          <a:p>
            <a:pPr hangingPunct="0">
              <a:defRPr/>
            </a:pPr>
            <a:r>
              <a:rPr lang="ru-RU" sz="2800" dirty="0">
                <a:latin typeface="+mn-lt"/>
              </a:rPr>
              <a:t>Умножив оставшуюся пару скобок, получим выражение </a:t>
            </a:r>
            <a:r>
              <a:rPr lang="en-US" sz="2800" i="1" dirty="0">
                <a:latin typeface="+mn-lt"/>
              </a:rPr>
              <a:t>Y </a:t>
            </a:r>
            <a:r>
              <a:rPr lang="ru-RU" sz="2800" dirty="0">
                <a:latin typeface="+mn-lt"/>
              </a:rPr>
              <a:t>в дизъюнктивной форме: </a:t>
            </a:r>
          </a:p>
          <a:p>
            <a:pPr hangingPunct="0">
              <a:defRPr/>
            </a:pPr>
            <a:r>
              <a:rPr lang="ru-RU" sz="2800" i="1" dirty="0" err="1">
                <a:solidFill>
                  <a:schemeClr val="bg1"/>
                </a:solidFill>
                <a:latin typeface="+mn-lt"/>
              </a:rPr>
              <a:t>ррр</a:t>
            </a:r>
            <a:r>
              <a:rPr lang="en-US" sz="2800" i="1" dirty="0">
                <a:latin typeface="+mn-lt"/>
              </a:rPr>
              <a:t>Y</a:t>
            </a:r>
            <a:r>
              <a:rPr lang="ru-RU" sz="2800" i="1" dirty="0">
                <a:latin typeface="+mn-lt"/>
              </a:rPr>
              <a:t> =</a:t>
            </a:r>
            <a:r>
              <a:rPr lang="en-US" sz="2800" i="1" dirty="0">
                <a:latin typeface="+mn-lt"/>
              </a:rPr>
              <a:t>ADE</a:t>
            </a:r>
            <a:r>
              <a:rPr lang="en-US" sz="2800" dirty="0">
                <a:latin typeface="+mn-lt"/>
                <a:sym typeface="Symbol"/>
              </a:rPr>
              <a:t></a:t>
            </a:r>
            <a:r>
              <a:rPr lang="en-US" sz="2800" i="1" dirty="0">
                <a:latin typeface="+mn-lt"/>
              </a:rPr>
              <a:t>ADF</a:t>
            </a:r>
            <a:r>
              <a:rPr lang="en-US" sz="2800" dirty="0">
                <a:latin typeface="+mn-lt"/>
                <a:sym typeface="Symbol"/>
              </a:rPr>
              <a:t></a:t>
            </a:r>
            <a:r>
              <a:rPr lang="en-US" sz="2800" i="1" dirty="0">
                <a:latin typeface="+mn-lt"/>
              </a:rPr>
              <a:t> ACE</a:t>
            </a:r>
            <a:r>
              <a:rPr lang="en-US" sz="2800" i="1" dirty="0">
                <a:latin typeface="+mn-lt"/>
                <a:sym typeface="Symbol"/>
              </a:rPr>
              <a:t></a:t>
            </a:r>
            <a:r>
              <a:rPr lang="en-US" sz="2800" i="1" dirty="0">
                <a:latin typeface="+mn-lt"/>
              </a:rPr>
              <a:t>BCDE</a:t>
            </a:r>
            <a:r>
              <a:rPr lang="en-US" sz="2800" dirty="0">
                <a:latin typeface="+mn-lt"/>
                <a:sym typeface="Symbol"/>
              </a:rPr>
              <a:t></a:t>
            </a:r>
            <a:r>
              <a:rPr lang="en-US" sz="2800" i="1" dirty="0">
                <a:latin typeface="+mn-lt"/>
              </a:rPr>
              <a:t>BCDF</a:t>
            </a:r>
            <a:r>
              <a:rPr lang="en-US" sz="2800" dirty="0">
                <a:latin typeface="+mn-lt"/>
                <a:sym typeface="Symbol"/>
              </a:rPr>
              <a:t></a:t>
            </a:r>
            <a:r>
              <a:rPr lang="en-US" sz="2800" i="1" dirty="0">
                <a:latin typeface="+mn-lt"/>
              </a:rPr>
              <a:t> BCCE</a:t>
            </a:r>
            <a:r>
              <a:rPr lang="ru-RU" sz="2800" i="1" dirty="0">
                <a:latin typeface="+mn-lt"/>
              </a:rPr>
              <a:t>=</a:t>
            </a:r>
            <a:endParaRPr lang="ru-RU" sz="2800" dirty="0">
              <a:latin typeface="+mn-lt"/>
            </a:endParaRPr>
          </a:p>
          <a:p>
            <a:pPr hangingPunct="0">
              <a:defRPr/>
            </a:pPr>
            <a:r>
              <a:rPr lang="en-US" sz="2800" i="1" dirty="0">
                <a:latin typeface="+mn-lt"/>
              </a:rPr>
              <a:t>                =ADE</a:t>
            </a:r>
            <a:r>
              <a:rPr lang="en-US" sz="2800" dirty="0">
                <a:latin typeface="+mn-lt"/>
                <a:sym typeface="Symbol"/>
              </a:rPr>
              <a:t></a:t>
            </a:r>
            <a:r>
              <a:rPr lang="en-US" sz="2800" i="1" dirty="0">
                <a:latin typeface="+mn-lt"/>
              </a:rPr>
              <a:t> ADF</a:t>
            </a:r>
            <a:r>
              <a:rPr lang="en-US" sz="2800" dirty="0">
                <a:latin typeface="+mn-lt"/>
                <a:sym typeface="Symbol"/>
              </a:rPr>
              <a:t></a:t>
            </a:r>
            <a:r>
              <a:rPr lang="en-US" sz="2800" i="1" dirty="0">
                <a:latin typeface="+mn-lt"/>
              </a:rPr>
              <a:t>ACE</a:t>
            </a:r>
            <a:r>
              <a:rPr lang="en-US" sz="2800" dirty="0">
                <a:latin typeface="+mn-lt"/>
                <a:sym typeface="Symbol"/>
              </a:rPr>
              <a:t></a:t>
            </a:r>
            <a:r>
              <a:rPr lang="en-US" sz="2800" i="1" dirty="0">
                <a:latin typeface="+mn-lt"/>
              </a:rPr>
              <a:t>BCE</a:t>
            </a:r>
            <a:r>
              <a:rPr lang="en-US" sz="2800" dirty="0">
                <a:latin typeface="+mn-lt"/>
                <a:sym typeface="Symbol"/>
              </a:rPr>
              <a:t></a:t>
            </a:r>
            <a:r>
              <a:rPr lang="en-US" sz="2800" i="1" dirty="0">
                <a:latin typeface="+mn-lt"/>
              </a:rPr>
              <a:t>BCDF.</a:t>
            </a:r>
            <a:endParaRPr lang="ru-RU" sz="2800" dirty="0">
              <a:latin typeface="+mn-lt"/>
            </a:endParaRPr>
          </a:p>
        </p:txBody>
      </p:sp>
      <p:sp>
        <p:nvSpPr>
          <p:cNvPr id="6" name="TextBox 5"/>
          <p:cNvSpPr txBox="1"/>
          <p:nvPr/>
        </p:nvSpPr>
        <p:spPr>
          <a:xfrm>
            <a:off x="0" y="3429000"/>
            <a:ext cx="9144000" cy="1815882"/>
          </a:xfrm>
          <a:prstGeom prst="rect">
            <a:avLst/>
          </a:prstGeom>
          <a:noFill/>
        </p:spPr>
        <p:txBody>
          <a:bodyPr wrap="square" rtlCol="0">
            <a:spAutoFit/>
          </a:bodyPr>
          <a:lstStyle/>
          <a:p>
            <a:pPr hangingPunct="0">
              <a:defRPr/>
            </a:pPr>
            <a:r>
              <a:rPr lang="ru-RU" sz="2800" dirty="0">
                <a:latin typeface="+mn-lt"/>
              </a:rPr>
              <a:t>Каждый из пяти конъюнктивных термов соответствуют покрытию булевой функции (с учетом дополнения ядром), каждому из которых можно поставить в соответствие тупиковую ДНФ.</a:t>
            </a:r>
          </a:p>
        </p:txBody>
      </p:sp>
      <p:sp>
        <p:nvSpPr>
          <p:cNvPr id="7" name="TextBox 6"/>
          <p:cNvSpPr txBox="1"/>
          <p:nvPr/>
        </p:nvSpPr>
        <p:spPr>
          <a:xfrm>
            <a:off x="0" y="5517232"/>
            <a:ext cx="9144000" cy="1384995"/>
          </a:xfrm>
          <a:prstGeom prst="rect">
            <a:avLst/>
          </a:prstGeom>
          <a:noFill/>
        </p:spPr>
        <p:txBody>
          <a:bodyPr wrap="square" rtlCol="0">
            <a:spAutoFit/>
          </a:bodyPr>
          <a:lstStyle/>
          <a:p>
            <a:r>
              <a:rPr lang="ru-RU" sz="2800" dirty="0">
                <a:latin typeface="+mn-lt"/>
              </a:rPr>
              <a:t>Последний терм не соответствует минимальному покрытию, то есть данная функция имеет четыре минимальных покрытия.</a:t>
            </a:r>
            <a:endParaRPr lang="ru-RU" sz="2800" dirty="0"/>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up)">
                                      <p:cBhvr>
                                        <p:cTn id="12" dur="20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up)">
                                      <p:cBhvr>
                                        <p:cTn id="17"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7" grpId="0"/>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p:cNvSpPr>
            <a:spLocks noGrp="1"/>
          </p:cNvSpPr>
          <p:nvPr>
            <p:ph type="sldNum" sz="quarter" idx="12"/>
          </p:nvPr>
        </p:nvSpPr>
        <p:spPr/>
        <p:txBody>
          <a:bodyPr/>
          <a:lstStyle/>
          <a:p>
            <a:pPr>
              <a:defRPr/>
            </a:pPr>
            <a:fld id="{27E9B274-FCCD-45EE-835A-D1423DBF460A}" type="slidenum">
              <a:rPr lang="ru-RU" smtClean="0"/>
              <a:pPr>
                <a:defRPr/>
              </a:pPr>
              <a:t>135</a:t>
            </a:fld>
            <a:endParaRPr lang="ru-RU"/>
          </a:p>
        </p:txBody>
      </p:sp>
      <p:graphicFrame>
        <p:nvGraphicFramePr>
          <p:cNvPr id="62466" name="Object 1"/>
          <p:cNvGraphicFramePr>
            <a:graphicFrameLocks noChangeAspect="1"/>
          </p:cNvGraphicFramePr>
          <p:nvPr/>
        </p:nvGraphicFramePr>
        <p:xfrm>
          <a:off x="39688" y="214313"/>
          <a:ext cx="8389937" cy="5064125"/>
        </p:xfrm>
        <a:graphic>
          <a:graphicData uri="http://schemas.openxmlformats.org/presentationml/2006/ole">
            <mc:AlternateContent xmlns:mc="http://schemas.openxmlformats.org/markup-compatibility/2006">
              <mc:Choice xmlns:v="urn:schemas-microsoft-com:vml" Requires="v">
                <p:oleObj spid="_x0000_s62466" name="Формула" r:id="rId2" imgW="3492360" imgH="1854000" progId="Equation.3">
                  <p:embed/>
                </p:oleObj>
              </mc:Choice>
              <mc:Fallback>
                <p:oleObj name="Формула" r:id="rId2" imgW="3492360" imgH="1854000" progId="Equation.3">
                  <p:embed/>
                  <p:pic>
                    <p:nvPicPr>
                      <p:cNvPr id="0" name="Object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688" y="214313"/>
                        <a:ext cx="8389937" cy="50641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 name="TextBox 3"/>
          <p:cNvSpPr txBox="1"/>
          <p:nvPr/>
        </p:nvSpPr>
        <p:spPr>
          <a:xfrm>
            <a:off x="142875" y="5486400"/>
            <a:ext cx="9001125" cy="954088"/>
          </a:xfrm>
          <a:prstGeom prst="rect">
            <a:avLst/>
          </a:prstGeom>
          <a:noFill/>
        </p:spPr>
        <p:txBody>
          <a:bodyPr>
            <a:spAutoFit/>
          </a:bodyPr>
          <a:lstStyle/>
          <a:p>
            <a:pPr>
              <a:defRPr/>
            </a:pPr>
            <a:r>
              <a:rPr lang="ru-RU" sz="2800" dirty="0">
                <a:latin typeface="+mn-lt"/>
              </a:rPr>
              <a:t>Для всех минимальных покрытий  </a:t>
            </a:r>
            <a:r>
              <a:rPr lang="en-US" sz="2800" i="1" dirty="0">
                <a:latin typeface="+mn-lt"/>
              </a:rPr>
              <a:t>S</a:t>
            </a:r>
            <a:r>
              <a:rPr lang="en-US" sz="2800" i="1" baseline="30000" dirty="0">
                <a:latin typeface="+mn-lt"/>
              </a:rPr>
              <a:t>a</a:t>
            </a:r>
            <a:r>
              <a:rPr lang="ru-RU" sz="2800" i="1" dirty="0">
                <a:latin typeface="+mn-lt"/>
              </a:rPr>
              <a:t>=</a:t>
            </a:r>
            <a:r>
              <a:rPr lang="ru-RU" sz="2800" dirty="0">
                <a:latin typeface="+mn-lt"/>
              </a:rPr>
              <a:t>11</a:t>
            </a:r>
            <a:r>
              <a:rPr lang="ru-RU" sz="2800" i="1" dirty="0">
                <a:latin typeface="+mn-lt"/>
              </a:rPr>
              <a:t>; </a:t>
            </a:r>
            <a:r>
              <a:rPr lang="en-US" sz="2800" i="1" dirty="0" err="1">
                <a:latin typeface="+mn-lt"/>
              </a:rPr>
              <a:t>S</a:t>
            </a:r>
            <a:r>
              <a:rPr lang="en-US" sz="2800" i="1" baseline="30000" dirty="0" err="1">
                <a:latin typeface="+mn-lt"/>
              </a:rPr>
              <a:t>b</a:t>
            </a:r>
            <a:r>
              <a:rPr lang="ru-RU" sz="2800" i="1" dirty="0">
                <a:latin typeface="+mn-lt"/>
              </a:rPr>
              <a:t>=</a:t>
            </a:r>
            <a:r>
              <a:rPr lang="ru-RU" sz="2800" dirty="0">
                <a:latin typeface="+mn-lt"/>
              </a:rPr>
              <a:t>15</a:t>
            </a:r>
            <a:r>
              <a:rPr lang="ru-RU" sz="2800" i="1" dirty="0">
                <a:latin typeface="+mn-lt"/>
              </a:rPr>
              <a:t>.</a:t>
            </a:r>
          </a:p>
          <a:p>
            <a:pPr>
              <a:defRPr/>
            </a:pPr>
            <a:r>
              <a:rPr lang="ru-RU" sz="2800" dirty="0">
                <a:latin typeface="+mn-lt"/>
              </a:rPr>
              <a:t>Минимальные ДНФ, соответствующие этим покрытиям:</a:t>
            </a:r>
            <a:endParaRPr lang="ru-RU" dirty="0"/>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p:cNvSpPr>
            <a:spLocks noGrp="1"/>
          </p:cNvSpPr>
          <p:nvPr>
            <p:ph type="sldNum" sz="quarter" idx="12"/>
          </p:nvPr>
        </p:nvSpPr>
        <p:spPr/>
        <p:txBody>
          <a:bodyPr/>
          <a:lstStyle/>
          <a:p>
            <a:pPr>
              <a:defRPr/>
            </a:pPr>
            <a:fld id="{58C418A2-9FD7-4ACE-B02E-0588FB283C3A}" type="slidenum">
              <a:rPr lang="ru-RU" smtClean="0"/>
              <a:pPr>
                <a:defRPr/>
              </a:pPr>
              <a:t>136</a:t>
            </a:fld>
            <a:endParaRPr lang="ru-RU"/>
          </a:p>
        </p:txBody>
      </p:sp>
      <p:graphicFrame>
        <p:nvGraphicFramePr>
          <p:cNvPr id="63490" name="Object 4"/>
          <p:cNvGraphicFramePr>
            <a:graphicFrameLocks noChangeAspect="1"/>
          </p:cNvGraphicFramePr>
          <p:nvPr/>
        </p:nvGraphicFramePr>
        <p:xfrm>
          <a:off x="2327275" y="0"/>
          <a:ext cx="6816725" cy="685800"/>
        </p:xfrm>
        <a:graphic>
          <a:graphicData uri="http://schemas.openxmlformats.org/presentationml/2006/ole">
            <mc:AlternateContent xmlns:mc="http://schemas.openxmlformats.org/markup-compatibility/2006">
              <mc:Choice xmlns:v="urn:schemas-microsoft-com:vml" Requires="v">
                <p:oleObj spid="_x0000_s63490" name="Формула" r:id="rId2" imgW="2273300" imgH="228600" progId="Equation.3">
                  <p:embed/>
                </p:oleObj>
              </mc:Choice>
              <mc:Fallback>
                <p:oleObj name="Формула" r:id="rId2" imgW="2273300" imgH="228600" progId="Equation.3">
                  <p:embed/>
                  <p:pic>
                    <p:nvPicPr>
                      <p:cNvPr id="0" name="Object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27275" y="0"/>
                        <a:ext cx="6816725" cy="685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3491" name="Object 3"/>
          <p:cNvGraphicFramePr>
            <a:graphicFrameLocks noChangeAspect="1"/>
          </p:cNvGraphicFramePr>
          <p:nvPr/>
        </p:nvGraphicFramePr>
        <p:xfrm>
          <a:off x="2293938" y="785813"/>
          <a:ext cx="6850062" cy="714375"/>
        </p:xfrm>
        <a:graphic>
          <a:graphicData uri="http://schemas.openxmlformats.org/presentationml/2006/ole">
            <mc:AlternateContent xmlns:mc="http://schemas.openxmlformats.org/markup-compatibility/2006">
              <mc:Choice xmlns:v="urn:schemas-microsoft-com:vml" Requires="v">
                <p:oleObj spid="_x0000_s63491" name="Формула" r:id="rId4" imgW="2197100" imgH="228600" progId="Equation.3">
                  <p:embed/>
                </p:oleObj>
              </mc:Choice>
              <mc:Fallback>
                <p:oleObj name="Формула" r:id="rId4" imgW="2197100" imgH="228600" progId="Equation.3">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93938" y="785813"/>
                        <a:ext cx="6850062" cy="7143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3492" name="Object 2"/>
          <p:cNvGraphicFramePr>
            <a:graphicFrameLocks noChangeAspect="1"/>
          </p:cNvGraphicFramePr>
          <p:nvPr/>
        </p:nvGraphicFramePr>
        <p:xfrm>
          <a:off x="2293938" y="1571625"/>
          <a:ext cx="6850062" cy="714375"/>
        </p:xfrm>
        <a:graphic>
          <a:graphicData uri="http://schemas.openxmlformats.org/presentationml/2006/ole">
            <mc:AlternateContent xmlns:mc="http://schemas.openxmlformats.org/markup-compatibility/2006">
              <mc:Choice xmlns:v="urn:schemas-microsoft-com:vml" Requires="v">
                <p:oleObj spid="_x0000_s63492" name="Формула" r:id="rId6" imgW="2209800" imgH="228600" progId="Equation.3">
                  <p:embed/>
                </p:oleObj>
              </mc:Choice>
              <mc:Fallback>
                <p:oleObj name="Формула" r:id="rId6" imgW="2209800" imgH="228600" progId="Equation.3">
                  <p:embed/>
                  <p:pic>
                    <p:nvPicPr>
                      <p:cNvPr id="0" name="Object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93938" y="1571625"/>
                        <a:ext cx="6850062" cy="7143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3493" name="Object 1"/>
          <p:cNvGraphicFramePr>
            <a:graphicFrameLocks noChangeAspect="1"/>
          </p:cNvGraphicFramePr>
          <p:nvPr/>
        </p:nvGraphicFramePr>
        <p:xfrm>
          <a:off x="2293938" y="2357438"/>
          <a:ext cx="6850062" cy="714375"/>
        </p:xfrm>
        <a:graphic>
          <a:graphicData uri="http://schemas.openxmlformats.org/presentationml/2006/ole">
            <mc:AlternateContent xmlns:mc="http://schemas.openxmlformats.org/markup-compatibility/2006">
              <mc:Choice xmlns:v="urn:schemas-microsoft-com:vml" Requires="v">
                <p:oleObj spid="_x0000_s63493" name="Формула" r:id="rId8" imgW="2222500" imgH="228600" progId="Equation.3">
                  <p:embed/>
                </p:oleObj>
              </mc:Choice>
              <mc:Fallback>
                <p:oleObj name="Формула" r:id="rId8" imgW="2222500" imgH="228600" progId="Equation.3">
                  <p:embed/>
                  <p:pic>
                    <p:nvPicPr>
                      <p:cNvPr id="0" name="Object 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293938" y="2357438"/>
                        <a:ext cx="6850062" cy="7143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3495" name="Rectangle 5"/>
          <p:cNvSpPr>
            <a:spLocks noChangeArrowheads="1"/>
          </p:cNvSpPr>
          <p:nvPr/>
        </p:nvSpPr>
        <p:spPr bwMode="auto">
          <a:xfrm>
            <a:off x="28575" y="142875"/>
            <a:ext cx="2043113" cy="523875"/>
          </a:xfrm>
          <a:prstGeom prst="rect">
            <a:avLst/>
          </a:prstGeom>
          <a:noFill/>
          <a:ln w="9525">
            <a:noFill/>
            <a:miter lim="800000"/>
            <a:headEnd/>
            <a:tailEnd/>
          </a:ln>
        </p:spPr>
        <p:txBody>
          <a:bodyPr wrap="none" anchor="ctr">
            <a:spAutoFit/>
          </a:bodyPr>
          <a:lstStyle/>
          <a:p>
            <a:pPr indent="539750" algn="just" eaLnBrk="0" hangingPunct="0"/>
            <a:r>
              <a:rPr lang="ru-RU" sz="2800">
                <a:latin typeface="Calibri" pitchFamily="34" charset="0"/>
                <a:cs typeface="Times New Roman" pitchFamily="18" charset="0"/>
              </a:rPr>
              <a:t>МДНФ</a:t>
            </a:r>
            <a:r>
              <a:rPr lang="ru-RU" sz="2800" baseline="-30000">
                <a:latin typeface="Calibri" pitchFamily="34" charset="0"/>
                <a:cs typeface="Times New Roman" pitchFamily="18" charset="0"/>
              </a:rPr>
              <a:t>1</a:t>
            </a:r>
            <a:r>
              <a:rPr lang="ru-RU" sz="2800">
                <a:latin typeface="Calibri" pitchFamily="34" charset="0"/>
                <a:cs typeface="Times New Roman" pitchFamily="18" charset="0"/>
              </a:rPr>
              <a:t>: </a:t>
            </a:r>
            <a:endParaRPr lang="ru-RU" sz="2800">
              <a:latin typeface="Calibri" pitchFamily="34" charset="0"/>
            </a:endParaRPr>
          </a:p>
        </p:txBody>
      </p:sp>
      <p:sp>
        <p:nvSpPr>
          <p:cNvPr id="63496" name="Rectangle 6"/>
          <p:cNvSpPr>
            <a:spLocks noChangeArrowheads="1"/>
          </p:cNvSpPr>
          <p:nvPr/>
        </p:nvSpPr>
        <p:spPr bwMode="auto">
          <a:xfrm>
            <a:off x="28575" y="904875"/>
            <a:ext cx="2043113" cy="523875"/>
          </a:xfrm>
          <a:prstGeom prst="rect">
            <a:avLst/>
          </a:prstGeom>
          <a:noFill/>
          <a:ln w="9525">
            <a:noFill/>
            <a:miter lim="800000"/>
            <a:headEnd/>
            <a:tailEnd/>
          </a:ln>
        </p:spPr>
        <p:txBody>
          <a:bodyPr wrap="none" anchor="ctr">
            <a:spAutoFit/>
          </a:bodyPr>
          <a:lstStyle/>
          <a:p>
            <a:pPr indent="539750" algn="just" eaLnBrk="0" hangingPunct="0"/>
            <a:r>
              <a:rPr lang="ru-RU" sz="2800">
                <a:latin typeface="Calibri" pitchFamily="34" charset="0"/>
                <a:cs typeface="Times New Roman" pitchFamily="18" charset="0"/>
              </a:rPr>
              <a:t>МДНФ</a:t>
            </a:r>
            <a:r>
              <a:rPr lang="ru-RU" sz="2800" baseline="-30000">
                <a:latin typeface="Calibri" pitchFamily="34" charset="0"/>
                <a:cs typeface="Times New Roman" pitchFamily="18" charset="0"/>
              </a:rPr>
              <a:t>2</a:t>
            </a:r>
            <a:r>
              <a:rPr lang="ru-RU" sz="2800">
                <a:latin typeface="Calibri" pitchFamily="34" charset="0"/>
                <a:cs typeface="Times New Roman" pitchFamily="18" charset="0"/>
              </a:rPr>
              <a:t>: </a:t>
            </a:r>
            <a:endParaRPr lang="ru-RU" sz="2800">
              <a:latin typeface="Calibri" pitchFamily="34" charset="0"/>
            </a:endParaRPr>
          </a:p>
        </p:txBody>
      </p:sp>
      <p:sp>
        <p:nvSpPr>
          <p:cNvPr id="63497" name="Rectangle 7"/>
          <p:cNvSpPr>
            <a:spLocks noChangeArrowheads="1"/>
          </p:cNvSpPr>
          <p:nvPr/>
        </p:nvSpPr>
        <p:spPr bwMode="auto">
          <a:xfrm>
            <a:off x="0" y="1690688"/>
            <a:ext cx="2043113" cy="523875"/>
          </a:xfrm>
          <a:prstGeom prst="rect">
            <a:avLst/>
          </a:prstGeom>
          <a:noFill/>
          <a:ln w="9525">
            <a:noFill/>
            <a:miter lim="800000"/>
            <a:headEnd/>
            <a:tailEnd/>
          </a:ln>
        </p:spPr>
        <p:txBody>
          <a:bodyPr wrap="none" anchor="ctr">
            <a:spAutoFit/>
          </a:bodyPr>
          <a:lstStyle/>
          <a:p>
            <a:pPr indent="539750" algn="just" eaLnBrk="0" hangingPunct="0"/>
            <a:r>
              <a:rPr lang="ru-RU" sz="2800">
                <a:latin typeface="Calibri" pitchFamily="34" charset="0"/>
                <a:cs typeface="Times New Roman" pitchFamily="18" charset="0"/>
              </a:rPr>
              <a:t>МДНФ</a:t>
            </a:r>
            <a:r>
              <a:rPr lang="ru-RU" sz="2800" baseline="-30000">
                <a:latin typeface="Calibri" pitchFamily="34" charset="0"/>
                <a:cs typeface="Times New Roman" pitchFamily="18" charset="0"/>
              </a:rPr>
              <a:t>3</a:t>
            </a:r>
            <a:r>
              <a:rPr lang="ru-RU" sz="2800">
                <a:latin typeface="Calibri" pitchFamily="34" charset="0"/>
                <a:cs typeface="Times New Roman" pitchFamily="18" charset="0"/>
              </a:rPr>
              <a:t>: </a:t>
            </a:r>
            <a:endParaRPr lang="ru-RU" sz="2800">
              <a:latin typeface="Calibri" pitchFamily="34" charset="0"/>
            </a:endParaRPr>
          </a:p>
        </p:txBody>
      </p:sp>
      <p:sp>
        <p:nvSpPr>
          <p:cNvPr id="63498" name="Rectangle 8"/>
          <p:cNvSpPr>
            <a:spLocks noChangeArrowheads="1"/>
          </p:cNvSpPr>
          <p:nvPr/>
        </p:nvSpPr>
        <p:spPr bwMode="auto">
          <a:xfrm>
            <a:off x="0" y="2476500"/>
            <a:ext cx="2043113" cy="523875"/>
          </a:xfrm>
          <a:prstGeom prst="rect">
            <a:avLst/>
          </a:prstGeom>
          <a:noFill/>
          <a:ln w="9525">
            <a:noFill/>
            <a:miter lim="800000"/>
            <a:headEnd/>
            <a:tailEnd/>
          </a:ln>
        </p:spPr>
        <p:txBody>
          <a:bodyPr wrap="none" anchor="ctr">
            <a:spAutoFit/>
          </a:bodyPr>
          <a:lstStyle/>
          <a:p>
            <a:pPr indent="539750" algn="just" eaLnBrk="0" hangingPunct="0"/>
            <a:r>
              <a:rPr lang="ru-RU" sz="2800">
                <a:latin typeface="Calibri" pitchFamily="34" charset="0"/>
                <a:cs typeface="Times New Roman" pitchFamily="18" charset="0"/>
              </a:rPr>
              <a:t>МДНФ</a:t>
            </a:r>
            <a:r>
              <a:rPr lang="ru-RU" sz="2800" baseline="-30000">
                <a:latin typeface="Calibri" pitchFamily="34" charset="0"/>
                <a:cs typeface="Times New Roman" pitchFamily="18" charset="0"/>
              </a:rPr>
              <a:t>4</a:t>
            </a:r>
            <a:r>
              <a:rPr lang="ru-RU" sz="2800">
                <a:latin typeface="Calibri" pitchFamily="34" charset="0"/>
                <a:cs typeface="Times New Roman" pitchFamily="18" charset="0"/>
              </a:rPr>
              <a:t>: </a:t>
            </a:r>
            <a:endParaRPr lang="ru-RU" sz="2800">
              <a:latin typeface="Calibri" pitchFamily="34" charset="0"/>
            </a:endParaRPr>
          </a:p>
        </p:txBody>
      </p:sp>
      <p:sp>
        <p:nvSpPr>
          <p:cNvPr id="11" name="TextBox 10"/>
          <p:cNvSpPr txBox="1"/>
          <p:nvPr/>
        </p:nvSpPr>
        <p:spPr>
          <a:xfrm>
            <a:off x="0" y="3125286"/>
            <a:ext cx="9144000" cy="1815882"/>
          </a:xfrm>
          <a:prstGeom prst="rect">
            <a:avLst/>
          </a:prstGeom>
          <a:noFill/>
        </p:spPr>
        <p:txBody>
          <a:bodyPr>
            <a:spAutoFit/>
          </a:bodyPr>
          <a:lstStyle/>
          <a:p>
            <a:pPr hangingPunct="0">
              <a:defRPr/>
            </a:pPr>
            <a:r>
              <a:rPr lang="ru-RU" sz="2800" dirty="0">
                <a:latin typeface="+mn-lt"/>
              </a:rPr>
              <a:t>Метод дальнейшего упрощения таблицы покрытий состоит в применении двух операций:</a:t>
            </a:r>
          </a:p>
          <a:p>
            <a:pPr hangingPunct="0">
              <a:defRPr/>
            </a:pPr>
            <a:r>
              <a:rPr lang="ru-RU" sz="2800" dirty="0">
                <a:latin typeface="+mn-lt"/>
              </a:rPr>
              <a:t>а) вычеркивание “лишних” строк;</a:t>
            </a:r>
          </a:p>
          <a:p>
            <a:pPr hangingPunct="0">
              <a:defRPr/>
            </a:pPr>
            <a:r>
              <a:rPr lang="ru-RU" sz="2800" dirty="0">
                <a:latin typeface="+mn-lt"/>
              </a:rPr>
              <a:t>б) вычеркивание “лишних” столбцов.</a:t>
            </a:r>
          </a:p>
        </p:txBody>
      </p:sp>
      <p:sp>
        <p:nvSpPr>
          <p:cNvPr id="12" name="TextBox 11"/>
          <p:cNvSpPr txBox="1"/>
          <p:nvPr/>
        </p:nvSpPr>
        <p:spPr>
          <a:xfrm>
            <a:off x="0" y="5229200"/>
            <a:ext cx="9144000" cy="954107"/>
          </a:xfrm>
          <a:prstGeom prst="rect">
            <a:avLst/>
          </a:prstGeom>
          <a:noFill/>
        </p:spPr>
        <p:txBody>
          <a:bodyPr wrap="square" rtlCol="0">
            <a:spAutoFit/>
          </a:bodyPr>
          <a:lstStyle/>
          <a:p>
            <a:r>
              <a:rPr lang="ru-RU" sz="2800" dirty="0">
                <a:latin typeface="+mn-lt"/>
              </a:rPr>
              <a:t>Операции вычеркивания строк и столбцов базируются на следующих правилах:</a:t>
            </a:r>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up)">
                                      <p:cBhvr>
                                        <p:cTn id="7" dur="20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up)">
                                      <p:cBhvr>
                                        <p:cTn id="12" dur="2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p:cNvSpPr>
            <a:spLocks noGrp="1"/>
          </p:cNvSpPr>
          <p:nvPr>
            <p:ph type="sldNum" sz="quarter" idx="12"/>
          </p:nvPr>
        </p:nvSpPr>
        <p:spPr/>
        <p:txBody>
          <a:bodyPr/>
          <a:lstStyle/>
          <a:p>
            <a:pPr>
              <a:defRPr/>
            </a:pPr>
            <a:fld id="{F11142A9-B9C8-4FBA-8145-C0050BDA2A2C}" type="slidenum">
              <a:rPr lang="ru-RU" smtClean="0"/>
              <a:pPr>
                <a:defRPr/>
              </a:pPr>
              <a:t>137</a:t>
            </a:fld>
            <a:endParaRPr lang="ru-RU"/>
          </a:p>
        </p:txBody>
      </p:sp>
      <p:sp>
        <p:nvSpPr>
          <p:cNvPr id="3" name="Прямоугольник 2"/>
          <p:cNvSpPr/>
          <p:nvPr/>
        </p:nvSpPr>
        <p:spPr>
          <a:xfrm>
            <a:off x="0" y="-27384"/>
            <a:ext cx="9144000" cy="2246769"/>
          </a:xfrm>
          <a:prstGeom prst="rect">
            <a:avLst/>
          </a:prstGeom>
        </p:spPr>
        <p:txBody>
          <a:bodyPr>
            <a:spAutoFit/>
          </a:bodyPr>
          <a:lstStyle/>
          <a:p>
            <a:pPr fontAlgn="auto">
              <a:buFont typeface="Arial" pitchFamily="34" charset="0"/>
              <a:buChar char="•"/>
              <a:defRPr/>
            </a:pPr>
            <a:r>
              <a:rPr lang="ru-RU" sz="2800" dirty="0">
                <a:latin typeface="+mn-lt"/>
              </a:rPr>
              <a:t>  если множество меток </a:t>
            </a:r>
            <a:r>
              <a:rPr lang="ru-RU" sz="2800" i="1" dirty="0" err="1">
                <a:latin typeface="+mn-lt"/>
              </a:rPr>
              <a:t>i</a:t>
            </a:r>
            <a:r>
              <a:rPr lang="ru-RU" sz="2800" dirty="0" err="1">
                <a:latin typeface="+mn-lt"/>
              </a:rPr>
              <a:t>-й</a:t>
            </a:r>
            <a:r>
              <a:rPr lang="ru-RU" sz="2800" dirty="0">
                <a:latin typeface="+mn-lt"/>
              </a:rPr>
              <a:t> строки является </a:t>
            </a:r>
            <a:r>
              <a:rPr lang="ru-RU" sz="2800" dirty="0" err="1">
                <a:latin typeface="+mn-lt"/>
              </a:rPr>
              <a:t>подмно-жеством</a:t>
            </a:r>
            <a:r>
              <a:rPr lang="ru-RU" sz="2800" dirty="0">
                <a:latin typeface="+mn-lt"/>
              </a:rPr>
              <a:t> меток </a:t>
            </a:r>
            <a:r>
              <a:rPr lang="ru-RU" sz="2800" i="1" dirty="0" err="1">
                <a:latin typeface="+mn-lt"/>
              </a:rPr>
              <a:t>j</a:t>
            </a:r>
            <a:r>
              <a:rPr lang="ru-RU" sz="2800" dirty="0" err="1">
                <a:latin typeface="+mn-lt"/>
              </a:rPr>
              <a:t>-й</a:t>
            </a:r>
            <a:r>
              <a:rPr lang="ru-RU" sz="2800" dirty="0">
                <a:latin typeface="+mn-lt"/>
              </a:rPr>
              <a:t> строки и куб </a:t>
            </a:r>
            <a:r>
              <a:rPr lang="ru-RU" sz="2800" i="1" dirty="0" err="1">
                <a:latin typeface="+mn-lt"/>
              </a:rPr>
              <a:t>i</a:t>
            </a:r>
            <a:r>
              <a:rPr lang="ru-RU" sz="2800" dirty="0">
                <a:latin typeface="+mn-lt"/>
              </a:rPr>
              <a:t> имеет не большую размерность, чем куб </a:t>
            </a:r>
            <a:r>
              <a:rPr lang="ru-RU" sz="2800" i="1" dirty="0" err="1">
                <a:latin typeface="+mn-lt"/>
              </a:rPr>
              <a:t>j</a:t>
            </a:r>
            <a:r>
              <a:rPr lang="ru-RU" sz="2800" dirty="0">
                <a:latin typeface="+mn-lt"/>
              </a:rPr>
              <a:t>, то из таблицы можно вычеркнуть </a:t>
            </a:r>
            <a:r>
              <a:rPr lang="ru-RU" sz="2800" i="1" dirty="0" err="1">
                <a:latin typeface="+mn-lt"/>
              </a:rPr>
              <a:t>i</a:t>
            </a:r>
            <a:r>
              <a:rPr lang="ru-RU" sz="2800" dirty="0" err="1">
                <a:latin typeface="+mn-lt"/>
              </a:rPr>
              <a:t>-ю</a:t>
            </a:r>
            <a:r>
              <a:rPr lang="ru-RU" sz="2800" dirty="0">
                <a:latin typeface="+mn-lt"/>
              </a:rPr>
              <a:t> строку, так как существенные вершины покрываемые </a:t>
            </a:r>
            <a:r>
              <a:rPr lang="ru-RU" sz="2800" i="1" dirty="0">
                <a:latin typeface="+mn-lt"/>
              </a:rPr>
              <a:t>i</a:t>
            </a:r>
            <a:r>
              <a:rPr lang="ru-RU" sz="2800" dirty="0">
                <a:latin typeface="+mn-lt"/>
              </a:rPr>
              <a:t>-м кубом будут с гарантией покрыты</a:t>
            </a:r>
            <a:r>
              <a:rPr lang="ru-RU" sz="2800" i="1" dirty="0">
                <a:latin typeface="+mn-lt"/>
              </a:rPr>
              <a:t> j</a:t>
            </a:r>
            <a:r>
              <a:rPr lang="ru-RU" sz="2800" dirty="0">
                <a:latin typeface="+mn-lt"/>
              </a:rPr>
              <a:t>-м кубом;</a:t>
            </a:r>
          </a:p>
        </p:txBody>
      </p:sp>
      <p:sp>
        <p:nvSpPr>
          <p:cNvPr id="4" name="TextBox 3"/>
          <p:cNvSpPr txBox="1"/>
          <p:nvPr/>
        </p:nvSpPr>
        <p:spPr>
          <a:xfrm>
            <a:off x="0" y="2060848"/>
            <a:ext cx="8964488" cy="2677656"/>
          </a:xfrm>
          <a:prstGeom prst="rect">
            <a:avLst/>
          </a:prstGeom>
          <a:noFill/>
        </p:spPr>
        <p:txBody>
          <a:bodyPr wrap="square" rtlCol="0">
            <a:spAutoFit/>
          </a:bodyPr>
          <a:lstStyle/>
          <a:p>
            <a:pPr fontAlgn="auto">
              <a:buFont typeface="Arial" pitchFamily="34" charset="0"/>
              <a:buChar char="•"/>
              <a:defRPr/>
            </a:pPr>
            <a:r>
              <a:rPr lang="ru-RU" sz="2800" dirty="0">
                <a:latin typeface="+mn-lt"/>
              </a:rPr>
              <a:t> если множество меток </a:t>
            </a:r>
            <a:r>
              <a:rPr lang="ru-RU" sz="2800" i="1" dirty="0" err="1">
                <a:latin typeface="+mn-lt"/>
              </a:rPr>
              <a:t>k</a:t>
            </a:r>
            <a:r>
              <a:rPr lang="ru-RU" sz="2800" dirty="0">
                <a:latin typeface="+mn-lt"/>
              </a:rPr>
              <a:t>–го столбца таблицы покрытий является подмножеством меток </a:t>
            </a:r>
            <a:r>
              <a:rPr lang="en-US" sz="2800" i="1" dirty="0">
                <a:latin typeface="+mn-lt"/>
              </a:rPr>
              <a:t>l</a:t>
            </a:r>
            <a:r>
              <a:rPr lang="ru-RU" sz="2800" i="1" dirty="0">
                <a:latin typeface="+mn-lt"/>
              </a:rPr>
              <a:t>-</a:t>
            </a:r>
            <a:r>
              <a:rPr lang="ru-RU" sz="2800" dirty="0">
                <a:latin typeface="+mn-lt"/>
              </a:rPr>
              <a:t>го столбца, то из таблицы покрытий можно вычеркнуть </a:t>
            </a:r>
            <a:r>
              <a:rPr lang="en-US" sz="2800" i="1" dirty="0">
                <a:latin typeface="+mn-lt"/>
              </a:rPr>
              <a:t>l</a:t>
            </a:r>
            <a:r>
              <a:rPr lang="ru-RU" sz="2800" dirty="0">
                <a:latin typeface="+mn-lt"/>
              </a:rPr>
              <a:t> –</a:t>
            </a:r>
            <a:r>
              <a:rPr lang="ru-RU" sz="2800" dirty="0" err="1">
                <a:latin typeface="+mn-lt"/>
              </a:rPr>
              <a:t>ый</a:t>
            </a:r>
            <a:r>
              <a:rPr lang="ru-RU" sz="2800" dirty="0">
                <a:latin typeface="+mn-lt"/>
              </a:rPr>
              <a:t> столбец, так как существенная вершина </a:t>
            </a:r>
            <a:r>
              <a:rPr lang="en-US" sz="2800" i="1" dirty="0">
                <a:latin typeface="+mn-lt"/>
              </a:rPr>
              <a:t>l</a:t>
            </a:r>
            <a:r>
              <a:rPr lang="ru-RU" sz="2800" dirty="0">
                <a:latin typeface="+mn-lt"/>
              </a:rPr>
              <a:t> будет наверняка покрыта за счет одного из кубов, покрывающих оставшуюся существенную вершину </a:t>
            </a:r>
            <a:r>
              <a:rPr lang="en-US" sz="2800" i="1" dirty="0">
                <a:latin typeface="+mn-lt"/>
              </a:rPr>
              <a:t>k</a:t>
            </a:r>
            <a:r>
              <a:rPr lang="ru-RU" sz="2800" dirty="0">
                <a:latin typeface="+mn-lt"/>
              </a:rPr>
              <a:t>.</a:t>
            </a:r>
          </a:p>
        </p:txBody>
      </p:sp>
      <p:sp>
        <p:nvSpPr>
          <p:cNvPr id="5" name="TextBox 4"/>
          <p:cNvSpPr txBox="1"/>
          <p:nvPr/>
        </p:nvSpPr>
        <p:spPr>
          <a:xfrm>
            <a:off x="0" y="4653136"/>
            <a:ext cx="9144000" cy="2246769"/>
          </a:xfrm>
          <a:prstGeom prst="rect">
            <a:avLst/>
          </a:prstGeom>
          <a:noFill/>
        </p:spPr>
        <p:txBody>
          <a:bodyPr wrap="square" rtlCol="0">
            <a:spAutoFit/>
          </a:bodyPr>
          <a:lstStyle/>
          <a:p>
            <a:r>
              <a:rPr lang="ru-RU" sz="2800" dirty="0">
                <a:latin typeface="+mn-lt"/>
              </a:rPr>
              <a:t>Применим метод дальнейшего упрощения таблицы покрытий. С помощью операции вычеркивания “лишних” строк из нее можно удалить две строки </a:t>
            </a:r>
            <a:r>
              <a:rPr lang="en-US" sz="2800" b="1" i="1" dirty="0">
                <a:latin typeface="+mn-lt"/>
              </a:rPr>
              <a:t>B</a:t>
            </a:r>
            <a:r>
              <a:rPr lang="ru-RU" sz="2800" dirty="0">
                <a:latin typeface="+mn-lt"/>
              </a:rPr>
              <a:t> и </a:t>
            </a:r>
            <a:r>
              <a:rPr lang="en-US" sz="2800" b="1" i="1" dirty="0">
                <a:latin typeface="+mn-lt"/>
              </a:rPr>
              <a:t>F</a:t>
            </a:r>
            <a:r>
              <a:rPr lang="ru-RU" sz="2800" dirty="0">
                <a:latin typeface="+mn-lt"/>
              </a:rPr>
              <a:t>, множество меток в которых является подмножеством меток в строках </a:t>
            </a:r>
            <a:r>
              <a:rPr lang="en-US" sz="2800" b="1" i="1" dirty="0">
                <a:latin typeface="+mn-lt"/>
              </a:rPr>
              <a:t>A</a:t>
            </a:r>
            <a:r>
              <a:rPr lang="ru-RU" sz="2800" dirty="0">
                <a:latin typeface="+mn-lt"/>
              </a:rPr>
              <a:t> и </a:t>
            </a:r>
            <a:r>
              <a:rPr lang="en-US" sz="2800" b="1" i="1" dirty="0">
                <a:latin typeface="+mn-lt"/>
              </a:rPr>
              <a:t>E</a:t>
            </a:r>
            <a:r>
              <a:rPr lang="ru-RU" sz="2800" dirty="0">
                <a:latin typeface="+mn-lt"/>
              </a:rPr>
              <a:t> соответственно. </a:t>
            </a:r>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up)">
                                      <p:cBhvr>
                                        <p:cTn id="12"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p:cNvSpPr>
            <a:spLocks noGrp="1"/>
          </p:cNvSpPr>
          <p:nvPr>
            <p:ph type="sldNum" sz="quarter" idx="12"/>
          </p:nvPr>
        </p:nvSpPr>
        <p:spPr/>
        <p:txBody>
          <a:bodyPr/>
          <a:lstStyle/>
          <a:p>
            <a:pPr>
              <a:defRPr/>
            </a:pPr>
            <a:fld id="{235CCDFD-41D5-4506-89BE-80E6D787479F}" type="slidenum">
              <a:rPr lang="ru-RU" smtClean="0"/>
              <a:pPr>
                <a:defRPr/>
              </a:pPr>
              <a:t>138</a:t>
            </a:fld>
            <a:endParaRPr lang="ru-RU"/>
          </a:p>
        </p:txBody>
      </p:sp>
      <p:sp>
        <p:nvSpPr>
          <p:cNvPr id="3" name="Прямоугольник 2"/>
          <p:cNvSpPr/>
          <p:nvPr/>
        </p:nvSpPr>
        <p:spPr>
          <a:xfrm>
            <a:off x="0" y="0"/>
            <a:ext cx="9144000" cy="523875"/>
          </a:xfrm>
          <a:prstGeom prst="rect">
            <a:avLst/>
          </a:prstGeom>
        </p:spPr>
        <p:txBody>
          <a:bodyPr>
            <a:spAutoFit/>
          </a:bodyPr>
          <a:lstStyle/>
          <a:p>
            <a:pPr>
              <a:defRPr/>
            </a:pPr>
            <a:r>
              <a:rPr lang="ru-RU" sz="2800" dirty="0">
                <a:latin typeface="+mn-lt"/>
              </a:rPr>
              <a:t>Процесс удаления “лишних” строк показан в таблице.</a:t>
            </a:r>
            <a:r>
              <a:rPr lang="ru-RU" dirty="0"/>
              <a:t>.</a:t>
            </a:r>
          </a:p>
        </p:txBody>
      </p:sp>
      <p:pic>
        <p:nvPicPr>
          <p:cNvPr id="149508" name="Picture 2"/>
          <p:cNvPicPr>
            <a:picLocks noChangeAspect="1" noChangeArrowheads="1"/>
          </p:cNvPicPr>
          <p:nvPr/>
        </p:nvPicPr>
        <p:blipFill>
          <a:blip r:embed="rId2" cstate="print">
            <a:clrChange>
              <a:clrFrom>
                <a:srgbClr val="FFFFFF"/>
              </a:clrFrom>
              <a:clrTo>
                <a:srgbClr val="FFFFFF">
                  <a:alpha val="0"/>
                </a:srgbClr>
              </a:clrTo>
            </a:clrChange>
            <a:lum contrast="30000"/>
          </a:blip>
          <a:srcRect l="28125" t="34167" r="49480" b="50833"/>
          <a:stretch>
            <a:fillRect/>
          </a:stretch>
        </p:blipFill>
        <p:spPr bwMode="auto">
          <a:xfrm>
            <a:off x="0" y="476672"/>
            <a:ext cx="8874125" cy="3714750"/>
          </a:xfrm>
          <a:prstGeom prst="rect">
            <a:avLst/>
          </a:prstGeom>
          <a:noFill/>
          <a:ln w="9525">
            <a:noFill/>
            <a:miter lim="800000"/>
            <a:headEnd/>
            <a:tailEnd/>
          </a:ln>
        </p:spPr>
      </p:pic>
      <p:sp>
        <p:nvSpPr>
          <p:cNvPr id="5" name="TextBox 4"/>
          <p:cNvSpPr txBox="1"/>
          <p:nvPr/>
        </p:nvSpPr>
        <p:spPr>
          <a:xfrm>
            <a:off x="0" y="4286250"/>
            <a:ext cx="9144000" cy="2678113"/>
          </a:xfrm>
          <a:prstGeom prst="rect">
            <a:avLst/>
          </a:prstGeom>
          <a:noFill/>
        </p:spPr>
        <p:txBody>
          <a:bodyPr>
            <a:spAutoFit/>
          </a:bodyPr>
          <a:lstStyle/>
          <a:p>
            <a:pPr>
              <a:defRPr/>
            </a:pPr>
            <a:r>
              <a:rPr lang="ru-RU" sz="2800" dirty="0">
                <a:latin typeface="+mn-lt"/>
              </a:rPr>
              <a:t>После удаления строк </a:t>
            </a:r>
            <a:r>
              <a:rPr lang="en-US" sz="2800" b="1" i="1" dirty="0">
                <a:latin typeface="+mn-lt"/>
              </a:rPr>
              <a:t>B</a:t>
            </a:r>
            <a:r>
              <a:rPr lang="ru-RU" sz="2800" dirty="0">
                <a:latin typeface="+mn-lt"/>
              </a:rPr>
              <a:t> и </a:t>
            </a:r>
            <a:r>
              <a:rPr lang="en-US" sz="2800" b="1" i="1" dirty="0">
                <a:latin typeface="+mn-lt"/>
              </a:rPr>
              <a:t>F</a:t>
            </a:r>
            <a:r>
              <a:rPr lang="ru-RU" sz="2800" dirty="0">
                <a:latin typeface="+mn-lt"/>
              </a:rPr>
              <a:t>, соответствующих максимальным кубам Х000 и 111Х получим новую упрощенную таблицу покрытий. В отличии от предыдущей таблицы (упрощенная таблица покрытий нулевого порядка) новую таблицу будем называть упрощенной таблицей покрытий первого порядка</a:t>
            </a:r>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p:cNvSpPr>
            <a:spLocks noGrp="1"/>
          </p:cNvSpPr>
          <p:nvPr>
            <p:ph type="sldNum" sz="quarter" idx="12"/>
          </p:nvPr>
        </p:nvSpPr>
        <p:spPr/>
        <p:txBody>
          <a:bodyPr/>
          <a:lstStyle/>
          <a:p>
            <a:pPr>
              <a:defRPr/>
            </a:pPr>
            <a:fld id="{73FDFE96-ED52-43B3-8F93-FE12E4D0D178}" type="slidenum">
              <a:rPr lang="ru-RU" smtClean="0"/>
              <a:pPr>
                <a:defRPr/>
              </a:pPr>
              <a:t>139</a:t>
            </a:fld>
            <a:endParaRPr lang="ru-RU"/>
          </a:p>
        </p:txBody>
      </p:sp>
      <p:pic>
        <p:nvPicPr>
          <p:cNvPr id="64516" name="Picture 2"/>
          <p:cNvPicPr>
            <a:picLocks noChangeAspect="1" noChangeArrowheads="1"/>
          </p:cNvPicPr>
          <p:nvPr/>
        </p:nvPicPr>
        <p:blipFill>
          <a:blip r:embed="rId2" cstate="print">
            <a:clrChange>
              <a:clrFrom>
                <a:srgbClr val="FFFFFF"/>
              </a:clrFrom>
              <a:clrTo>
                <a:srgbClr val="FFFFFF">
                  <a:alpha val="0"/>
                </a:srgbClr>
              </a:clrTo>
            </a:clrChange>
            <a:lum bright="-20000" contrast="40000"/>
          </a:blip>
          <a:srcRect l="27583" t="67500" r="51563" b="20000"/>
          <a:stretch>
            <a:fillRect/>
          </a:stretch>
        </p:blipFill>
        <p:spPr bwMode="auto">
          <a:xfrm>
            <a:off x="142875" y="0"/>
            <a:ext cx="8963025" cy="3357563"/>
          </a:xfrm>
          <a:prstGeom prst="rect">
            <a:avLst/>
          </a:prstGeom>
          <a:noFill/>
          <a:ln w="9525">
            <a:noFill/>
            <a:miter lim="800000"/>
            <a:headEnd/>
            <a:tailEnd/>
          </a:ln>
        </p:spPr>
      </p:pic>
      <p:sp>
        <p:nvSpPr>
          <p:cNvPr id="64517" name="Rectangle 4"/>
          <p:cNvSpPr>
            <a:spLocks noChangeArrowheads="1"/>
          </p:cNvSpPr>
          <p:nvPr/>
        </p:nvSpPr>
        <p:spPr bwMode="auto">
          <a:xfrm>
            <a:off x="0" y="3429000"/>
            <a:ext cx="9144000" cy="2862263"/>
          </a:xfrm>
          <a:prstGeom prst="rect">
            <a:avLst/>
          </a:prstGeom>
          <a:noFill/>
          <a:ln w="9525">
            <a:noFill/>
            <a:miter lim="800000"/>
            <a:headEnd/>
            <a:tailEnd/>
          </a:ln>
        </p:spPr>
        <p:txBody>
          <a:bodyPr anchor="ctr">
            <a:spAutoFit/>
          </a:bodyPr>
          <a:lstStyle/>
          <a:p>
            <a:pPr eaLnBrk="0" hangingPunct="0"/>
            <a:r>
              <a:rPr lang="ru-RU" sz="2800" dirty="0">
                <a:latin typeface="Calibri" pitchFamily="34" charset="0"/>
                <a:cs typeface="Times New Roman" pitchFamily="18" charset="0"/>
              </a:rPr>
              <a:t>В таблице можно выделить новое ядро покрытия</a:t>
            </a:r>
          </a:p>
          <a:p>
            <a:pPr eaLnBrk="0" hangingPunct="0"/>
            <a:r>
              <a:rPr lang="ru-RU" sz="1200" dirty="0">
                <a:latin typeface="Calibri" pitchFamily="34" charset="0"/>
                <a:cs typeface="Times New Roman" pitchFamily="18" charset="0"/>
              </a:rPr>
              <a:t> </a:t>
            </a:r>
          </a:p>
          <a:p>
            <a:pPr eaLnBrk="0" hangingPunct="0"/>
            <a:r>
              <a:rPr lang="ru-RU" sz="2800" i="1" dirty="0">
                <a:latin typeface="Calibri" pitchFamily="34" charset="0"/>
                <a:cs typeface="Times New Roman" pitchFamily="18" charset="0"/>
              </a:rPr>
              <a:t>                                  </a:t>
            </a:r>
            <a:r>
              <a:rPr lang="en-US" sz="2800" i="1" dirty="0">
                <a:latin typeface="Calibri" pitchFamily="34" charset="0"/>
                <a:cs typeface="Times New Roman" pitchFamily="18" charset="0"/>
              </a:rPr>
              <a:t>T</a:t>
            </a:r>
            <a:r>
              <a:rPr lang="ru-RU" sz="2800" i="1" baseline="30000" dirty="0">
                <a:latin typeface="Calibri" pitchFamily="34" charset="0"/>
                <a:cs typeface="Times New Roman" pitchFamily="18" charset="0"/>
              </a:rPr>
              <a:t>1</a:t>
            </a:r>
            <a:r>
              <a:rPr lang="ru-RU" sz="2800" dirty="0">
                <a:latin typeface="Calibri" pitchFamily="34" charset="0"/>
                <a:cs typeface="Times New Roman" pitchFamily="18" charset="0"/>
              </a:rPr>
              <a:t>(</a:t>
            </a:r>
            <a:r>
              <a:rPr lang="en-US" sz="2800" i="1" dirty="0">
                <a:latin typeface="Calibri" pitchFamily="34" charset="0"/>
                <a:cs typeface="Times New Roman" pitchFamily="18" charset="0"/>
              </a:rPr>
              <a:t>f</a:t>
            </a:r>
            <a:r>
              <a:rPr lang="ru-RU" sz="2800" dirty="0">
                <a:latin typeface="Calibri" pitchFamily="34" charset="0"/>
                <a:cs typeface="Times New Roman" pitchFamily="18" charset="0"/>
              </a:rPr>
              <a:t>)</a:t>
            </a:r>
            <a:r>
              <a:rPr lang="ru-RU" sz="2800" i="1" dirty="0">
                <a:latin typeface="Calibri" pitchFamily="34" charset="0"/>
                <a:cs typeface="Times New Roman" pitchFamily="18" charset="0"/>
              </a:rPr>
              <a:t>=</a:t>
            </a:r>
          </a:p>
          <a:p>
            <a:pPr eaLnBrk="0" hangingPunct="0"/>
            <a:r>
              <a:rPr lang="ru-RU" sz="2800" dirty="0">
                <a:latin typeface="Calibri" pitchFamily="34" charset="0"/>
              </a:rPr>
              <a:t>которое будем называть ядром покрытия первого порядка в отличии от ядра </a:t>
            </a:r>
            <a:r>
              <a:rPr lang="ru-RU" sz="2800" i="1" dirty="0">
                <a:latin typeface="Calibri" pitchFamily="34" charset="0"/>
              </a:rPr>
              <a:t>Т</a:t>
            </a:r>
            <a:r>
              <a:rPr lang="ru-RU" sz="2800" dirty="0">
                <a:latin typeface="Calibri" pitchFamily="34" charset="0"/>
              </a:rPr>
              <a:t>(</a:t>
            </a:r>
            <a:r>
              <a:rPr lang="en-US" sz="2800" i="1" dirty="0">
                <a:latin typeface="Calibri" pitchFamily="34" charset="0"/>
              </a:rPr>
              <a:t>f</a:t>
            </a:r>
            <a:r>
              <a:rPr lang="ru-RU" sz="2800" dirty="0">
                <a:latin typeface="Calibri" pitchFamily="34" charset="0"/>
              </a:rPr>
              <a:t>)</a:t>
            </a:r>
            <a:r>
              <a:rPr lang="ru-RU" sz="2800" i="1" dirty="0">
                <a:latin typeface="Calibri" pitchFamily="34" charset="0"/>
              </a:rPr>
              <a:t> </a:t>
            </a:r>
            <a:r>
              <a:rPr lang="ru-RU" sz="2800" dirty="0">
                <a:latin typeface="Calibri" pitchFamily="34" charset="0"/>
              </a:rPr>
              <a:t>(ядра покрытия нулевого порядка)</a:t>
            </a:r>
            <a:r>
              <a:rPr lang="ru-RU" sz="2800" i="1" dirty="0">
                <a:latin typeface="Calibri" pitchFamily="34" charset="0"/>
              </a:rPr>
              <a:t>, </a:t>
            </a:r>
            <a:r>
              <a:rPr lang="ru-RU" sz="2800" dirty="0">
                <a:latin typeface="Calibri" pitchFamily="34" charset="0"/>
              </a:rPr>
              <a:t>выделяемого по исходной таблице покрытий.</a:t>
            </a:r>
          </a:p>
          <a:p>
            <a:pPr eaLnBrk="0" hangingPunct="0"/>
            <a:endParaRPr lang="ru-RU" sz="2800" dirty="0">
              <a:latin typeface="Calibri" pitchFamily="34" charset="0"/>
            </a:endParaRPr>
          </a:p>
        </p:txBody>
      </p:sp>
      <p:graphicFrame>
        <p:nvGraphicFramePr>
          <p:cNvPr id="64514" name="Object 3"/>
          <p:cNvGraphicFramePr>
            <a:graphicFrameLocks noChangeAspect="1"/>
          </p:cNvGraphicFramePr>
          <p:nvPr/>
        </p:nvGraphicFramePr>
        <p:xfrm>
          <a:off x="3571875" y="3857625"/>
          <a:ext cx="1344613" cy="857250"/>
        </p:xfrm>
        <a:graphic>
          <a:graphicData uri="http://schemas.openxmlformats.org/presentationml/2006/ole">
            <mc:AlternateContent xmlns:mc="http://schemas.openxmlformats.org/markup-compatibility/2006">
              <mc:Choice xmlns:v="urn:schemas-microsoft-com:vml" Requires="v">
                <p:oleObj spid="_x0000_s64514" name="Формула" r:id="rId3" imgW="596900" imgH="381000" progId="Equation.3">
                  <p:embed/>
                </p:oleObj>
              </mc:Choice>
              <mc:Fallback>
                <p:oleObj name="Формула" r:id="rId3" imgW="596900" imgH="381000" progId="Equation.3">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71875" y="3857625"/>
                        <a:ext cx="1344613" cy="8572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4518" name="Rectangle 5"/>
          <p:cNvSpPr>
            <a:spLocks noChangeArrowheads="1"/>
          </p:cNvSpPr>
          <p:nvPr/>
        </p:nvSpPr>
        <p:spPr bwMode="auto">
          <a:xfrm>
            <a:off x="0" y="485775"/>
            <a:ext cx="9144000" cy="0"/>
          </a:xfrm>
          <a:prstGeom prst="rect">
            <a:avLst/>
          </a:prstGeom>
          <a:noFill/>
          <a:ln w="9525">
            <a:noFill/>
            <a:miter lim="800000"/>
            <a:headEnd/>
            <a:tailEnd/>
          </a:ln>
        </p:spPr>
        <p:txBody>
          <a:bodyPr wrap="none" anchor="ctr">
            <a:spAutoFit/>
          </a:bodyPr>
          <a:lstStyle/>
          <a:p>
            <a:pPr eaLnBrk="0" hangingPunct="0"/>
            <a:r>
              <a:rPr lang="ru-RU" sz="1400">
                <a:cs typeface="Times New Roman" pitchFamily="18" charset="0"/>
              </a:rPr>
              <a:t> </a:t>
            </a:r>
            <a:r>
              <a:rPr lang="ru-RU" sz="800"/>
              <a:t> </a:t>
            </a:r>
            <a:endParaRPr lang="ru-RU"/>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64517"/>
                                        </p:tgtEl>
                                        <p:attrNameLst>
                                          <p:attrName>style.visibility</p:attrName>
                                        </p:attrNameLst>
                                      </p:cBhvr>
                                      <p:to>
                                        <p:strVal val="visible"/>
                                      </p:to>
                                    </p:set>
                                    <p:animEffect transition="in" filter="wipe(up)">
                                      <p:cBhvr>
                                        <p:cTn id="7" dur="2000"/>
                                        <p:tgtEl>
                                          <p:spTgt spid="64517"/>
                                        </p:tgtEl>
                                      </p:cBhvr>
                                    </p:animEffect>
                                  </p:childTnLst>
                                </p:cTn>
                              </p:par>
                              <p:par>
                                <p:cTn id="8" presetID="22" presetClass="entr" presetSubtype="1" fill="hold" nodeType="withEffect">
                                  <p:stCondLst>
                                    <p:cond delay="0"/>
                                  </p:stCondLst>
                                  <p:childTnLst>
                                    <p:set>
                                      <p:cBhvr>
                                        <p:cTn id="9" dur="1" fill="hold">
                                          <p:stCondLst>
                                            <p:cond delay="0"/>
                                          </p:stCondLst>
                                        </p:cTn>
                                        <p:tgtEl>
                                          <p:spTgt spid="64514"/>
                                        </p:tgtEl>
                                        <p:attrNameLst>
                                          <p:attrName>style.visibility</p:attrName>
                                        </p:attrNameLst>
                                      </p:cBhvr>
                                      <p:to>
                                        <p:strVal val="visible"/>
                                      </p:to>
                                    </p:set>
                                    <p:animEffect transition="in" filter="wipe(up)">
                                      <p:cBhvr>
                                        <p:cTn id="10" dur="2000"/>
                                        <p:tgtEl>
                                          <p:spTgt spid="645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51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898" name="Picture 1"/>
          <p:cNvPicPr>
            <a:picLocks noChangeAspect="1" noChangeArrowheads="1"/>
          </p:cNvPicPr>
          <p:nvPr/>
        </p:nvPicPr>
        <p:blipFill>
          <a:blip r:embed="rId2" cstate="print">
            <a:lum bright="-10000" contrast="40000"/>
          </a:blip>
          <a:srcRect l="5501" t="3368" r="6310" b="9843"/>
          <a:stretch>
            <a:fillRect/>
          </a:stretch>
        </p:blipFill>
        <p:spPr bwMode="auto">
          <a:xfrm>
            <a:off x="0" y="0"/>
            <a:ext cx="9144000" cy="6858000"/>
          </a:xfrm>
          <a:prstGeom prst="rect">
            <a:avLst/>
          </a:prstGeom>
          <a:noFill/>
          <a:ln w="9525">
            <a:noFill/>
            <a:miter lim="800000"/>
            <a:headEnd/>
            <a:tailEnd/>
          </a:ln>
        </p:spPr>
      </p:pic>
      <p:sp>
        <p:nvSpPr>
          <p:cNvPr id="3" name="Номер слайда 2"/>
          <p:cNvSpPr>
            <a:spLocks noGrp="1"/>
          </p:cNvSpPr>
          <p:nvPr>
            <p:ph type="sldNum" sz="quarter" idx="12"/>
          </p:nvPr>
        </p:nvSpPr>
        <p:spPr/>
        <p:txBody>
          <a:bodyPr/>
          <a:lstStyle/>
          <a:p>
            <a:pPr>
              <a:defRPr/>
            </a:pPr>
            <a:fld id="{94AEDF83-6190-410C-BF65-84790362FD3B}" type="slidenum">
              <a:rPr lang="ru-RU" smtClean="0"/>
              <a:pPr>
                <a:defRPr/>
              </a:pPr>
              <a:t>14</a:t>
            </a:fld>
            <a:endParaRPr lang="ru-RU"/>
          </a:p>
        </p:txBody>
      </p:sp>
    </p:spTree>
  </p:cSld>
  <p:clrMapOvr>
    <a:masterClrMapping/>
  </p:clrMapOvr>
  <p:transition spd="slow">
    <p:wipe dir="d"/>
  </p:transition>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p:cNvSpPr>
            <a:spLocks noGrp="1"/>
          </p:cNvSpPr>
          <p:nvPr>
            <p:ph type="sldNum" sz="quarter" idx="12"/>
          </p:nvPr>
        </p:nvSpPr>
        <p:spPr/>
        <p:txBody>
          <a:bodyPr/>
          <a:lstStyle/>
          <a:p>
            <a:pPr>
              <a:defRPr/>
            </a:pPr>
            <a:fld id="{893702C3-4B5B-4B5B-98B2-3EF038647D56}" type="slidenum">
              <a:rPr lang="ru-RU" smtClean="0"/>
              <a:pPr>
                <a:defRPr/>
              </a:pPr>
              <a:t>140</a:t>
            </a:fld>
            <a:endParaRPr lang="ru-RU"/>
          </a:p>
        </p:txBody>
      </p:sp>
      <p:sp>
        <p:nvSpPr>
          <p:cNvPr id="150531" name="Прямоугольник 2"/>
          <p:cNvSpPr>
            <a:spLocks noChangeArrowheads="1"/>
          </p:cNvSpPr>
          <p:nvPr/>
        </p:nvSpPr>
        <p:spPr bwMode="auto">
          <a:xfrm>
            <a:off x="0" y="0"/>
            <a:ext cx="9144000" cy="1816100"/>
          </a:xfrm>
          <a:prstGeom prst="rect">
            <a:avLst/>
          </a:prstGeom>
          <a:noFill/>
          <a:ln w="9525">
            <a:noFill/>
            <a:miter lim="800000"/>
            <a:headEnd/>
            <a:tailEnd/>
          </a:ln>
        </p:spPr>
        <p:txBody>
          <a:bodyPr>
            <a:spAutoFit/>
          </a:bodyPr>
          <a:lstStyle/>
          <a:p>
            <a:pPr algn="just" eaLnBrk="0" hangingPunct="0"/>
            <a:r>
              <a:rPr lang="ru-RU" sz="2800" dirty="0">
                <a:latin typeface="Calibri" pitchFamily="34" charset="0"/>
                <a:cs typeface="Times New Roman" pitchFamily="18" charset="0"/>
              </a:rPr>
              <a:t>После вычеркивания кубов ядра </a:t>
            </a:r>
            <a:r>
              <a:rPr lang="en-US" sz="2800" i="1" dirty="0">
                <a:latin typeface="Calibri" pitchFamily="34" charset="0"/>
                <a:cs typeface="Times New Roman" pitchFamily="18" charset="0"/>
              </a:rPr>
              <a:t>T</a:t>
            </a:r>
            <a:r>
              <a:rPr lang="ru-RU" sz="2800" baseline="30000" dirty="0">
                <a:latin typeface="Calibri" pitchFamily="34" charset="0"/>
                <a:cs typeface="Times New Roman" pitchFamily="18" charset="0"/>
              </a:rPr>
              <a:t>1</a:t>
            </a:r>
            <a:r>
              <a:rPr lang="ru-RU" sz="2800" dirty="0">
                <a:latin typeface="Calibri" pitchFamily="34" charset="0"/>
                <a:cs typeface="Times New Roman" pitchFamily="18" charset="0"/>
              </a:rPr>
              <a:t>(</a:t>
            </a:r>
            <a:r>
              <a:rPr lang="en-US" sz="2800" i="1" dirty="0">
                <a:latin typeface="Calibri" pitchFamily="34" charset="0"/>
                <a:cs typeface="Times New Roman" pitchFamily="18" charset="0"/>
              </a:rPr>
              <a:t>f</a:t>
            </a:r>
            <a:r>
              <a:rPr lang="ru-RU" sz="2800" dirty="0">
                <a:latin typeface="Calibri" pitchFamily="34" charset="0"/>
                <a:cs typeface="Times New Roman" pitchFamily="18" charset="0"/>
              </a:rPr>
              <a:t>) (строки </a:t>
            </a:r>
            <a:r>
              <a:rPr lang="en-US" sz="2800" b="1" i="1" dirty="0">
                <a:latin typeface="Calibri" pitchFamily="34" charset="0"/>
                <a:cs typeface="Times New Roman" pitchFamily="18" charset="0"/>
              </a:rPr>
              <a:t>A</a:t>
            </a:r>
            <a:r>
              <a:rPr lang="ru-RU" sz="2800" dirty="0">
                <a:latin typeface="Calibri" pitchFamily="34" charset="0"/>
                <a:cs typeface="Times New Roman" pitchFamily="18" charset="0"/>
              </a:rPr>
              <a:t> и </a:t>
            </a:r>
            <a:r>
              <a:rPr lang="en-US" sz="2800" b="1" i="1" dirty="0">
                <a:latin typeface="Calibri" pitchFamily="34" charset="0"/>
                <a:cs typeface="Times New Roman" pitchFamily="18" charset="0"/>
              </a:rPr>
              <a:t>E</a:t>
            </a:r>
            <a:r>
              <a:rPr lang="ru-RU" sz="2800" dirty="0">
                <a:latin typeface="Calibri" pitchFamily="34" charset="0"/>
                <a:cs typeface="Times New Roman" pitchFamily="18" charset="0"/>
              </a:rPr>
              <a:t>), а также существенных вершин, покрываемых кубами ядра (столбцы </a:t>
            </a:r>
            <a:r>
              <a:rPr lang="en-US" sz="2800" b="1" i="1" dirty="0">
                <a:latin typeface="Calibri" pitchFamily="34" charset="0"/>
                <a:cs typeface="Times New Roman" pitchFamily="18" charset="0"/>
              </a:rPr>
              <a:t>a</a:t>
            </a:r>
            <a:r>
              <a:rPr lang="ru-RU" sz="2800" b="1" i="1" dirty="0">
                <a:latin typeface="Calibri" pitchFamily="34" charset="0"/>
                <a:cs typeface="Times New Roman" pitchFamily="18" charset="0"/>
              </a:rPr>
              <a:t>, </a:t>
            </a:r>
            <a:r>
              <a:rPr lang="en-US" sz="2800" b="1" i="1" dirty="0">
                <a:latin typeface="Calibri" pitchFamily="34" charset="0"/>
                <a:cs typeface="Times New Roman" pitchFamily="18" charset="0"/>
              </a:rPr>
              <a:t>b</a:t>
            </a:r>
            <a:r>
              <a:rPr lang="ru-RU" sz="2800" b="1" i="1" dirty="0">
                <a:latin typeface="Calibri" pitchFamily="34" charset="0"/>
                <a:cs typeface="Times New Roman" pitchFamily="18" charset="0"/>
              </a:rPr>
              <a:t>, </a:t>
            </a:r>
            <a:r>
              <a:rPr lang="en-US" sz="2800" b="1" i="1" dirty="0">
                <a:latin typeface="Calibri" pitchFamily="34" charset="0"/>
                <a:cs typeface="Times New Roman" pitchFamily="18" charset="0"/>
              </a:rPr>
              <a:t>d</a:t>
            </a:r>
            <a:r>
              <a:rPr lang="ru-RU" sz="2800" b="1" i="1" dirty="0">
                <a:latin typeface="Calibri" pitchFamily="34" charset="0"/>
                <a:cs typeface="Times New Roman" pitchFamily="18" charset="0"/>
              </a:rPr>
              <a:t>, </a:t>
            </a:r>
            <a:r>
              <a:rPr lang="en-US" sz="2800" b="1" i="1" dirty="0">
                <a:latin typeface="Calibri" pitchFamily="34" charset="0"/>
                <a:cs typeface="Times New Roman" pitchFamily="18" charset="0"/>
              </a:rPr>
              <a:t>e</a:t>
            </a:r>
            <a:r>
              <a:rPr lang="ru-RU" sz="2800" dirty="0">
                <a:latin typeface="Calibri" pitchFamily="34" charset="0"/>
                <a:cs typeface="Times New Roman" pitchFamily="18" charset="0"/>
              </a:rPr>
              <a:t>)</a:t>
            </a:r>
            <a:r>
              <a:rPr lang="ru-RU" sz="2800" i="1" dirty="0">
                <a:latin typeface="Calibri" pitchFamily="34" charset="0"/>
                <a:cs typeface="Times New Roman" pitchFamily="18" charset="0"/>
              </a:rPr>
              <a:t> </a:t>
            </a:r>
            <a:r>
              <a:rPr lang="ru-RU" sz="2800" dirty="0">
                <a:latin typeface="Calibri" pitchFamily="34" charset="0"/>
                <a:cs typeface="Times New Roman" pitchFamily="18" charset="0"/>
              </a:rPr>
              <a:t>получим упрощенную таблицу покрытий второго порядка.</a:t>
            </a:r>
            <a:endParaRPr lang="ru-RU" sz="2800" dirty="0">
              <a:latin typeface="Calibri" pitchFamily="34" charset="0"/>
            </a:endParaRPr>
          </a:p>
        </p:txBody>
      </p:sp>
      <p:graphicFrame>
        <p:nvGraphicFramePr>
          <p:cNvPr id="4" name="Таблица 3"/>
          <p:cNvGraphicFramePr>
            <a:graphicFrameLocks noGrp="1"/>
          </p:cNvGraphicFramePr>
          <p:nvPr/>
        </p:nvGraphicFramePr>
        <p:xfrm>
          <a:off x="1000125" y="1785938"/>
          <a:ext cx="6057900" cy="2201229"/>
        </p:xfrm>
        <a:graphic>
          <a:graphicData uri="http://schemas.openxmlformats.org/drawingml/2006/table">
            <a:tbl>
              <a:tblPr/>
              <a:tblGrid>
                <a:gridCol w="2413000">
                  <a:extLst>
                    <a:ext uri="{9D8B030D-6E8A-4147-A177-3AD203B41FA5}">
                      <a16:colId xmlns:a16="http://schemas.microsoft.com/office/drawing/2014/main" val="20000"/>
                    </a:ext>
                  </a:extLst>
                </a:gridCol>
                <a:gridCol w="1230313">
                  <a:extLst>
                    <a:ext uri="{9D8B030D-6E8A-4147-A177-3AD203B41FA5}">
                      <a16:colId xmlns:a16="http://schemas.microsoft.com/office/drawing/2014/main" val="20001"/>
                    </a:ext>
                  </a:extLst>
                </a:gridCol>
                <a:gridCol w="2414587">
                  <a:extLst>
                    <a:ext uri="{9D8B030D-6E8A-4147-A177-3AD203B41FA5}">
                      <a16:colId xmlns:a16="http://schemas.microsoft.com/office/drawing/2014/main" val="20002"/>
                    </a:ext>
                  </a:extLst>
                </a:gridCol>
              </a:tblGrid>
              <a:tr h="827088">
                <a:tc rowSpan="2" gridSpan="2">
                  <a:txBody>
                    <a:bodyPr/>
                    <a:lstStyle/>
                    <a:p>
                      <a:pPr marL="0" marR="0" lvl="0" indent="0" algn="ctr" defTabSz="914400" rtl="0" eaLnBrk="1" fontAlgn="base" latinLnBrk="0" hangingPunct="0">
                        <a:lnSpc>
                          <a:spcPct val="100000"/>
                        </a:lnSpc>
                        <a:spcBef>
                          <a:spcPct val="0"/>
                        </a:spcBef>
                        <a:spcAft>
                          <a:spcPct val="0"/>
                        </a:spcAft>
                        <a:buClrTx/>
                        <a:buSzTx/>
                        <a:buFontTx/>
                        <a:buNone/>
                        <a:tabLst/>
                      </a:pPr>
                      <a:r>
                        <a:rPr kumimoji="0" lang="ru-RU" sz="2800" b="0" i="0" u="none" strike="noStrike" cap="none" normalizeH="0" baseline="0">
                          <a:ln>
                            <a:noFill/>
                          </a:ln>
                          <a:solidFill>
                            <a:schemeClr val="tx1"/>
                          </a:solidFill>
                          <a:effectLst/>
                          <a:latin typeface="Calibri" pitchFamily="34" charset="0"/>
                          <a:cs typeface="Times New Roman" pitchFamily="18" charset="0"/>
                        </a:rPr>
                        <a:t>Максимальные кубы</a:t>
                      </a: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rowSpan="2" hMerge="1">
                  <a:txBody>
                    <a:bodyPr/>
                    <a:lstStyle/>
                    <a:p>
                      <a:endParaRPr lang="ru-RU"/>
                    </a:p>
                  </a:txBody>
                  <a:tcPr/>
                </a:tc>
                <a:tc>
                  <a:txBody>
                    <a:bodyPr/>
                    <a:lstStyle/>
                    <a:p>
                      <a:pPr marL="0" marR="0" lvl="0" indent="0" algn="ctr" defTabSz="914400" rtl="0" eaLnBrk="1" fontAlgn="base" latinLnBrk="0" hangingPunct="0">
                        <a:lnSpc>
                          <a:spcPct val="100000"/>
                        </a:lnSpc>
                        <a:spcBef>
                          <a:spcPct val="0"/>
                        </a:spcBef>
                        <a:spcAft>
                          <a:spcPct val="0"/>
                        </a:spcAft>
                        <a:buClrTx/>
                        <a:buSzTx/>
                        <a:buFontTx/>
                        <a:buNone/>
                        <a:tabLst/>
                      </a:pPr>
                      <a:r>
                        <a:rPr kumimoji="0" lang="ru-RU" sz="2800" b="0" i="0" u="none" strike="noStrike" cap="none" normalizeH="0" baseline="0">
                          <a:ln>
                            <a:noFill/>
                          </a:ln>
                          <a:solidFill>
                            <a:schemeClr val="tx1"/>
                          </a:solidFill>
                          <a:effectLst/>
                          <a:latin typeface="Calibri" pitchFamily="34" charset="0"/>
                          <a:cs typeface="Times New Roman" pitchFamily="18" charset="0"/>
                        </a:rPr>
                        <a:t>Существенные</a:t>
                      </a:r>
                    </a:p>
                    <a:p>
                      <a:pPr marL="0" marR="0" lvl="0" indent="0" algn="ctr" defTabSz="914400" rtl="0" eaLnBrk="1" fontAlgn="base" latinLnBrk="0" hangingPunct="0">
                        <a:lnSpc>
                          <a:spcPct val="100000"/>
                        </a:lnSpc>
                        <a:spcBef>
                          <a:spcPct val="0"/>
                        </a:spcBef>
                        <a:spcAft>
                          <a:spcPct val="0"/>
                        </a:spcAft>
                        <a:buClrTx/>
                        <a:buSzTx/>
                        <a:buFontTx/>
                        <a:buNone/>
                        <a:tabLst/>
                      </a:pPr>
                      <a:r>
                        <a:rPr kumimoji="0" lang="ru-RU" sz="2800" b="0" i="0" u="none" strike="noStrike" cap="none" normalizeH="0" baseline="0">
                          <a:ln>
                            <a:noFill/>
                          </a:ln>
                          <a:solidFill>
                            <a:schemeClr val="tx1"/>
                          </a:solidFill>
                          <a:effectLst/>
                          <a:latin typeface="Calibri" pitchFamily="34" charset="0"/>
                          <a:cs typeface="Times New Roman" pitchFamily="18" charset="0"/>
                        </a:rPr>
                        <a:t>вершины</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49263">
                <a:tc gridSpan="2" vMerge="1">
                  <a:txBody>
                    <a:bodyPr/>
                    <a:lstStyle/>
                    <a:p>
                      <a:endParaRPr lang="ru-RU"/>
                    </a:p>
                  </a:txBody>
                  <a:tcPr/>
                </a:tc>
                <a:tc hMerge="1" vMerge="1">
                  <a:txBody>
                    <a:bodyPr/>
                    <a:lstStyle/>
                    <a:p>
                      <a:endParaRPr lang="ru-RU"/>
                    </a:p>
                  </a:txBody>
                  <a:tcPr/>
                </a:tc>
                <a:tc>
                  <a:txBody>
                    <a:bodyPr/>
                    <a:lstStyle/>
                    <a:p>
                      <a:pPr marL="0" marR="0" lvl="0" indent="1588" algn="ctr" defTabSz="914400" rtl="0" eaLnBrk="1" fontAlgn="base" latinLnBrk="0" hangingPunct="0">
                        <a:lnSpc>
                          <a:spcPct val="100000"/>
                        </a:lnSpc>
                        <a:spcBef>
                          <a:spcPct val="0"/>
                        </a:spcBef>
                        <a:spcAft>
                          <a:spcPct val="0"/>
                        </a:spcAft>
                        <a:buClrTx/>
                        <a:buSzTx/>
                        <a:buFontTx/>
                        <a:buNone/>
                        <a:tabLst/>
                      </a:pPr>
                      <a:r>
                        <a:rPr kumimoji="0" lang="en-US" sz="2800" b="0" i="0" u="none" strike="noStrike" cap="none" normalizeH="0" baseline="0">
                          <a:ln>
                            <a:noFill/>
                          </a:ln>
                          <a:solidFill>
                            <a:schemeClr val="tx1"/>
                          </a:solidFill>
                          <a:effectLst/>
                          <a:latin typeface="Calibri" pitchFamily="34" charset="0"/>
                          <a:cs typeface="Times New Roman" pitchFamily="18" charset="0"/>
                        </a:rPr>
                        <a:t>0101</a:t>
                      </a:r>
                      <a:endParaRPr kumimoji="0" lang="ru-RU" sz="2800" b="0" i="0" u="none" strike="noStrike" cap="none" normalizeH="0" baseline="0">
                        <a:ln>
                          <a:noFill/>
                        </a:ln>
                        <a:solidFill>
                          <a:schemeClr val="tx1"/>
                        </a:solidFill>
                        <a:effectLst/>
                        <a:latin typeface="Calibri" pitchFamily="34" charset="0"/>
                        <a:cs typeface="Times New Roman" pitchFamily="18" charset="0"/>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49263">
                <a:tc>
                  <a:txBody>
                    <a:bodyPr/>
                    <a:lstStyle/>
                    <a:p>
                      <a:pPr marL="0" marR="0" lvl="0" indent="0" algn="ctr" defTabSz="914400" rtl="0" eaLnBrk="1" fontAlgn="base" latinLnBrk="0" hangingPunct="0">
                        <a:lnSpc>
                          <a:spcPct val="100000"/>
                        </a:lnSpc>
                        <a:spcBef>
                          <a:spcPct val="0"/>
                        </a:spcBef>
                        <a:spcAft>
                          <a:spcPct val="0"/>
                        </a:spcAft>
                        <a:buClrTx/>
                        <a:buSzTx/>
                        <a:buFontTx/>
                        <a:buNone/>
                        <a:tabLst/>
                      </a:pPr>
                      <a:r>
                        <a:rPr kumimoji="0" lang="en-US" sz="2800" b="0" i="1" u="none" strike="noStrike" cap="none" normalizeH="0" baseline="0">
                          <a:ln>
                            <a:noFill/>
                          </a:ln>
                          <a:solidFill>
                            <a:schemeClr val="tx1"/>
                          </a:solidFill>
                          <a:effectLst/>
                          <a:latin typeface="Calibri" pitchFamily="34" charset="0"/>
                          <a:cs typeface="Times New Roman" pitchFamily="18" charset="0"/>
                        </a:rPr>
                        <a:t>C</a:t>
                      </a:r>
                      <a:endParaRPr kumimoji="0" lang="ru-RU" sz="2800" b="0" i="1" u="none" strike="noStrike" cap="none" normalizeH="0" baseline="0">
                        <a:ln>
                          <a:noFill/>
                        </a:ln>
                        <a:solidFill>
                          <a:schemeClr val="tx1"/>
                        </a:solidFill>
                        <a:effectLst/>
                        <a:latin typeface="Calibri" pitchFamily="34" charset="0"/>
                        <a:cs typeface="Times New Roman" pitchFamily="18" charset="0"/>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0">
                        <a:lnSpc>
                          <a:spcPct val="100000"/>
                        </a:lnSpc>
                        <a:spcBef>
                          <a:spcPct val="0"/>
                        </a:spcBef>
                        <a:spcAft>
                          <a:spcPct val="0"/>
                        </a:spcAft>
                        <a:buClrTx/>
                        <a:buSzTx/>
                        <a:buFontTx/>
                        <a:buNone/>
                        <a:tabLst/>
                      </a:pPr>
                      <a:r>
                        <a:rPr kumimoji="0" lang="en-US" sz="2800" b="0" i="0" u="none" strike="noStrike" cap="none" normalizeH="0" baseline="0">
                          <a:ln>
                            <a:noFill/>
                          </a:ln>
                          <a:solidFill>
                            <a:schemeClr val="tx1"/>
                          </a:solidFill>
                          <a:effectLst/>
                          <a:latin typeface="Calibri" pitchFamily="34" charset="0"/>
                          <a:cs typeface="Times New Roman" pitchFamily="18" charset="0"/>
                        </a:rPr>
                        <a:t>0X01</a:t>
                      </a:r>
                      <a:endParaRPr kumimoji="0" lang="ru-RU" sz="2800" b="0" i="0" u="none" strike="noStrike" cap="none" normalizeH="0" baseline="0">
                        <a:ln>
                          <a:noFill/>
                        </a:ln>
                        <a:solidFill>
                          <a:schemeClr val="tx1"/>
                        </a:solidFill>
                        <a:effectLst/>
                        <a:latin typeface="Calibri" pitchFamily="34" charset="0"/>
                        <a:cs typeface="Times New Roman" pitchFamily="18" charset="0"/>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1588" algn="ctr" defTabSz="914400" rtl="0" eaLnBrk="1" fontAlgn="base" latinLnBrk="0" hangingPunct="0">
                        <a:lnSpc>
                          <a:spcPct val="100000"/>
                        </a:lnSpc>
                        <a:spcBef>
                          <a:spcPct val="0"/>
                        </a:spcBef>
                        <a:spcAft>
                          <a:spcPct val="0"/>
                        </a:spcAft>
                        <a:buClrTx/>
                        <a:buSzTx/>
                        <a:buFontTx/>
                        <a:buNone/>
                        <a:tabLst/>
                      </a:pPr>
                      <a:r>
                        <a:rPr kumimoji="0" lang="en-US" sz="2800" b="0" i="0" u="none" strike="noStrike" cap="none" normalizeH="0" baseline="0">
                          <a:ln>
                            <a:noFill/>
                          </a:ln>
                          <a:solidFill>
                            <a:schemeClr val="tx1"/>
                          </a:solidFill>
                          <a:effectLst/>
                          <a:latin typeface="Calibri" pitchFamily="34" charset="0"/>
                          <a:cs typeface="Times New Roman" pitchFamily="18" charset="0"/>
                        </a:rPr>
                        <a:t>*</a:t>
                      </a:r>
                      <a:endParaRPr kumimoji="0" lang="ru-RU" sz="2800" b="0" i="0" u="none" strike="noStrike" cap="none" normalizeH="0" baseline="0">
                        <a:ln>
                          <a:noFill/>
                        </a:ln>
                        <a:solidFill>
                          <a:schemeClr val="tx1"/>
                        </a:solidFill>
                        <a:effectLst/>
                        <a:latin typeface="Calibri" pitchFamily="34" charset="0"/>
                        <a:cs typeface="Times New Roman" pitchFamily="18" charset="0"/>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49263">
                <a:tc>
                  <a:txBody>
                    <a:bodyPr/>
                    <a:lstStyle/>
                    <a:p>
                      <a:pPr marL="0" marR="0" lvl="0" indent="0" algn="ctr" defTabSz="914400" rtl="0" eaLnBrk="1" fontAlgn="base" latinLnBrk="0" hangingPunct="0">
                        <a:lnSpc>
                          <a:spcPct val="100000"/>
                        </a:lnSpc>
                        <a:spcBef>
                          <a:spcPct val="0"/>
                        </a:spcBef>
                        <a:spcAft>
                          <a:spcPct val="0"/>
                        </a:spcAft>
                        <a:buClrTx/>
                        <a:buSzTx/>
                        <a:buFontTx/>
                        <a:buNone/>
                        <a:tabLst/>
                      </a:pPr>
                      <a:r>
                        <a:rPr kumimoji="0" lang="en-US" sz="2800" b="0" i="1" u="none" strike="noStrike" cap="none" normalizeH="0" baseline="0">
                          <a:ln>
                            <a:noFill/>
                          </a:ln>
                          <a:solidFill>
                            <a:schemeClr val="tx1"/>
                          </a:solidFill>
                          <a:effectLst/>
                          <a:latin typeface="Calibri" pitchFamily="34" charset="0"/>
                          <a:cs typeface="Times New Roman" pitchFamily="18" charset="0"/>
                        </a:rPr>
                        <a:t>D</a:t>
                      </a:r>
                      <a:endParaRPr kumimoji="0" lang="ru-RU" sz="2800" b="0" i="1" u="none" strike="noStrike" cap="none" normalizeH="0" baseline="0">
                        <a:ln>
                          <a:noFill/>
                        </a:ln>
                        <a:solidFill>
                          <a:schemeClr val="tx1"/>
                        </a:solidFill>
                        <a:effectLst/>
                        <a:latin typeface="Calibri" pitchFamily="34" charset="0"/>
                        <a:cs typeface="Times New Roman" pitchFamily="18" charset="0"/>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0">
                        <a:lnSpc>
                          <a:spcPct val="100000"/>
                        </a:lnSpc>
                        <a:spcBef>
                          <a:spcPct val="0"/>
                        </a:spcBef>
                        <a:spcAft>
                          <a:spcPct val="0"/>
                        </a:spcAft>
                        <a:buClrTx/>
                        <a:buSzTx/>
                        <a:buFontTx/>
                        <a:buNone/>
                        <a:tabLst/>
                      </a:pPr>
                      <a:r>
                        <a:rPr kumimoji="0" lang="en-US" sz="2800" b="0" i="0" u="none" strike="noStrike" cap="none" normalizeH="0" baseline="0">
                          <a:ln>
                            <a:noFill/>
                          </a:ln>
                          <a:solidFill>
                            <a:schemeClr val="tx1"/>
                          </a:solidFill>
                          <a:effectLst/>
                          <a:latin typeface="Calibri" pitchFamily="34" charset="0"/>
                          <a:cs typeface="Times New Roman" pitchFamily="18" charset="0"/>
                        </a:rPr>
                        <a:t>01X1</a:t>
                      </a:r>
                      <a:endParaRPr kumimoji="0" lang="ru-RU" sz="2800" b="0" i="0" u="none" strike="noStrike" cap="none" normalizeH="0" baseline="0">
                        <a:ln>
                          <a:noFill/>
                        </a:ln>
                        <a:solidFill>
                          <a:schemeClr val="tx1"/>
                        </a:solidFill>
                        <a:effectLst/>
                        <a:latin typeface="Calibri" pitchFamily="34" charset="0"/>
                        <a:cs typeface="Times New Roman" pitchFamily="18" charset="0"/>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1588" algn="ctr" defTabSz="914400" rtl="0" eaLnBrk="1" fontAlgn="base" latinLnBrk="0" hangingPunct="0">
                        <a:lnSpc>
                          <a:spcPct val="100000"/>
                        </a:lnSpc>
                        <a:spcBef>
                          <a:spcPct val="0"/>
                        </a:spcBef>
                        <a:spcAft>
                          <a:spcPct val="0"/>
                        </a:spcAft>
                        <a:buClrTx/>
                        <a:buSzTx/>
                        <a:buFontTx/>
                        <a:buNone/>
                        <a:tabLst/>
                      </a:pPr>
                      <a:r>
                        <a:rPr kumimoji="0" lang="en-US" sz="2800" b="0" i="0" u="none" strike="noStrike" cap="none" normalizeH="0" baseline="0">
                          <a:ln>
                            <a:noFill/>
                          </a:ln>
                          <a:solidFill>
                            <a:schemeClr val="tx1"/>
                          </a:solidFill>
                          <a:effectLst/>
                          <a:latin typeface="Calibri" pitchFamily="34" charset="0"/>
                          <a:cs typeface="Times New Roman" pitchFamily="18" charset="0"/>
                        </a:rPr>
                        <a:t>*</a:t>
                      </a:r>
                      <a:endParaRPr kumimoji="0" lang="ru-RU" sz="2800" b="0" i="0" u="none" strike="noStrike" cap="none" normalizeH="0" baseline="0">
                        <a:ln>
                          <a:noFill/>
                        </a:ln>
                        <a:solidFill>
                          <a:schemeClr val="tx1"/>
                        </a:solidFill>
                        <a:effectLst/>
                        <a:latin typeface="Calibri" pitchFamily="34" charset="0"/>
                        <a:cs typeface="Times New Roman" pitchFamily="18" charset="0"/>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
        <p:nvSpPr>
          <p:cNvPr id="150551" name="Rectangle 2"/>
          <p:cNvSpPr>
            <a:spLocks noChangeArrowheads="1"/>
          </p:cNvSpPr>
          <p:nvPr/>
        </p:nvSpPr>
        <p:spPr bwMode="auto">
          <a:xfrm>
            <a:off x="0" y="4071938"/>
            <a:ext cx="9144000" cy="2954337"/>
          </a:xfrm>
          <a:prstGeom prst="rect">
            <a:avLst/>
          </a:prstGeom>
          <a:noFill/>
          <a:ln w="9525">
            <a:noFill/>
            <a:miter lim="800000"/>
            <a:headEnd/>
            <a:tailEnd/>
          </a:ln>
        </p:spPr>
        <p:txBody>
          <a:bodyPr anchor="ctr">
            <a:spAutoFit/>
          </a:bodyPr>
          <a:lstStyle/>
          <a:p>
            <a:pPr eaLnBrk="0" hangingPunct="0"/>
            <a:r>
              <a:rPr lang="ru-RU" sz="2800" dirty="0">
                <a:latin typeface="Calibri" pitchFamily="34" charset="0"/>
                <a:cs typeface="Times New Roman" pitchFamily="18" charset="0"/>
              </a:rPr>
              <a:t>Из табл. определяем два минимальных покрытия в виде двух возможных вариантов дополнения кубов ядер покрытия нулевого </a:t>
            </a:r>
            <a:r>
              <a:rPr lang="en-US" sz="2800" i="1" dirty="0">
                <a:latin typeface="Calibri" pitchFamily="34" charset="0"/>
                <a:cs typeface="Times New Roman" pitchFamily="18" charset="0"/>
              </a:rPr>
              <a:t>T </a:t>
            </a:r>
            <a:r>
              <a:rPr lang="ru-RU" sz="2800" dirty="0">
                <a:latin typeface="Calibri" pitchFamily="34" charset="0"/>
                <a:cs typeface="Times New Roman" pitchFamily="18" charset="0"/>
              </a:rPr>
              <a:t>(</a:t>
            </a:r>
            <a:r>
              <a:rPr lang="en-US" sz="2800" i="1" dirty="0">
                <a:latin typeface="Calibri" pitchFamily="34" charset="0"/>
                <a:cs typeface="Times New Roman" pitchFamily="18" charset="0"/>
              </a:rPr>
              <a:t>f</a:t>
            </a:r>
            <a:r>
              <a:rPr lang="ru-RU" sz="2800" dirty="0">
                <a:latin typeface="Calibri" pitchFamily="34" charset="0"/>
                <a:cs typeface="Times New Roman" pitchFamily="18" charset="0"/>
              </a:rPr>
              <a:t>) и первого порядка </a:t>
            </a:r>
            <a:r>
              <a:rPr lang="en-US" sz="2800" i="1" dirty="0">
                <a:latin typeface="Calibri" pitchFamily="34" charset="0"/>
                <a:cs typeface="Times New Roman" pitchFamily="18" charset="0"/>
              </a:rPr>
              <a:t>T</a:t>
            </a:r>
            <a:r>
              <a:rPr lang="ru-RU" sz="2800" i="1" baseline="30000" dirty="0">
                <a:latin typeface="Calibri" pitchFamily="34" charset="0"/>
                <a:cs typeface="Times New Roman" pitchFamily="18" charset="0"/>
              </a:rPr>
              <a:t>1</a:t>
            </a:r>
            <a:r>
              <a:rPr lang="ru-RU" sz="2800" dirty="0">
                <a:latin typeface="Calibri" pitchFamily="34" charset="0"/>
                <a:cs typeface="Times New Roman" pitchFamily="18" charset="0"/>
              </a:rPr>
              <a:t>(</a:t>
            </a:r>
            <a:r>
              <a:rPr lang="en-US" sz="2800" i="1" dirty="0">
                <a:latin typeface="Calibri" pitchFamily="34" charset="0"/>
                <a:cs typeface="Times New Roman" pitchFamily="18" charset="0"/>
              </a:rPr>
              <a:t>f</a:t>
            </a:r>
            <a:r>
              <a:rPr lang="ru-RU" sz="2800" dirty="0">
                <a:latin typeface="Calibri" pitchFamily="34" charset="0"/>
                <a:cs typeface="Times New Roman" pitchFamily="18" charset="0"/>
              </a:rPr>
              <a:t>) кубами </a:t>
            </a:r>
            <a:r>
              <a:rPr lang="en-US" sz="2800" b="1" i="1" dirty="0">
                <a:latin typeface="Calibri" pitchFamily="34" charset="0"/>
                <a:cs typeface="Times New Roman" pitchFamily="18" charset="0"/>
              </a:rPr>
              <a:t>C</a:t>
            </a:r>
            <a:r>
              <a:rPr lang="ru-RU" sz="2800" dirty="0">
                <a:latin typeface="Calibri" pitchFamily="34" charset="0"/>
                <a:cs typeface="Times New Roman" pitchFamily="18" charset="0"/>
              </a:rPr>
              <a:t> и </a:t>
            </a:r>
            <a:r>
              <a:rPr lang="en-US" sz="2800" b="1" i="1" dirty="0">
                <a:latin typeface="Calibri" pitchFamily="34" charset="0"/>
                <a:cs typeface="Times New Roman" pitchFamily="18" charset="0"/>
              </a:rPr>
              <a:t>D</a:t>
            </a:r>
            <a:r>
              <a:rPr lang="ru-RU" sz="2800" dirty="0">
                <a:latin typeface="Calibri" pitchFamily="34" charset="0"/>
                <a:cs typeface="Times New Roman" pitchFamily="18" charset="0"/>
              </a:rPr>
              <a:t> соответственно.</a:t>
            </a:r>
            <a:endParaRPr lang="ru-RU" sz="2800" dirty="0">
              <a:latin typeface="Calibri" pitchFamily="34" charset="0"/>
            </a:endParaRPr>
          </a:p>
          <a:p>
            <a:pPr eaLnBrk="0" hangingPunct="0"/>
            <a:r>
              <a:rPr lang="ru-RU" sz="2800" dirty="0">
                <a:latin typeface="Calibri" pitchFamily="34" charset="0"/>
                <a:cs typeface="Times New Roman" pitchFamily="18" charset="0"/>
              </a:rPr>
              <a:t>Таким образом, с помощью метода упрощения таблицы покрытий получено только два минимальных покрытия:</a:t>
            </a:r>
            <a:endParaRPr lang="ru-RU" sz="2800" dirty="0">
              <a:latin typeface="Calibri" pitchFamily="34" charset="0"/>
            </a:endParaRPr>
          </a:p>
          <a:p>
            <a:pPr eaLnBrk="0" hangingPunct="0"/>
            <a:endParaRPr lang="ru-RU" dirty="0"/>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50551"/>
                                        </p:tgtEl>
                                        <p:attrNameLst>
                                          <p:attrName>style.visibility</p:attrName>
                                        </p:attrNameLst>
                                      </p:cBhvr>
                                      <p:to>
                                        <p:strVal val="visible"/>
                                      </p:to>
                                    </p:set>
                                    <p:animEffect transition="in" filter="wipe(up)">
                                      <p:cBhvr>
                                        <p:cTn id="7" dur="2000"/>
                                        <p:tgtEl>
                                          <p:spTgt spid="1505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0551" grpId="0"/>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p:cNvSpPr>
            <a:spLocks noGrp="1"/>
          </p:cNvSpPr>
          <p:nvPr>
            <p:ph type="sldNum" sz="quarter" idx="12"/>
          </p:nvPr>
        </p:nvSpPr>
        <p:spPr/>
        <p:txBody>
          <a:bodyPr/>
          <a:lstStyle/>
          <a:p>
            <a:pPr>
              <a:defRPr/>
            </a:pPr>
            <a:fld id="{15AF8A7D-18C1-4714-819C-B47A1769A35B}" type="slidenum">
              <a:rPr lang="ru-RU" smtClean="0"/>
              <a:pPr>
                <a:defRPr/>
              </a:pPr>
              <a:t>141</a:t>
            </a:fld>
            <a:endParaRPr lang="ru-RU"/>
          </a:p>
        </p:txBody>
      </p:sp>
      <p:graphicFrame>
        <p:nvGraphicFramePr>
          <p:cNvPr id="65538" name="Object 1"/>
          <p:cNvGraphicFramePr>
            <a:graphicFrameLocks noChangeAspect="1"/>
          </p:cNvGraphicFramePr>
          <p:nvPr/>
        </p:nvGraphicFramePr>
        <p:xfrm>
          <a:off x="1012825" y="142875"/>
          <a:ext cx="5195888" cy="1751013"/>
        </p:xfrm>
        <a:graphic>
          <a:graphicData uri="http://schemas.openxmlformats.org/presentationml/2006/ole">
            <mc:AlternateContent xmlns:mc="http://schemas.openxmlformats.org/markup-compatibility/2006">
              <mc:Choice xmlns:v="urn:schemas-microsoft-com:vml" Requires="v">
                <p:oleObj spid="_x0000_s65538" name="Формула" r:id="rId2" imgW="2692400" imgH="914400" progId="Equation.3">
                  <p:embed/>
                </p:oleObj>
              </mc:Choice>
              <mc:Fallback>
                <p:oleObj name="Формула" r:id="rId2" imgW="2692400" imgH="914400" progId="Equation.3">
                  <p:embed/>
                  <p:pic>
                    <p:nvPicPr>
                      <p:cNvPr id="0" name="Object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2825" y="142875"/>
                        <a:ext cx="5195888" cy="17510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5540" name="Rectangle 3"/>
          <p:cNvSpPr>
            <a:spLocks noChangeArrowheads="1"/>
          </p:cNvSpPr>
          <p:nvPr/>
        </p:nvSpPr>
        <p:spPr bwMode="auto">
          <a:xfrm>
            <a:off x="0" y="1928813"/>
            <a:ext cx="9144000" cy="1384300"/>
          </a:xfrm>
          <a:prstGeom prst="rect">
            <a:avLst/>
          </a:prstGeom>
          <a:noFill/>
          <a:ln w="9525">
            <a:noFill/>
            <a:miter lim="800000"/>
            <a:headEnd/>
            <a:tailEnd/>
          </a:ln>
        </p:spPr>
        <p:txBody>
          <a:bodyPr anchor="ctr">
            <a:spAutoFit/>
          </a:bodyPr>
          <a:lstStyle/>
          <a:p>
            <a:pPr algn="just" eaLnBrk="0" hangingPunct="0"/>
            <a:r>
              <a:rPr lang="ru-RU" sz="2800">
                <a:latin typeface="Calibri" pitchFamily="34" charset="0"/>
                <a:cs typeface="Times New Roman" pitchFamily="18" charset="0"/>
              </a:rPr>
              <a:t>в то время, как с помощью метода Петрика найдены четыре минимальных покрытия, т.е. все возможные варианты.</a:t>
            </a:r>
            <a:endParaRPr lang="ru-RU" sz="2800">
              <a:latin typeface="Calibri" pitchFamily="34" charset="0"/>
            </a:endParaRPr>
          </a:p>
        </p:txBody>
      </p:sp>
      <p:sp>
        <p:nvSpPr>
          <p:cNvPr id="5" name="TextBox 4"/>
          <p:cNvSpPr txBox="1"/>
          <p:nvPr/>
        </p:nvSpPr>
        <p:spPr>
          <a:xfrm>
            <a:off x="0" y="3357563"/>
            <a:ext cx="8929688" cy="2246769"/>
          </a:xfrm>
          <a:prstGeom prst="rect">
            <a:avLst/>
          </a:prstGeom>
          <a:noFill/>
        </p:spPr>
        <p:txBody>
          <a:bodyPr>
            <a:spAutoFit/>
          </a:bodyPr>
          <a:lstStyle/>
          <a:p>
            <a:pPr>
              <a:defRPr/>
            </a:pPr>
            <a:r>
              <a:rPr lang="ru-RU" sz="2800" b="1" dirty="0">
                <a:solidFill>
                  <a:srgbClr val="FF0000"/>
                </a:solidFill>
                <a:latin typeface="+mn-lt"/>
              </a:rPr>
              <a:t>Функциональная полнота системы булевых функций</a:t>
            </a:r>
          </a:p>
          <a:p>
            <a:pPr hangingPunct="0">
              <a:defRPr/>
            </a:pPr>
            <a:r>
              <a:rPr lang="ru-RU" sz="2800" dirty="0">
                <a:latin typeface="+mn-lt"/>
              </a:rPr>
              <a:t>Система булевых функций </a:t>
            </a:r>
            <a:r>
              <a:rPr lang="en-US" sz="2800" i="1" dirty="0">
                <a:latin typeface="+mn-lt"/>
              </a:rPr>
              <a:t>S</a:t>
            </a:r>
            <a:r>
              <a:rPr lang="ru-RU" sz="2800" i="1" dirty="0">
                <a:latin typeface="+mn-lt"/>
              </a:rPr>
              <a:t>=</a:t>
            </a:r>
            <a:r>
              <a:rPr lang="en-US" sz="2800" dirty="0">
                <a:latin typeface="+mn-lt"/>
                <a:sym typeface="Symbol"/>
              </a:rPr>
              <a:t></a:t>
            </a:r>
            <a:r>
              <a:rPr lang="en-US" sz="2800" i="1" dirty="0">
                <a:latin typeface="+mn-lt"/>
              </a:rPr>
              <a:t>f</a:t>
            </a:r>
            <a:r>
              <a:rPr lang="ru-RU" sz="2800" i="1" baseline="-25000" dirty="0">
                <a:latin typeface="+mn-lt"/>
              </a:rPr>
              <a:t>1 </a:t>
            </a:r>
            <a:r>
              <a:rPr lang="ru-RU" sz="2800" i="1" dirty="0">
                <a:latin typeface="+mn-lt"/>
              </a:rPr>
              <a:t>, </a:t>
            </a:r>
            <a:r>
              <a:rPr lang="en-US" sz="2800" i="1" dirty="0">
                <a:latin typeface="+mn-lt"/>
              </a:rPr>
              <a:t>f</a:t>
            </a:r>
            <a:r>
              <a:rPr lang="ru-RU" sz="2800" i="1" baseline="-25000" dirty="0">
                <a:latin typeface="+mn-lt"/>
              </a:rPr>
              <a:t>2</a:t>
            </a:r>
            <a:r>
              <a:rPr lang="ru-RU" sz="2800" i="1" dirty="0">
                <a:latin typeface="+mn-lt"/>
              </a:rPr>
              <a:t>,..., </a:t>
            </a:r>
            <a:r>
              <a:rPr lang="en-US" sz="2800" i="1" dirty="0">
                <a:latin typeface="+mn-lt"/>
              </a:rPr>
              <a:t>f</a:t>
            </a:r>
            <a:r>
              <a:rPr lang="en-US" sz="2800" i="1" baseline="-25000" dirty="0">
                <a:latin typeface="+mn-lt"/>
              </a:rPr>
              <a:t>m</a:t>
            </a:r>
            <a:r>
              <a:rPr lang="en-US" sz="2800" dirty="0">
                <a:latin typeface="+mn-lt"/>
                <a:sym typeface="Symbol"/>
              </a:rPr>
              <a:t></a:t>
            </a:r>
            <a:r>
              <a:rPr lang="en-US" sz="2800" i="1" dirty="0">
                <a:latin typeface="+mn-lt"/>
              </a:rPr>
              <a:t> </a:t>
            </a:r>
            <a:r>
              <a:rPr lang="ru-RU" sz="2800" dirty="0">
                <a:latin typeface="+mn-lt"/>
              </a:rPr>
              <a:t>называется </a:t>
            </a:r>
            <a:r>
              <a:rPr lang="ru-RU" sz="2800" b="1" i="1" dirty="0">
                <a:solidFill>
                  <a:srgbClr val="FF0000"/>
                </a:solidFill>
                <a:latin typeface="+mn-lt"/>
              </a:rPr>
              <a:t>функционально полной</a:t>
            </a:r>
            <a:r>
              <a:rPr lang="ru-RU" sz="2800" dirty="0">
                <a:latin typeface="+mn-lt"/>
              </a:rPr>
              <a:t>, если с помощью функций этой системы можно выразить любую булеву функцию с использованием метода суперпозиции. </a:t>
            </a:r>
          </a:p>
        </p:txBody>
      </p:sp>
      <p:sp>
        <p:nvSpPr>
          <p:cNvPr id="6" name="TextBox 5"/>
          <p:cNvSpPr txBox="1"/>
          <p:nvPr/>
        </p:nvSpPr>
        <p:spPr>
          <a:xfrm>
            <a:off x="0" y="5517232"/>
            <a:ext cx="9144000" cy="1815882"/>
          </a:xfrm>
          <a:prstGeom prst="rect">
            <a:avLst/>
          </a:prstGeom>
          <a:noFill/>
        </p:spPr>
        <p:txBody>
          <a:bodyPr wrap="square" rtlCol="0">
            <a:spAutoFit/>
          </a:bodyPr>
          <a:lstStyle/>
          <a:p>
            <a:r>
              <a:rPr lang="ru-RU" sz="2800" dirty="0">
                <a:latin typeface="+mn-lt"/>
              </a:rPr>
              <a:t>Под суперпозицией в отношении булевых функций понимается подстановка одних функций в другие вместо их аргумента.</a:t>
            </a:r>
          </a:p>
          <a:p>
            <a:endParaRPr lang="ru-RU" sz="2800" dirty="0"/>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2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2000" fill="hold"/>
                                        <p:tgtEl>
                                          <p:spTgt spid="6"/>
                                        </p:tgtEl>
                                        <p:attrNameLst>
                                          <p:attrName>ppt_x</p:attrName>
                                        </p:attrNameLst>
                                      </p:cBhvr>
                                      <p:tavLst>
                                        <p:tav tm="0">
                                          <p:val>
                                            <p:strVal val="#ppt_x"/>
                                          </p:val>
                                        </p:tav>
                                        <p:tav tm="100000">
                                          <p:val>
                                            <p:strVal val="#ppt_x"/>
                                          </p:val>
                                        </p:tav>
                                      </p:tavLst>
                                    </p:anim>
                                    <p:anim calcmode="lin" valueType="num">
                                      <p:cBhvr additive="base">
                                        <p:cTn id="13" dur="20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p:cNvSpPr>
            <a:spLocks noGrp="1"/>
          </p:cNvSpPr>
          <p:nvPr>
            <p:ph type="sldNum" sz="quarter" idx="12"/>
          </p:nvPr>
        </p:nvSpPr>
        <p:spPr/>
        <p:txBody>
          <a:bodyPr/>
          <a:lstStyle/>
          <a:p>
            <a:pPr>
              <a:defRPr/>
            </a:pPr>
            <a:fld id="{3DDBB0C5-B702-45BE-93B2-9D420A7735B0}" type="slidenum">
              <a:rPr lang="ru-RU" smtClean="0"/>
              <a:pPr>
                <a:defRPr/>
              </a:pPr>
              <a:t>142</a:t>
            </a:fld>
            <a:endParaRPr lang="ru-RU"/>
          </a:p>
        </p:txBody>
      </p:sp>
      <p:sp>
        <p:nvSpPr>
          <p:cNvPr id="3" name="Прямоугольник 2"/>
          <p:cNvSpPr/>
          <p:nvPr/>
        </p:nvSpPr>
        <p:spPr>
          <a:xfrm>
            <a:off x="0" y="0"/>
            <a:ext cx="9144000" cy="954107"/>
          </a:xfrm>
          <a:prstGeom prst="rect">
            <a:avLst/>
          </a:prstGeom>
        </p:spPr>
        <p:txBody>
          <a:bodyPr>
            <a:spAutoFit/>
          </a:bodyPr>
          <a:lstStyle/>
          <a:p>
            <a:pPr hangingPunct="0">
              <a:defRPr/>
            </a:pPr>
            <a:r>
              <a:rPr lang="ru-RU" sz="2800" dirty="0">
                <a:latin typeface="+mn-lt"/>
              </a:rPr>
              <a:t>Примером полной системы является  </a:t>
            </a:r>
            <a:r>
              <a:rPr lang="en-US" sz="2800" i="1" dirty="0">
                <a:latin typeface="+mn-lt"/>
              </a:rPr>
              <a:t>S</a:t>
            </a:r>
            <a:r>
              <a:rPr lang="ru-RU" sz="2800" i="1" baseline="-25000" dirty="0">
                <a:latin typeface="+mn-lt"/>
              </a:rPr>
              <a:t>1 </a:t>
            </a:r>
            <a:r>
              <a:rPr lang="ru-RU" sz="2800" dirty="0">
                <a:latin typeface="+mn-lt"/>
              </a:rPr>
              <a:t>=</a:t>
            </a:r>
            <a:r>
              <a:rPr lang="en-US" sz="2800" dirty="0">
                <a:latin typeface="+mn-lt"/>
                <a:sym typeface="Symbol"/>
              </a:rPr>
              <a:t></a:t>
            </a:r>
            <a:r>
              <a:rPr lang="ru-RU" sz="2800" dirty="0">
                <a:latin typeface="+mn-lt"/>
              </a:rPr>
              <a:t> , &amp;, </a:t>
            </a:r>
            <a:r>
              <a:rPr lang="en-US" sz="2800" dirty="0">
                <a:latin typeface="+mn-lt"/>
                <a:sym typeface="Symbol"/>
              </a:rPr>
              <a:t></a:t>
            </a:r>
            <a:r>
              <a:rPr lang="ru-RU" sz="2800" dirty="0">
                <a:latin typeface="+mn-lt"/>
              </a:rPr>
              <a:t> </a:t>
            </a:r>
            <a:r>
              <a:rPr lang="ru-RU" sz="2800" dirty="0">
                <a:solidFill>
                  <a:srgbClr val="FF0000"/>
                </a:solidFill>
                <a:latin typeface="+mn-lt"/>
              </a:rPr>
              <a:t>(</a:t>
            </a:r>
            <a:r>
              <a:rPr lang="ru-RU" sz="2800" b="1" i="1" dirty="0">
                <a:solidFill>
                  <a:srgbClr val="FF0000"/>
                </a:solidFill>
                <a:latin typeface="+mn-lt"/>
              </a:rPr>
              <a:t>булев базис</a:t>
            </a:r>
            <a:r>
              <a:rPr lang="ru-RU" sz="2800" dirty="0">
                <a:solidFill>
                  <a:srgbClr val="FF0000"/>
                </a:solidFill>
                <a:latin typeface="+mn-lt"/>
              </a:rPr>
              <a:t>).</a:t>
            </a:r>
          </a:p>
        </p:txBody>
      </p:sp>
      <p:sp>
        <p:nvSpPr>
          <p:cNvPr id="5" name="TextBox 4"/>
          <p:cNvSpPr txBox="1"/>
          <p:nvPr/>
        </p:nvSpPr>
        <p:spPr>
          <a:xfrm>
            <a:off x="0" y="751344"/>
            <a:ext cx="9144000" cy="2677656"/>
          </a:xfrm>
          <a:prstGeom prst="rect">
            <a:avLst/>
          </a:prstGeom>
          <a:noFill/>
        </p:spPr>
        <p:txBody>
          <a:bodyPr wrap="square" rtlCol="0">
            <a:spAutoFit/>
          </a:bodyPr>
          <a:lstStyle/>
          <a:p>
            <a:pPr hangingPunct="0">
              <a:defRPr/>
            </a:pPr>
            <a:r>
              <a:rPr lang="ru-RU" sz="2800" dirty="0">
                <a:latin typeface="+mn-lt"/>
              </a:rPr>
              <a:t>Обоснованность утверждения о функциональной полноте этой системы базируется на возможности представления любой сколь угодно сложной булевой функции в нормальной форме, которая является комбинацией операций отрицания, конъюнкции и дизъюнкции применительно к аргументам этой функции.</a:t>
            </a:r>
          </a:p>
        </p:txBody>
      </p:sp>
      <p:sp>
        <p:nvSpPr>
          <p:cNvPr id="6" name="TextBox 5"/>
          <p:cNvSpPr txBox="1"/>
          <p:nvPr/>
        </p:nvSpPr>
        <p:spPr>
          <a:xfrm>
            <a:off x="0" y="3356992"/>
            <a:ext cx="9144000" cy="1384995"/>
          </a:xfrm>
          <a:prstGeom prst="rect">
            <a:avLst/>
          </a:prstGeom>
          <a:noFill/>
        </p:spPr>
        <p:txBody>
          <a:bodyPr wrap="square" rtlCol="0">
            <a:spAutoFit/>
          </a:bodyPr>
          <a:lstStyle/>
          <a:p>
            <a:pPr hangingPunct="0">
              <a:defRPr/>
            </a:pPr>
            <a:r>
              <a:rPr lang="ru-RU" sz="2800" dirty="0">
                <a:latin typeface="+mn-lt"/>
              </a:rPr>
              <a:t>Система </a:t>
            </a:r>
            <a:r>
              <a:rPr lang="en-US" sz="2800" i="1" dirty="0">
                <a:latin typeface="+mn-lt"/>
              </a:rPr>
              <a:t>S</a:t>
            </a:r>
            <a:r>
              <a:rPr lang="ru-RU" sz="2800" i="1" baseline="-25000" dirty="0">
                <a:latin typeface="+mn-lt"/>
              </a:rPr>
              <a:t>1</a:t>
            </a:r>
            <a:r>
              <a:rPr lang="ru-RU" sz="2800" baseline="-25000" dirty="0">
                <a:latin typeface="+mn-lt"/>
              </a:rPr>
              <a:t> </a:t>
            </a:r>
            <a:r>
              <a:rPr lang="ru-RU" sz="2800" dirty="0">
                <a:latin typeface="+mn-lt"/>
              </a:rPr>
              <a:t>является </a:t>
            </a:r>
            <a:r>
              <a:rPr lang="ru-RU" sz="2800" b="1" i="1" dirty="0">
                <a:solidFill>
                  <a:srgbClr val="FF0000"/>
                </a:solidFill>
                <a:latin typeface="+mn-lt"/>
              </a:rPr>
              <a:t>избыточной</a:t>
            </a:r>
            <a:r>
              <a:rPr lang="ru-RU" sz="2800" dirty="0">
                <a:latin typeface="+mn-lt"/>
              </a:rPr>
              <a:t>, так как из нее можно удалить одну из функций (&amp; или </a:t>
            </a:r>
            <a:r>
              <a:rPr lang="en-US" sz="2800" dirty="0">
                <a:latin typeface="+mn-lt"/>
                <a:sym typeface="Symbol"/>
              </a:rPr>
              <a:t></a:t>
            </a:r>
            <a:r>
              <a:rPr lang="ru-RU" sz="2800" dirty="0">
                <a:latin typeface="+mn-lt"/>
              </a:rPr>
              <a:t>) без нарушения функциональной полноты.</a:t>
            </a:r>
          </a:p>
        </p:txBody>
      </p:sp>
      <p:sp>
        <p:nvSpPr>
          <p:cNvPr id="7" name="TextBox 6"/>
          <p:cNvSpPr txBox="1"/>
          <p:nvPr/>
        </p:nvSpPr>
        <p:spPr>
          <a:xfrm>
            <a:off x="0" y="4653136"/>
            <a:ext cx="9144000" cy="954107"/>
          </a:xfrm>
          <a:prstGeom prst="rect">
            <a:avLst/>
          </a:prstGeom>
          <a:noFill/>
        </p:spPr>
        <p:txBody>
          <a:bodyPr wrap="square" rtlCol="0">
            <a:spAutoFit/>
          </a:bodyPr>
          <a:lstStyle/>
          <a:p>
            <a:pPr>
              <a:defRPr/>
            </a:pPr>
            <a:r>
              <a:rPr lang="ru-RU" sz="2800" dirty="0">
                <a:latin typeface="+mn-lt"/>
              </a:rPr>
              <a:t>Получаемые при этом системы </a:t>
            </a:r>
            <a:r>
              <a:rPr lang="en-US" sz="2800" i="1" dirty="0">
                <a:latin typeface="+mn-lt"/>
              </a:rPr>
              <a:t>S</a:t>
            </a:r>
            <a:r>
              <a:rPr lang="ru-RU" sz="2800" i="1" baseline="-25000" dirty="0">
                <a:latin typeface="+mn-lt"/>
              </a:rPr>
              <a:t>2</a:t>
            </a:r>
            <a:r>
              <a:rPr lang="ru-RU" sz="2800" i="1" dirty="0">
                <a:latin typeface="+mn-lt"/>
              </a:rPr>
              <a:t> =</a:t>
            </a:r>
            <a:r>
              <a:rPr lang="ru-RU" sz="2800" dirty="0">
                <a:latin typeface="+mn-lt"/>
              </a:rPr>
              <a:t>{</a:t>
            </a:r>
            <a:r>
              <a:rPr lang="en-US" sz="2800" dirty="0">
                <a:latin typeface="+mn-lt"/>
                <a:sym typeface="Symbol"/>
              </a:rPr>
              <a:t></a:t>
            </a:r>
            <a:r>
              <a:rPr lang="ru-RU" sz="2800" dirty="0">
                <a:latin typeface="+mn-lt"/>
              </a:rPr>
              <a:t> , &amp;} и  </a:t>
            </a:r>
            <a:r>
              <a:rPr lang="en-US" sz="2800" dirty="0">
                <a:latin typeface="+mn-lt"/>
              </a:rPr>
              <a:t>S</a:t>
            </a:r>
            <a:r>
              <a:rPr lang="ru-RU" sz="2800" baseline="-25000" dirty="0">
                <a:latin typeface="+mn-lt"/>
              </a:rPr>
              <a:t>3</a:t>
            </a:r>
            <a:r>
              <a:rPr lang="ru-RU" sz="2800" dirty="0">
                <a:latin typeface="+mn-lt"/>
              </a:rPr>
              <a:t>=</a:t>
            </a:r>
            <a:r>
              <a:rPr lang="en-US" sz="2800" dirty="0">
                <a:latin typeface="+mn-lt"/>
                <a:sym typeface="Symbol"/>
              </a:rPr>
              <a:t></a:t>
            </a:r>
            <a:r>
              <a:rPr lang="ru-RU" sz="2800" dirty="0">
                <a:latin typeface="+mn-lt"/>
              </a:rPr>
              <a:t> , </a:t>
            </a:r>
            <a:r>
              <a:rPr lang="en-US" sz="2800" dirty="0">
                <a:latin typeface="+mn-lt"/>
                <a:sym typeface="Symbol"/>
              </a:rPr>
              <a:t></a:t>
            </a:r>
            <a:r>
              <a:rPr lang="ru-RU" sz="2800" dirty="0">
                <a:latin typeface="+mn-lt"/>
              </a:rPr>
              <a:t> обычно называют </a:t>
            </a:r>
            <a:r>
              <a:rPr lang="ru-RU" sz="2800" b="1" i="1" dirty="0">
                <a:solidFill>
                  <a:srgbClr val="FF0000"/>
                </a:solidFill>
                <a:latin typeface="+mn-lt"/>
              </a:rPr>
              <a:t>сокращенным булевым базисом.</a:t>
            </a:r>
          </a:p>
        </p:txBody>
      </p:sp>
      <p:sp>
        <p:nvSpPr>
          <p:cNvPr id="8" name="TextBox 7"/>
          <p:cNvSpPr txBox="1"/>
          <p:nvPr/>
        </p:nvSpPr>
        <p:spPr>
          <a:xfrm>
            <a:off x="0" y="5517232"/>
            <a:ext cx="9144000" cy="1815882"/>
          </a:xfrm>
          <a:prstGeom prst="rect">
            <a:avLst/>
          </a:prstGeom>
          <a:noFill/>
        </p:spPr>
        <p:txBody>
          <a:bodyPr wrap="square" rtlCol="0">
            <a:spAutoFit/>
          </a:bodyPr>
          <a:lstStyle/>
          <a:p>
            <a:r>
              <a:rPr lang="ru-RU" sz="2800" dirty="0">
                <a:latin typeface="+mn-lt"/>
              </a:rPr>
              <a:t>Недостающие операции (</a:t>
            </a:r>
            <a:r>
              <a:rPr lang="en-US" sz="2800" dirty="0">
                <a:latin typeface="+mn-lt"/>
                <a:sym typeface="Symbol"/>
              </a:rPr>
              <a:t></a:t>
            </a:r>
            <a:r>
              <a:rPr lang="ru-RU" sz="2800" dirty="0">
                <a:latin typeface="+mn-lt"/>
              </a:rPr>
              <a:t> в системе </a:t>
            </a:r>
            <a:r>
              <a:rPr lang="en-US" sz="2800" i="1" dirty="0">
                <a:latin typeface="+mn-lt"/>
              </a:rPr>
              <a:t>S</a:t>
            </a:r>
            <a:r>
              <a:rPr lang="ru-RU" sz="2800" i="1" baseline="-25000" dirty="0">
                <a:latin typeface="+mn-lt"/>
              </a:rPr>
              <a:t>2</a:t>
            </a:r>
            <a:r>
              <a:rPr lang="ru-RU" sz="2800" baseline="-25000" dirty="0">
                <a:latin typeface="+mn-lt"/>
              </a:rPr>
              <a:t> </a:t>
            </a:r>
            <a:r>
              <a:rPr lang="ru-RU" sz="2800" dirty="0">
                <a:latin typeface="+mn-lt"/>
              </a:rPr>
              <a:t>и &amp; в системе </a:t>
            </a:r>
            <a:r>
              <a:rPr lang="en-US" sz="2800" i="1" dirty="0">
                <a:latin typeface="+mn-lt"/>
              </a:rPr>
              <a:t>S</a:t>
            </a:r>
            <a:r>
              <a:rPr lang="ru-RU" sz="2800" i="1" baseline="-25000" dirty="0">
                <a:latin typeface="+mn-lt"/>
              </a:rPr>
              <a:t>3</a:t>
            </a:r>
            <a:r>
              <a:rPr lang="ru-RU" sz="2800" dirty="0">
                <a:latin typeface="+mn-lt"/>
              </a:rPr>
              <a:t>) могут быть выражены с помощью следствий из законов де Моргана: </a:t>
            </a:r>
          </a:p>
          <a:p>
            <a:endParaRPr lang="ru-RU" sz="2800" dirty="0"/>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up)">
                                      <p:cBhvr>
                                        <p:cTn id="7" dur="20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up)">
                                      <p:cBhvr>
                                        <p:cTn id="12" dur="20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up)">
                                      <p:cBhvr>
                                        <p:cTn id="17" dur="20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up)">
                                      <p:cBhvr>
                                        <p:cTn id="22"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p:cNvSpPr>
            <a:spLocks noGrp="1"/>
          </p:cNvSpPr>
          <p:nvPr>
            <p:ph type="sldNum" sz="quarter" idx="12"/>
          </p:nvPr>
        </p:nvSpPr>
        <p:spPr/>
        <p:txBody>
          <a:bodyPr/>
          <a:lstStyle/>
          <a:p>
            <a:pPr>
              <a:defRPr/>
            </a:pPr>
            <a:fld id="{3E459397-42A1-4CC3-B709-515220643F7B}" type="slidenum">
              <a:rPr lang="ru-RU" smtClean="0"/>
              <a:pPr>
                <a:defRPr/>
              </a:pPr>
              <a:t>143</a:t>
            </a:fld>
            <a:endParaRPr lang="ru-RU"/>
          </a:p>
        </p:txBody>
      </p:sp>
      <p:grpSp>
        <p:nvGrpSpPr>
          <p:cNvPr id="66565" name="Group 1"/>
          <p:cNvGrpSpPr>
            <a:grpSpLocks/>
          </p:cNvGrpSpPr>
          <p:nvPr/>
        </p:nvGrpSpPr>
        <p:grpSpPr bwMode="auto">
          <a:xfrm>
            <a:off x="1857375" y="142875"/>
            <a:ext cx="4643438" cy="928688"/>
            <a:chOff x="3503" y="14959"/>
            <a:chExt cx="4645" cy="680"/>
          </a:xfrm>
        </p:grpSpPr>
        <p:graphicFrame>
          <p:nvGraphicFramePr>
            <p:cNvPr id="66562" name="Object 2"/>
            <p:cNvGraphicFramePr>
              <a:graphicFrameLocks noChangeAspect="1"/>
            </p:cNvGraphicFramePr>
            <p:nvPr/>
          </p:nvGraphicFramePr>
          <p:xfrm>
            <a:off x="3503" y="14959"/>
            <a:ext cx="2161" cy="680"/>
          </p:xfrm>
          <a:graphic>
            <a:graphicData uri="http://schemas.openxmlformats.org/presentationml/2006/ole">
              <mc:AlternateContent xmlns:mc="http://schemas.openxmlformats.org/markup-compatibility/2006">
                <mc:Choice xmlns:v="urn:schemas-microsoft-com:vml" Requires="v">
                  <p:oleObj spid="_x0000_s66562" name="Формула" r:id="rId2" imgW="787320" imgH="253800" progId="Equation.3">
                    <p:embed/>
                  </p:oleObj>
                </mc:Choice>
                <mc:Fallback>
                  <p:oleObj name="Формула" r:id="rId2" imgW="787320" imgH="253800" progId="Equation.3">
                    <p:embed/>
                    <p:pic>
                      <p:nvPicPr>
                        <p:cNvPr id="0" name="Object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3" y="14959"/>
                          <a:ext cx="2161" cy="68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6563" name="Object 3"/>
            <p:cNvGraphicFramePr>
              <a:graphicFrameLocks noChangeAspect="1"/>
            </p:cNvGraphicFramePr>
            <p:nvPr/>
          </p:nvGraphicFramePr>
          <p:xfrm>
            <a:off x="6021" y="14964"/>
            <a:ext cx="2127" cy="615"/>
          </p:xfrm>
          <a:graphic>
            <a:graphicData uri="http://schemas.openxmlformats.org/presentationml/2006/ole">
              <mc:AlternateContent xmlns:mc="http://schemas.openxmlformats.org/markup-compatibility/2006">
                <mc:Choice xmlns:v="urn:schemas-microsoft-com:vml" Requires="v">
                  <p:oleObj spid="_x0000_s66563" name="Формула" r:id="rId4" imgW="774360" imgH="228600" progId="Equation.3">
                    <p:embed/>
                  </p:oleObj>
                </mc:Choice>
                <mc:Fallback>
                  <p:oleObj name="Формула" r:id="rId4" imgW="774360" imgH="228600" progId="Equation.3">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21" y="14964"/>
                          <a:ext cx="2127" cy="61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6" name="TextBox 5"/>
          <p:cNvSpPr txBox="1"/>
          <p:nvPr/>
        </p:nvSpPr>
        <p:spPr>
          <a:xfrm>
            <a:off x="0" y="1000125"/>
            <a:ext cx="9144000" cy="2246769"/>
          </a:xfrm>
          <a:prstGeom prst="rect">
            <a:avLst/>
          </a:prstGeom>
          <a:noFill/>
        </p:spPr>
        <p:txBody>
          <a:bodyPr>
            <a:spAutoFit/>
          </a:bodyPr>
          <a:lstStyle/>
          <a:p>
            <a:pPr hangingPunct="0">
              <a:defRPr/>
            </a:pPr>
            <a:r>
              <a:rPr lang="ru-RU" sz="2800" dirty="0">
                <a:latin typeface="+mn-lt"/>
              </a:rPr>
              <a:t>Другими примерами функционально полных систем являются системы из одной функции: </a:t>
            </a:r>
            <a:r>
              <a:rPr lang="en-US" sz="2800" i="1" dirty="0">
                <a:latin typeface="+mn-lt"/>
              </a:rPr>
              <a:t>S</a:t>
            </a:r>
            <a:r>
              <a:rPr lang="ru-RU" sz="2800" i="1" baseline="-25000" dirty="0">
                <a:latin typeface="+mn-lt"/>
              </a:rPr>
              <a:t>4</a:t>
            </a:r>
            <a:r>
              <a:rPr lang="ru-RU" sz="2800" i="1" dirty="0">
                <a:latin typeface="+mn-lt"/>
              </a:rPr>
              <a:t>=</a:t>
            </a:r>
            <a:r>
              <a:rPr lang="ru-RU" sz="2800" dirty="0">
                <a:latin typeface="+mn-lt"/>
              </a:rPr>
              <a:t>{</a:t>
            </a:r>
            <a:r>
              <a:rPr lang="en-US" sz="2800" dirty="0">
                <a:latin typeface="+mn-lt"/>
                <a:sym typeface="Symbol"/>
              </a:rPr>
              <a:t></a:t>
            </a:r>
            <a:r>
              <a:rPr lang="ru-RU" sz="2800" dirty="0">
                <a:latin typeface="+mn-lt"/>
              </a:rPr>
              <a:t>} </a:t>
            </a:r>
            <a:r>
              <a:rPr lang="ru-RU" sz="2800" dirty="0">
                <a:solidFill>
                  <a:srgbClr val="FF0000"/>
                </a:solidFill>
                <a:latin typeface="+mn-lt"/>
              </a:rPr>
              <a:t>(</a:t>
            </a:r>
            <a:r>
              <a:rPr lang="ru-RU" sz="2800" b="1" i="1" dirty="0">
                <a:solidFill>
                  <a:srgbClr val="FF0000"/>
                </a:solidFill>
                <a:latin typeface="+mn-lt"/>
              </a:rPr>
              <a:t>стрелка Пирса</a:t>
            </a:r>
            <a:r>
              <a:rPr lang="ru-RU" sz="2800" dirty="0">
                <a:solidFill>
                  <a:srgbClr val="FF0000"/>
                </a:solidFill>
                <a:latin typeface="+mn-lt"/>
              </a:rPr>
              <a:t>)</a:t>
            </a:r>
            <a:r>
              <a:rPr lang="ru-RU" sz="2800" dirty="0">
                <a:latin typeface="+mn-lt"/>
              </a:rPr>
              <a:t>, </a:t>
            </a:r>
            <a:r>
              <a:rPr lang="en-US" sz="2800" i="1" dirty="0">
                <a:latin typeface="+mn-lt"/>
              </a:rPr>
              <a:t>S</a:t>
            </a:r>
            <a:r>
              <a:rPr lang="ru-RU" sz="2800" i="1" baseline="-25000" dirty="0">
                <a:latin typeface="+mn-lt"/>
              </a:rPr>
              <a:t>5</a:t>
            </a:r>
            <a:r>
              <a:rPr lang="ru-RU" sz="2800" i="1" dirty="0">
                <a:latin typeface="+mn-lt"/>
              </a:rPr>
              <a:t>=</a:t>
            </a:r>
            <a:r>
              <a:rPr lang="ru-RU" sz="2800" dirty="0">
                <a:latin typeface="+mn-lt"/>
              </a:rPr>
              <a:t>{|} </a:t>
            </a:r>
            <a:r>
              <a:rPr lang="ru-RU" sz="2800" dirty="0">
                <a:solidFill>
                  <a:srgbClr val="FF0000"/>
                </a:solidFill>
                <a:latin typeface="+mn-lt"/>
              </a:rPr>
              <a:t>(</a:t>
            </a:r>
            <a:r>
              <a:rPr lang="ru-RU" sz="2800" b="1" i="1" dirty="0">
                <a:solidFill>
                  <a:srgbClr val="FF0000"/>
                </a:solidFill>
                <a:latin typeface="+mn-lt"/>
              </a:rPr>
              <a:t>штрих Шеффера</a:t>
            </a:r>
            <a:r>
              <a:rPr lang="ru-RU" sz="2800" dirty="0">
                <a:solidFill>
                  <a:srgbClr val="FF0000"/>
                </a:solidFill>
                <a:latin typeface="+mn-lt"/>
              </a:rPr>
              <a:t>)</a:t>
            </a:r>
            <a:r>
              <a:rPr lang="ru-RU" sz="2800" dirty="0">
                <a:latin typeface="+mn-lt"/>
              </a:rPr>
              <a:t>, которые принято называть </a:t>
            </a:r>
            <a:r>
              <a:rPr lang="ru-RU" sz="2800" b="1" i="1" dirty="0">
                <a:solidFill>
                  <a:srgbClr val="FF0000"/>
                </a:solidFill>
                <a:latin typeface="+mn-lt"/>
              </a:rPr>
              <a:t>универсальными базисами</a:t>
            </a:r>
            <a:r>
              <a:rPr lang="ru-RU" sz="2800" dirty="0">
                <a:latin typeface="+mn-lt"/>
              </a:rPr>
              <a:t>, а также система </a:t>
            </a:r>
            <a:r>
              <a:rPr lang="en-US" sz="2800" i="1" dirty="0">
                <a:latin typeface="+mn-lt"/>
              </a:rPr>
              <a:t>S</a:t>
            </a:r>
            <a:r>
              <a:rPr lang="ru-RU" sz="2800" i="1" baseline="-25000" dirty="0">
                <a:latin typeface="+mn-lt"/>
              </a:rPr>
              <a:t>6</a:t>
            </a:r>
            <a:r>
              <a:rPr lang="ru-RU" sz="2800" i="1" dirty="0">
                <a:latin typeface="+mn-lt"/>
              </a:rPr>
              <a:t>= </a:t>
            </a:r>
            <a:r>
              <a:rPr lang="ru-RU" sz="2800" dirty="0">
                <a:latin typeface="+mn-lt"/>
              </a:rPr>
              <a:t>{&amp;, </a:t>
            </a:r>
            <a:r>
              <a:rPr lang="en-US" sz="2800" dirty="0">
                <a:latin typeface="+mn-lt"/>
                <a:sym typeface="Symbol"/>
              </a:rPr>
              <a:t></a:t>
            </a:r>
            <a:r>
              <a:rPr lang="ru-RU" sz="2800" dirty="0">
                <a:latin typeface="+mn-lt"/>
              </a:rPr>
              <a:t>, 1}, которую называют </a:t>
            </a:r>
            <a:r>
              <a:rPr lang="ru-RU" sz="2800" b="1" i="1" dirty="0">
                <a:solidFill>
                  <a:srgbClr val="FF0000"/>
                </a:solidFill>
                <a:latin typeface="+mn-lt"/>
              </a:rPr>
              <a:t>базисом Жегалкина</a:t>
            </a:r>
            <a:r>
              <a:rPr lang="ru-RU" sz="2800" b="1" dirty="0">
                <a:latin typeface="+mn-lt"/>
              </a:rPr>
              <a:t>.</a:t>
            </a:r>
            <a:endParaRPr lang="ru-RU" sz="2800" dirty="0">
              <a:latin typeface="+mn-lt"/>
            </a:endParaRPr>
          </a:p>
        </p:txBody>
      </p:sp>
      <p:sp>
        <p:nvSpPr>
          <p:cNvPr id="7" name="TextBox 6"/>
          <p:cNvSpPr txBox="1"/>
          <p:nvPr/>
        </p:nvSpPr>
        <p:spPr>
          <a:xfrm>
            <a:off x="0" y="3284984"/>
            <a:ext cx="9144000" cy="1815882"/>
          </a:xfrm>
          <a:prstGeom prst="rect">
            <a:avLst/>
          </a:prstGeom>
          <a:noFill/>
        </p:spPr>
        <p:txBody>
          <a:bodyPr wrap="square" rtlCol="0">
            <a:spAutoFit/>
          </a:bodyPr>
          <a:lstStyle/>
          <a:p>
            <a:pPr hangingPunct="0">
              <a:defRPr/>
            </a:pPr>
            <a:r>
              <a:rPr lang="ru-RU" sz="2800" dirty="0">
                <a:latin typeface="+mn-lt"/>
              </a:rPr>
              <a:t>Функционально полная система булевых функций называется </a:t>
            </a:r>
            <a:r>
              <a:rPr lang="ru-RU" sz="2800" b="1" i="1" dirty="0">
                <a:solidFill>
                  <a:srgbClr val="FF0000"/>
                </a:solidFill>
                <a:latin typeface="+mn-lt"/>
              </a:rPr>
              <a:t>минимальной</a:t>
            </a:r>
            <a:r>
              <a:rPr lang="ru-RU" sz="2800" i="1" dirty="0">
                <a:latin typeface="+mn-lt"/>
              </a:rPr>
              <a:t>,</a:t>
            </a:r>
            <a:r>
              <a:rPr lang="ru-RU" sz="2800" dirty="0">
                <a:latin typeface="+mn-lt"/>
              </a:rPr>
              <a:t> если удаление из нее какой-либо функции приводит к нарушению свойства функциональной полноты.</a:t>
            </a:r>
          </a:p>
        </p:txBody>
      </p:sp>
      <p:sp>
        <p:nvSpPr>
          <p:cNvPr id="8" name="TextBox 7"/>
          <p:cNvSpPr txBox="1"/>
          <p:nvPr/>
        </p:nvSpPr>
        <p:spPr>
          <a:xfrm>
            <a:off x="0" y="5229200"/>
            <a:ext cx="9144000" cy="1384995"/>
          </a:xfrm>
          <a:prstGeom prst="rect">
            <a:avLst/>
          </a:prstGeom>
          <a:noFill/>
        </p:spPr>
        <p:txBody>
          <a:bodyPr wrap="square" rtlCol="0">
            <a:spAutoFit/>
          </a:bodyPr>
          <a:lstStyle/>
          <a:p>
            <a:r>
              <a:rPr lang="ru-RU" sz="2800" dirty="0">
                <a:latin typeface="+mn-lt"/>
              </a:rPr>
              <a:t>Понятие функциональной полноты системы булевых функций связано с аналогичным понятием для системы логических элементов.</a:t>
            </a:r>
            <a:endParaRPr lang="ru-RU" sz="2800" dirty="0"/>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2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up)">
                                      <p:cBhvr>
                                        <p:cTn id="12" dur="20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up)">
                                      <p:cBhvr>
                                        <p:cTn id="17"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p:cNvSpPr>
            <a:spLocks noGrp="1"/>
          </p:cNvSpPr>
          <p:nvPr>
            <p:ph type="sldNum" sz="quarter" idx="12"/>
          </p:nvPr>
        </p:nvSpPr>
        <p:spPr/>
        <p:txBody>
          <a:bodyPr/>
          <a:lstStyle/>
          <a:p>
            <a:pPr>
              <a:defRPr/>
            </a:pPr>
            <a:fld id="{BB16A68E-7409-4AFD-8658-172974965910}" type="slidenum">
              <a:rPr lang="ru-RU" smtClean="0"/>
              <a:pPr>
                <a:defRPr/>
              </a:pPr>
              <a:t>144</a:t>
            </a:fld>
            <a:endParaRPr lang="ru-RU"/>
          </a:p>
        </p:txBody>
      </p:sp>
      <p:sp>
        <p:nvSpPr>
          <p:cNvPr id="3" name="TextBox 2"/>
          <p:cNvSpPr txBox="1"/>
          <p:nvPr/>
        </p:nvSpPr>
        <p:spPr>
          <a:xfrm>
            <a:off x="0" y="0"/>
            <a:ext cx="9144000" cy="3108543"/>
          </a:xfrm>
          <a:prstGeom prst="rect">
            <a:avLst/>
          </a:prstGeom>
          <a:noFill/>
        </p:spPr>
        <p:txBody>
          <a:bodyPr>
            <a:spAutoFit/>
          </a:bodyPr>
          <a:lstStyle/>
          <a:p>
            <a:pPr hangingPunct="0">
              <a:defRPr/>
            </a:pPr>
            <a:r>
              <a:rPr lang="ru-RU" sz="2800" dirty="0">
                <a:latin typeface="+mn-lt"/>
              </a:rPr>
              <a:t>Эта связь заключается в следующем: если каждой </a:t>
            </a:r>
            <a:r>
              <a:rPr lang="ru-RU" sz="2800" dirty="0" err="1">
                <a:latin typeface="+mn-lt"/>
              </a:rPr>
              <a:t>функ-ции</a:t>
            </a:r>
            <a:r>
              <a:rPr lang="ru-RU" sz="2800" dirty="0">
                <a:latin typeface="+mn-lt"/>
              </a:rPr>
              <a:t> из некоторой функционально полной системы </a:t>
            </a:r>
            <a:r>
              <a:rPr lang="ru-RU" sz="2800" dirty="0" err="1">
                <a:latin typeface="+mn-lt"/>
              </a:rPr>
              <a:t>сопо-ставить</a:t>
            </a:r>
            <a:r>
              <a:rPr lang="ru-RU" sz="2800" dirty="0">
                <a:latin typeface="+mn-lt"/>
              </a:rPr>
              <a:t> логический элемент, реализующий эту функцию, то система логических элементов соответствующая </a:t>
            </a:r>
            <a:r>
              <a:rPr lang="ru-RU" sz="2800" dirty="0" err="1">
                <a:latin typeface="+mn-lt"/>
              </a:rPr>
              <a:t>неко-торой</a:t>
            </a:r>
            <a:r>
              <a:rPr lang="ru-RU" sz="2800" dirty="0">
                <a:latin typeface="+mn-lt"/>
              </a:rPr>
              <a:t> функционально полной системе булевых функций естественным образом оказывается тоже функционально полной. </a:t>
            </a:r>
            <a:endParaRPr lang="ru-RU" dirty="0"/>
          </a:p>
        </p:txBody>
      </p:sp>
      <p:sp>
        <p:nvSpPr>
          <p:cNvPr id="4" name="TextBox 3"/>
          <p:cNvSpPr txBox="1"/>
          <p:nvPr/>
        </p:nvSpPr>
        <p:spPr>
          <a:xfrm>
            <a:off x="0" y="2852936"/>
            <a:ext cx="9144000" cy="1815882"/>
          </a:xfrm>
          <a:prstGeom prst="rect">
            <a:avLst/>
          </a:prstGeom>
          <a:noFill/>
        </p:spPr>
        <p:txBody>
          <a:bodyPr wrap="square" rtlCol="0">
            <a:spAutoFit/>
          </a:bodyPr>
          <a:lstStyle/>
          <a:p>
            <a:pPr hangingPunct="0">
              <a:defRPr/>
            </a:pPr>
            <a:r>
              <a:rPr lang="ru-RU" sz="2800" dirty="0">
                <a:latin typeface="+mn-lt"/>
              </a:rPr>
              <a:t>С использованием функционально полной системы </a:t>
            </a:r>
            <a:r>
              <a:rPr lang="ru-RU" sz="2800" dirty="0" err="1">
                <a:latin typeface="+mn-lt"/>
              </a:rPr>
              <a:t>логи-ческих</a:t>
            </a:r>
            <a:r>
              <a:rPr lang="ru-RU" sz="2800" dirty="0">
                <a:latin typeface="+mn-lt"/>
              </a:rPr>
              <a:t> элементов можно построить комбинационную схему, реализующую любую, сколь угодно сложную, булеву функцию. </a:t>
            </a:r>
          </a:p>
        </p:txBody>
      </p:sp>
      <p:sp>
        <p:nvSpPr>
          <p:cNvPr id="5" name="TextBox 4"/>
          <p:cNvSpPr txBox="1"/>
          <p:nvPr/>
        </p:nvSpPr>
        <p:spPr>
          <a:xfrm>
            <a:off x="0" y="4581128"/>
            <a:ext cx="9144000" cy="2246769"/>
          </a:xfrm>
          <a:prstGeom prst="rect">
            <a:avLst/>
          </a:prstGeom>
          <a:noFill/>
        </p:spPr>
        <p:txBody>
          <a:bodyPr wrap="square" rtlCol="0">
            <a:spAutoFit/>
          </a:bodyPr>
          <a:lstStyle/>
          <a:p>
            <a:pPr hangingPunct="0">
              <a:defRPr/>
            </a:pPr>
            <a:r>
              <a:rPr lang="ru-RU" sz="2800" dirty="0">
                <a:latin typeface="+mn-lt"/>
              </a:rPr>
              <a:t>Доказательство функциональной полноты некоторой системы булевых функций можно осуществлять одним из двух способов:</a:t>
            </a:r>
          </a:p>
          <a:p>
            <a:pPr hangingPunct="0">
              <a:defRPr/>
            </a:pPr>
            <a:r>
              <a:rPr lang="ru-RU" sz="2800" dirty="0">
                <a:latin typeface="+mn-lt"/>
              </a:rPr>
              <a:t>1. с использованием теоремы о функциональной полноте;</a:t>
            </a:r>
          </a:p>
          <a:p>
            <a:pPr hangingPunct="0">
              <a:defRPr/>
            </a:pPr>
            <a:r>
              <a:rPr lang="ru-RU" sz="2800" dirty="0">
                <a:latin typeface="+mn-lt"/>
              </a:rPr>
              <a:t>2. с использованием конструктивного подхода.</a:t>
            </a:r>
            <a:endParaRPr lang="ru-RU" sz="2800" dirty="0"/>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up)">
                                      <p:cBhvr>
                                        <p:cTn id="12"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p:cNvSpPr>
            <a:spLocks noGrp="1"/>
          </p:cNvSpPr>
          <p:nvPr>
            <p:ph type="sldNum" sz="quarter" idx="12"/>
          </p:nvPr>
        </p:nvSpPr>
        <p:spPr/>
        <p:txBody>
          <a:bodyPr/>
          <a:lstStyle/>
          <a:p>
            <a:pPr>
              <a:defRPr/>
            </a:pPr>
            <a:fld id="{BB99D53A-AB25-4F84-A1BE-5E67DF1CA4E2}" type="slidenum">
              <a:rPr lang="ru-RU" smtClean="0"/>
              <a:pPr>
                <a:defRPr/>
              </a:pPr>
              <a:t>145</a:t>
            </a:fld>
            <a:endParaRPr lang="ru-RU"/>
          </a:p>
        </p:txBody>
      </p:sp>
      <p:sp>
        <p:nvSpPr>
          <p:cNvPr id="3" name="TextBox 2"/>
          <p:cNvSpPr txBox="1"/>
          <p:nvPr/>
        </p:nvSpPr>
        <p:spPr>
          <a:xfrm>
            <a:off x="0" y="0"/>
            <a:ext cx="9144000" cy="1815882"/>
          </a:xfrm>
          <a:prstGeom prst="rect">
            <a:avLst/>
          </a:prstGeom>
          <a:noFill/>
        </p:spPr>
        <p:txBody>
          <a:bodyPr>
            <a:spAutoFit/>
          </a:bodyPr>
          <a:lstStyle/>
          <a:p>
            <a:pPr>
              <a:defRPr/>
            </a:pPr>
            <a:r>
              <a:rPr lang="ru-RU" sz="2800" b="1" dirty="0">
                <a:solidFill>
                  <a:srgbClr val="FF0000"/>
                </a:solidFill>
                <a:latin typeface="+mn-lt"/>
              </a:rPr>
              <a:t>Теорема о функциональной полноте (теорема Поста)</a:t>
            </a:r>
          </a:p>
          <a:p>
            <a:pPr hangingPunct="0">
              <a:defRPr/>
            </a:pPr>
            <a:r>
              <a:rPr lang="ru-RU" sz="2800" dirty="0">
                <a:latin typeface="+mn-lt"/>
              </a:rPr>
              <a:t>Для того чтобы система булевых функций была функционально полной, необходимо и достаточно, чтобы она содержала:</a:t>
            </a:r>
          </a:p>
        </p:txBody>
      </p:sp>
      <p:sp>
        <p:nvSpPr>
          <p:cNvPr id="4" name="TextBox 3"/>
          <p:cNvSpPr txBox="1"/>
          <p:nvPr/>
        </p:nvSpPr>
        <p:spPr>
          <a:xfrm>
            <a:off x="0" y="1628800"/>
            <a:ext cx="9144000" cy="523220"/>
          </a:xfrm>
          <a:prstGeom prst="rect">
            <a:avLst/>
          </a:prstGeom>
          <a:noFill/>
        </p:spPr>
        <p:txBody>
          <a:bodyPr wrap="square" rtlCol="0">
            <a:spAutoFit/>
          </a:bodyPr>
          <a:lstStyle/>
          <a:p>
            <a:pPr fontAlgn="auto">
              <a:buFont typeface="Arial" pitchFamily="34" charset="0"/>
              <a:buChar char="•"/>
              <a:defRPr/>
            </a:pPr>
            <a:r>
              <a:rPr lang="ru-RU" sz="2800" dirty="0">
                <a:latin typeface="+mn-lt"/>
              </a:rPr>
              <a:t> хотя бы одну функцию, не </a:t>
            </a:r>
            <a:r>
              <a:rPr lang="en-US" sz="2800" dirty="0">
                <a:latin typeface="+mn-lt"/>
              </a:rPr>
              <a:t>c</a:t>
            </a:r>
            <a:r>
              <a:rPr lang="ru-RU" sz="2800" dirty="0">
                <a:latin typeface="+mn-lt"/>
              </a:rPr>
              <a:t>охраняющую ноль;</a:t>
            </a:r>
          </a:p>
        </p:txBody>
      </p:sp>
      <p:sp>
        <p:nvSpPr>
          <p:cNvPr id="5" name="TextBox 4"/>
          <p:cNvSpPr txBox="1"/>
          <p:nvPr/>
        </p:nvSpPr>
        <p:spPr>
          <a:xfrm>
            <a:off x="0" y="1988840"/>
            <a:ext cx="9144000" cy="523220"/>
          </a:xfrm>
          <a:prstGeom prst="rect">
            <a:avLst/>
          </a:prstGeom>
          <a:noFill/>
        </p:spPr>
        <p:txBody>
          <a:bodyPr wrap="square" rtlCol="0">
            <a:spAutoFit/>
          </a:bodyPr>
          <a:lstStyle/>
          <a:p>
            <a:pPr fontAlgn="auto">
              <a:buFont typeface="Arial" pitchFamily="34" charset="0"/>
              <a:buChar char="•"/>
              <a:defRPr/>
            </a:pPr>
            <a:r>
              <a:rPr lang="ru-RU" sz="2800" dirty="0">
                <a:latin typeface="+mn-lt"/>
              </a:rPr>
              <a:t> хотя бы одну функцию, не </a:t>
            </a:r>
            <a:r>
              <a:rPr lang="en-US" sz="2800" dirty="0">
                <a:latin typeface="+mn-lt"/>
              </a:rPr>
              <a:t>c</a:t>
            </a:r>
            <a:r>
              <a:rPr lang="ru-RU" sz="2800" dirty="0">
                <a:latin typeface="+mn-lt"/>
              </a:rPr>
              <a:t>охраняющую единицу;</a:t>
            </a:r>
          </a:p>
        </p:txBody>
      </p:sp>
      <p:sp>
        <p:nvSpPr>
          <p:cNvPr id="7" name="TextBox 6"/>
          <p:cNvSpPr txBox="1"/>
          <p:nvPr/>
        </p:nvSpPr>
        <p:spPr>
          <a:xfrm>
            <a:off x="0" y="2348880"/>
            <a:ext cx="9144000" cy="523220"/>
          </a:xfrm>
          <a:prstGeom prst="rect">
            <a:avLst/>
          </a:prstGeom>
          <a:noFill/>
        </p:spPr>
        <p:txBody>
          <a:bodyPr wrap="square" rtlCol="0">
            <a:spAutoFit/>
          </a:bodyPr>
          <a:lstStyle/>
          <a:p>
            <a:pPr fontAlgn="auto">
              <a:buFont typeface="Arial" pitchFamily="34" charset="0"/>
              <a:buChar char="•"/>
              <a:defRPr/>
            </a:pPr>
            <a:r>
              <a:rPr lang="ru-RU" sz="2800" dirty="0">
                <a:latin typeface="+mn-lt"/>
              </a:rPr>
              <a:t> хотя бы одну не линейную функцию;</a:t>
            </a:r>
          </a:p>
        </p:txBody>
      </p:sp>
      <p:sp>
        <p:nvSpPr>
          <p:cNvPr id="8" name="TextBox 7"/>
          <p:cNvSpPr txBox="1"/>
          <p:nvPr/>
        </p:nvSpPr>
        <p:spPr>
          <a:xfrm>
            <a:off x="0" y="2708920"/>
            <a:ext cx="9144000" cy="523220"/>
          </a:xfrm>
          <a:prstGeom prst="rect">
            <a:avLst/>
          </a:prstGeom>
          <a:noFill/>
        </p:spPr>
        <p:txBody>
          <a:bodyPr wrap="square" rtlCol="0">
            <a:spAutoFit/>
          </a:bodyPr>
          <a:lstStyle/>
          <a:p>
            <a:pPr fontAlgn="auto">
              <a:buFont typeface="Arial" pitchFamily="34" charset="0"/>
              <a:buChar char="•"/>
              <a:defRPr/>
            </a:pPr>
            <a:r>
              <a:rPr lang="ru-RU" sz="2800" dirty="0">
                <a:latin typeface="+mn-lt"/>
              </a:rPr>
              <a:t> хотя бы одну не монотонную функцию;</a:t>
            </a:r>
          </a:p>
        </p:txBody>
      </p:sp>
      <p:sp>
        <p:nvSpPr>
          <p:cNvPr id="9" name="TextBox 8"/>
          <p:cNvSpPr txBox="1"/>
          <p:nvPr/>
        </p:nvSpPr>
        <p:spPr>
          <a:xfrm>
            <a:off x="0" y="3068960"/>
            <a:ext cx="9144000" cy="523220"/>
          </a:xfrm>
          <a:prstGeom prst="rect">
            <a:avLst/>
          </a:prstGeom>
          <a:noFill/>
        </p:spPr>
        <p:txBody>
          <a:bodyPr wrap="square" rtlCol="0">
            <a:spAutoFit/>
          </a:bodyPr>
          <a:lstStyle/>
          <a:p>
            <a:pPr fontAlgn="auto">
              <a:buFont typeface="Arial" pitchFamily="34" charset="0"/>
              <a:buChar char="•"/>
              <a:defRPr/>
            </a:pPr>
            <a:r>
              <a:rPr lang="ru-RU" sz="2800" dirty="0">
                <a:latin typeface="+mn-lt"/>
              </a:rPr>
              <a:t> хотя бы одну не самодвойственную функцию.</a:t>
            </a:r>
          </a:p>
        </p:txBody>
      </p:sp>
      <p:sp>
        <p:nvSpPr>
          <p:cNvPr id="10" name="TextBox 9"/>
          <p:cNvSpPr txBox="1"/>
          <p:nvPr/>
        </p:nvSpPr>
        <p:spPr>
          <a:xfrm>
            <a:off x="0" y="3645024"/>
            <a:ext cx="9144000" cy="3539430"/>
          </a:xfrm>
          <a:prstGeom prst="rect">
            <a:avLst/>
          </a:prstGeom>
          <a:noFill/>
        </p:spPr>
        <p:txBody>
          <a:bodyPr wrap="square" rtlCol="0">
            <a:spAutoFit/>
          </a:bodyPr>
          <a:lstStyle/>
          <a:p>
            <a:pPr hangingPunct="0">
              <a:defRPr/>
            </a:pPr>
            <a:r>
              <a:rPr lang="ru-RU" sz="2800" dirty="0">
                <a:latin typeface="+mn-lt"/>
              </a:rPr>
              <a:t>В теореме Поста фигурируют пять классов булевых функций:</a:t>
            </a:r>
          </a:p>
          <a:p>
            <a:pPr hangingPunct="0">
              <a:defRPr/>
            </a:pPr>
            <a:r>
              <a:rPr lang="en-US" sz="2800" i="1" dirty="0">
                <a:latin typeface="+mn-lt"/>
              </a:rPr>
              <a:t>K</a:t>
            </a:r>
            <a:r>
              <a:rPr lang="ru-RU" sz="2800" i="1" baseline="-25000" dirty="0">
                <a:latin typeface="+mn-lt"/>
              </a:rPr>
              <a:t>0</a:t>
            </a:r>
            <a:r>
              <a:rPr lang="ru-RU" sz="2800" i="1" dirty="0">
                <a:latin typeface="+mn-lt"/>
              </a:rPr>
              <a:t> – </a:t>
            </a:r>
            <a:r>
              <a:rPr lang="ru-RU" sz="2800" dirty="0">
                <a:latin typeface="+mn-lt"/>
              </a:rPr>
              <a:t>класс функций, сохраняющих ноль;</a:t>
            </a:r>
          </a:p>
          <a:p>
            <a:pPr hangingPunct="0">
              <a:defRPr/>
            </a:pPr>
            <a:r>
              <a:rPr lang="ru-RU" sz="2800" i="1" dirty="0">
                <a:latin typeface="+mn-lt"/>
              </a:rPr>
              <a:t>К</a:t>
            </a:r>
            <a:r>
              <a:rPr lang="ru-RU" sz="2800" i="1" baseline="-25000" dirty="0">
                <a:latin typeface="+mn-lt"/>
              </a:rPr>
              <a:t>1</a:t>
            </a:r>
            <a:r>
              <a:rPr lang="ru-RU" sz="2800" dirty="0">
                <a:latin typeface="+mn-lt"/>
              </a:rPr>
              <a:t> – класс функций, сохраняющих единицу;</a:t>
            </a:r>
          </a:p>
          <a:p>
            <a:pPr hangingPunct="0">
              <a:defRPr/>
            </a:pPr>
            <a:r>
              <a:rPr lang="en-US" sz="2800" i="1" dirty="0">
                <a:latin typeface="+mn-lt"/>
              </a:rPr>
              <a:t>K</a:t>
            </a:r>
            <a:r>
              <a:rPr lang="en-US" sz="2800" i="1" baseline="-25000" dirty="0">
                <a:latin typeface="+mn-lt"/>
              </a:rPr>
              <a:t>L</a:t>
            </a:r>
            <a:r>
              <a:rPr lang="ru-RU" sz="2800" i="1" dirty="0">
                <a:latin typeface="+mn-lt"/>
              </a:rPr>
              <a:t> – </a:t>
            </a:r>
            <a:r>
              <a:rPr lang="ru-RU" sz="2800" dirty="0">
                <a:latin typeface="+mn-lt"/>
              </a:rPr>
              <a:t>класс линейных функций;</a:t>
            </a:r>
          </a:p>
          <a:p>
            <a:pPr hangingPunct="0">
              <a:defRPr/>
            </a:pPr>
            <a:r>
              <a:rPr lang="en-US" sz="2800" i="1" dirty="0">
                <a:latin typeface="+mn-lt"/>
              </a:rPr>
              <a:t>K</a:t>
            </a:r>
            <a:r>
              <a:rPr lang="en-US" sz="2800" i="1" baseline="-25000" dirty="0">
                <a:latin typeface="+mn-lt"/>
              </a:rPr>
              <a:t>M</a:t>
            </a:r>
            <a:r>
              <a:rPr lang="en-US" sz="2800" i="1" dirty="0">
                <a:latin typeface="+mn-lt"/>
              </a:rPr>
              <a:t> </a:t>
            </a:r>
            <a:r>
              <a:rPr lang="ru-RU" sz="2800" dirty="0">
                <a:latin typeface="+mn-lt"/>
              </a:rPr>
              <a:t>– класс монотонных функций;</a:t>
            </a:r>
          </a:p>
          <a:p>
            <a:pPr hangingPunct="0">
              <a:defRPr/>
            </a:pPr>
            <a:r>
              <a:rPr lang="en-US" sz="2800" i="1" dirty="0">
                <a:latin typeface="+mn-lt"/>
              </a:rPr>
              <a:t>K</a:t>
            </a:r>
            <a:r>
              <a:rPr lang="en-US" sz="2800" i="1" baseline="-25000" dirty="0">
                <a:latin typeface="+mn-lt"/>
              </a:rPr>
              <a:t>S</a:t>
            </a:r>
            <a:r>
              <a:rPr lang="en-US" sz="2800" i="1" dirty="0">
                <a:latin typeface="+mn-lt"/>
              </a:rPr>
              <a:t> </a:t>
            </a:r>
            <a:r>
              <a:rPr lang="ru-RU" sz="2800" dirty="0">
                <a:latin typeface="+mn-lt"/>
              </a:rPr>
              <a:t>– класс самодвойственных функций. </a:t>
            </a:r>
          </a:p>
          <a:p>
            <a:endParaRPr lang="ru-RU" sz="2800" dirty="0"/>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up)">
                                      <p:cBhvr>
                                        <p:cTn id="12" dur="20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up)">
                                      <p:cBhvr>
                                        <p:cTn id="17" dur="20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8">
                                            <p:txEl>
                                              <p:pRg st="0" end="0"/>
                                            </p:txEl>
                                          </p:spTgt>
                                        </p:tgtEl>
                                        <p:attrNameLst>
                                          <p:attrName>style.visibility</p:attrName>
                                        </p:attrNameLst>
                                      </p:cBhvr>
                                      <p:to>
                                        <p:strVal val="visible"/>
                                      </p:to>
                                    </p:set>
                                    <p:animEffect transition="in" filter="wipe(up)">
                                      <p:cBhvr>
                                        <p:cTn id="22" dur="2000"/>
                                        <p:tgtEl>
                                          <p:spTgt spid="8">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wipe(up)">
                                      <p:cBhvr>
                                        <p:cTn id="27" dur="20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10">
                                            <p:txEl>
                                              <p:pRg st="0" end="0"/>
                                            </p:txEl>
                                          </p:spTgt>
                                        </p:tgtEl>
                                        <p:attrNameLst>
                                          <p:attrName>style.visibility</p:attrName>
                                        </p:attrNameLst>
                                      </p:cBhvr>
                                      <p:to>
                                        <p:strVal val="visible"/>
                                      </p:to>
                                    </p:set>
                                    <p:animEffect transition="in" filter="wipe(up)">
                                      <p:cBhvr>
                                        <p:cTn id="32" dur="2000"/>
                                        <p:tgtEl>
                                          <p:spTgt spid="10">
                                            <p:txEl>
                                              <p:pRg st="0" end="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nodeType="clickEffect">
                                  <p:stCondLst>
                                    <p:cond delay="0"/>
                                  </p:stCondLst>
                                  <p:childTnLst>
                                    <p:set>
                                      <p:cBhvr>
                                        <p:cTn id="36" dur="1" fill="hold">
                                          <p:stCondLst>
                                            <p:cond delay="0"/>
                                          </p:stCondLst>
                                        </p:cTn>
                                        <p:tgtEl>
                                          <p:spTgt spid="10">
                                            <p:txEl>
                                              <p:pRg st="1" end="1"/>
                                            </p:txEl>
                                          </p:spTgt>
                                        </p:tgtEl>
                                        <p:attrNameLst>
                                          <p:attrName>style.visibility</p:attrName>
                                        </p:attrNameLst>
                                      </p:cBhvr>
                                      <p:to>
                                        <p:strVal val="visible"/>
                                      </p:to>
                                    </p:set>
                                    <p:animEffect transition="in" filter="wipe(up)">
                                      <p:cBhvr>
                                        <p:cTn id="37" dur="2000"/>
                                        <p:tgtEl>
                                          <p:spTgt spid="10">
                                            <p:txEl>
                                              <p:pRg st="1" end="1"/>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nodeType="clickEffect">
                                  <p:stCondLst>
                                    <p:cond delay="0"/>
                                  </p:stCondLst>
                                  <p:childTnLst>
                                    <p:set>
                                      <p:cBhvr>
                                        <p:cTn id="41" dur="1" fill="hold">
                                          <p:stCondLst>
                                            <p:cond delay="0"/>
                                          </p:stCondLst>
                                        </p:cTn>
                                        <p:tgtEl>
                                          <p:spTgt spid="10">
                                            <p:txEl>
                                              <p:pRg st="2" end="2"/>
                                            </p:txEl>
                                          </p:spTgt>
                                        </p:tgtEl>
                                        <p:attrNameLst>
                                          <p:attrName>style.visibility</p:attrName>
                                        </p:attrNameLst>
                                      </p:cBhvr>
                                      <p:to>
                                        <p:strVal val="visible"/>
                                      </p:to>
                                    </p:set>
                                    <p:animEffect transition="in" filter="wipe(up)">
                                      <p:cBhvr>
                                        <p:cTn id="42" dur="2000"/>
                                        <p:tgtEl>
                                          <p:spTgt spid="10">
                                            <p:txEl>
                                              <p:pRg st="2" end="2"/>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nodeType="clickEffect">
                                  <p:stCondLst>
                                    <p:cond delay="0"/>
                                  </p:stCondLst>
                                  <p:childTnLst>
                                    <p:set>
                                      <p:cBhvr>
                                        <p:cTn id="46" dur="1" fill="hold">
                                          <p:stCondLst>
                                            <p:cond delay="0"/>
                                          </p:stCondLst>
                                        </p:cTn>
                                        <p:tgtEl>
                                          <p:spTgt spid="10">
                                            <p:txEl>
                                              <p:pRg st="3" end="3"/>
                                            </p:txEl>
                                          </p:spTgt>
                                        </p:tgtEl>
                                        <p:attrNameLst>
                                          <p:attrName>style.visibility</p:attrName>
                                        </p:attrNameLst>
                                      </p:cBhvr>
                                      <p:to>
                                        <p:strVal val="visible"/>
                                      </p:to>
                                    </p:set>
                                    <p:animEffect transition="in" filter="wipe(up)">
                                      <p:cBhvr>
                                        <p:cTn id="47" dur="2000"/>
                                        <p:tgtEl>
                                          <p:spTgt spid="10">
                                            <p:txEl>
                                              <p:pRg st="3" end="3"/>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1" fill="hold" nodeType="clickEffect">
                                  <p:stCondLst>
                                    <p:cond delay="0"/>
                                  </p:stCondLst>
                                  <p:childTnLst>
                                    <p:set>
                                      <p:cBhvr>
                                        <p:cTn id="51" dur="1" fill="hold">
                                          <p:stCondLst>
                                            <p:cond delay="0"/>
                                          </p:stCondLst>
                                        </p:cTn>
                                        <p:tgtEl>
                                          <p:spTgt spid="10">
                                            <p:txEl>
                                              <p:pRg st="4" end="4"/>
                                            </p:txEl>
                                          </p:spTgt>
                                        </p:tgtEl>
                                        <p:attrNameLst>
                                          <p:attrName>style.visibility</p:attrName>
                                        </p:attrNameLst>
                                      </p:cBhvr>
                                      <p:to>
                                        <p:strVal val="visible"/>
                                      </p:to>
                                    </p:set>
                                    <p:animEffect transition="in" filter="wipe(up)">
                                      <p:cBhvr>
                                        <p:cTn id="52" dur="2000"/>
                                        <p:tgtEl>
                                          <p:spTgt spid="10">
                                            <p:txEl>
                                              <p:pRg st="4" end="4"/>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1" fill="hold" nodeType="clickEffect">
                                  <p:stCondLst>
                                    <p:cond delay="0"/>
                                  </p:stCondLst>
                                  <p:childTnLst>
                                    <p:set>
                                      <p:cBhvr>
                                        <p:cTn id="56" dur="1" fill="hold">
                                          <p:stCondLst>
                                            <p:cond delay="0"/>
                                          </p:stCondLst>
                                        </p:cTn>
                                        <p:tgtEl>
                                          <p:spTgt spid="10">
                                            <p:txEl>
                                              <p:pRg st="5" end="5"/>
                                            </p:txEl>
                                          </p:spTgt>
                                        </p:tgtEl>
                                        <p:attrNameLst>
                                          <p:attrName>style.visibility</p:attrName>
                                        </p:attrNameLst>
                                      </p:cBhvr>
                                      <p:to>
                                        <p:strVal val="visible"/>
                                      </p:to>
                                    </p:set>
                                    <p:animEffect transition="in" filter="wipe(up)">
                                      <p:cBhvr>
                                        <p:cTn id="57" dur="2000"/>
                                        <p:tgtEl>
                                          <p:spTgt spid="10">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7" grpId="0"/>
      <p:bldP spid="9" grpId="0"/>
    </p:bld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p:cNvSpPr>
            <a:spLocks noGrp="1"/>
          </p:cNvSpPr>
          <p:nvPr>
            <p:ph type="sldNum" sz="quarter" idx="12"/>
          </p:nvPr>
        </p:nvSpPr>
        <p:spPr/>
        <p:txBody>
          <a:bodyPr/>
          <a:lstStyle/>
          <a:p>
            <a:pPr>
              <a:defRPr/>
            </a:pPr>
            <a:fld id="{41C65338-78AB-4D36-AE79-7DD9EE6A2326}" type="slidenum">
              <a:rPr lang="ru-RU" smtClean="0"/>
              <a:pPr>
                <a:defRPr/>
              </a:pPr>
              <a:t>146</a:t>
            </a:fld>
            <a:endParaRPr lang="ru-RU"/>
          </a:p>
        </p:txBody>
      </p:sp>
      <p:sp>
        <p:nvSpPr>
          <p:cNvPr id="3" name="TextBox 2"/>
          <p:cNvSpPr txBox="1"/>
          <p:nvPr/>
        </p:nvSpPr>
        <p:spPr>
          <a:xfrm>
            <a:off x="0" y="0"/>
            <a:ext cx="9144000" cy="954107"/>
          </a:xfrm>
          <a:prstGeom prst="rect">
            <a:avLst/>
          </a:prstGeom>
          <a:noFill/>
        </p:spPr>
        <p:txBody>
          <a:bodyPr>
            <a:spAutoFit/>
          </a:bodyPr>
          <a:lstStyle/>
          <a:p>
            <a:pPr hangingPunct="0">
              <a:defRPr/>
            </a:pPr>
            <a:r>
              <a:rPr lang="ru-RU" sz="2800" dirty="0">
                <a:latin typeface="+mn-lt"/>
              </a:rPr>
              <a:t>Эти классы называют </a:t>
            </a:r>
            <a:r>
              <a:rPr lang="ru-RU" sz="2800" b="1" i="1" dirty="0">
                <a:solidFill>
                  <a:srgbClr val="FF0000"/>
                </a:solidFill>
                <a:latin typeface="+mn-lt"/>
              </a:rPr>
              <a:t>замечательными классами</a:t>
            </a:r>
            <a:r>
              <a:rPr lang="ru-RU" sz="2800" dirty="0">
                <a:solidFill>
                  <a:srgbClr val="FF0000"/>
                </a:solidFill>
                <a:latin typeface="+mn-lt"/>
              </a:rPr>
              <a:t> </a:t>
            </a:r>
            <a:r>
              <a:rPr lang="ru-RU" sz="2800" dirty="0">
                <a:latin typeface="+mn-lt"/>
              </a:rPr>
              <a:t>булевых функций.</a:t>
            </a:r>
            <a:endParaRPr lang="ru-RU" dirty="0"/>
          </a:p>
        </p:txBody>
      </p:sp>
      <p:sp>
        <p:nvSpPr>
          <p:cNvPr id="4" name="TextBox 3"/>
          <p:cNvSpPr txBox="1"/>
          <p:nvPr/>
        </p:nvSpPr>
        <p:spPr>
          <a:xfrm>
            <a:off x="0" y="908720"/>
            <a:ext cx="9144000" cy="2246769"/>
          </a:xfrm>
          <a:prstGeom prst="rect">
            <a:avLst/>
          </a:prstGeom>
          <a:noFill/>
        </p:spPr>
        <p:txBody>
          <a:bodyPr wrap="square" rtlCol="0">
            <a:spAutoFit/>
          </a:bodyPr>
          <a:lstStyle/>
          <a:p>
            <a:pPr>
              <a:defRPr/>
            </a:pPr>
            <a:r>
              <a:rPr lang="ru-RU" sz="2800" dirty="0">
                <a:latin typeface="+mn-lt"/>
              </a:rPr>
              <a:t>Другая формулировка теоремы Поста:</a:t>
            </a:r>
            <a:endParaRPr lang="ru-RU" sz="2800" b="1" dirty="0">
              <a:latin typeface="+mn-lt"/>
            </a:endParaRPr>
          </a:p>
          <a:p>
            <a:pPr hangingPunct="0">
              <a:defRPr/>
            </a:pPr>
            <a:r>
              <a:rPr lang="ru-RU" sz="2800" dirty="0">
                <a:latin typeface="+mn-lt"/>
              </a:rPr>
              <a:t>Для того, чтобы система булевых функций {</a:t>
            </a:r>
            <a:r>
              <a:rPr lang="en-US" sz="2800" i="1" dirty="0">
                <a:latin typeface="+mn-lt"/>
              </a:rPr>
              <a:t>f</a:t>
            </a:r>
            <a:r>
              <a:rPr lang="ru-RU" sz="2800" i="1" baseline="-25000" dirty="0">
                <a:latin typeface="+mn-lt"/>
              </a:rPr>
              <a:t>1</a:t>
            </a:r>
            <a:r>
              <a:rPr lang="ru-RU" sz="2800" i="1" dirty="0">
                <a:latin typeface="+mn-lt"/>
              </a:rPr>
              <a:t>, …, </a:t>
            </a:r>
            <a:r>
              <a:rPr lang="en-US" sz="2800" i="1" dirty="0">
                <a:latin typeface="+mn-lt"/>
              </a:rPr>
              <a:t>f</a:t>
            </a:r>
            <a:r>
              <a:rPr lang="en-US" sz="2800" i="1" baseline="-25000" dirty="0">
                <a:latin typeface="+mn-lt"/>
              </a:rPr>
              <a:t>m</a:t>
            </a:r>
            <a:r>
              <a:rPr lang="ru-RU" sz="2800" dirty="0">
                <a:latin typeface="+mn-lt"/>
              </a:rPr>
              <a:t>} была функционально полной необходимо и достаточно, чтобы для каждого из классов </a:t>
            </a:r>
            <a:r>
              <a:rPr lang="ru-RU" sz="2800" i="1" dirty="0">
                <a:latin typeface="+mn-lt"/>
              </a:rPr>
              <a:t>К</a:t>
            </a:r>
            <a:r>
              <a:rPr lang="ru-RU" sz="2800" i="1" baseline="-25000" dirty="0">
                <a:latin typeface="+mn-lt"/>
              </a:rPr>
              <a:t>0</a:t>
            </a:r>
            <a:r>
              <a:rPr lang="ru-RU" sz="2800" i="1" dirty="0">
                <a:latin typeface="+mn-lt"/>
              </a:rPr>
              <a:t>, К</a:t>
            </a:r>
            <a:r>
              <a:rPr lang="ru-RU" sz="2800" i="1" baseline="-25000" dirty="0">
                <a:latin typeface="+mn-lt"/>
              </a:rPr>
              <a:t>1</a:t>
            </a:r>
            <a:r>
              <a:rPr lang="ru-RU" sz="2800" i="1" dirty="0">
                <a:latin typeface="+mn-lt"/>
              </a:rPr>
              <a:t>, </a:t>
            </a:r>
            <a:r>
              <a:rPr lang="en-US" sz="2800" i="1" dirty="0">
                <a:latin typeface="+mn-lt"/>
              </a:rPr>
              <a:t>K</a:t>
            </a:r>
            <a:r>
              <a:rPr lang="en-US" sz="2800" i="1" baseline="-25000" dirty="0">
                <a:latin typeface="+mn-lt"/>
              </a:rPr>
              <a:t>L</a:t>
            </a:r>
            <a:r>
              <a:rPr lang="ru-RU" sz="2800" i="1" dirty="0">
                <a:latin typeface="+mn-lt"/>
              </a:rPr>
              <a:t>, </a:t>
            </a:r>
            <a:r>
              <a:rPr lang="en-US" sz="2800" i="1" dirty="0">
                <a:latin typeface="+mn-lt"/>
              </a:rPr>
              <a:t>K</a:t>
            </a:r>
            <a:r>
              <a:rPr lang="en-US" sz="2800" i="1" baseline="-25000" dirty="0">
                <a:latin typeface="+mn-lt"/>
              </a:rPr>
              <a:t>M</a:t>
            </a:r>
            <a:r>
              <a:rPr lang="ru-RU" sz="2800" i="1" dirty="0">
                <a:latin typeface="+mn-lt"/>
              </a:rPr>
              <a:t>, </a:t>
            </a:r>
            <a:r>
              <a:rPr lang="en-US" sz="2800" i="1" dirty="0">
                <a:latin typeface="+mn-lt"/>
              </a:rPr>
              <a:t>K</a:t>
            </a:r>
            <a:r>
              <a:rPr lang="en-US" sz="2800" i="1" baseline="-25000" dirty="0">
                <a:latin typeface="+mn-lt"/>
              </a:rPr>
              <a:t>S</a:t>
            </a:r>
            <a:r>
              <a:rPr lang="ru-RU" sz="2800" dirty="0">
                <a:latin typeface="+mn-lt"/>
              </a:rPr>
              <a:t> нашлась функция</a:t>
            </a:r>
            <a:r>
              <a:rPr lang="ru-RU" sz="2800" i="1" dirty="0">
                <a:latin typeface="+mn-lt"/>
              </a:rPr>
              <a:t> </a:t>
            </a:r>
            <a:r>
              <a:rPr lang="en-US" sz="2800" i="1" dirty="0" err="1">
                <a:latin typeface="+mn-lt"/>
              </a:rPr>
              <a:t>f</a:t>
            </a:r>
            <a:r>
              <a:rPr lang="en-US" sz="2800" i="1" baseline="-25000" dirty="0" err="1">
                <a:latin typeface="+mn-lt"/>
              </a:rPr>
              <a:t>i</a:t>
            </a:r>
            <a:r>
              <a:rPr lang="ru-RU" sz="2800" dirty="0">
                <a:latin typeface="+mn-lt"/>
              </a:rPr>
              <a:t> из системы, не принадлежащая этому классу. </a:t>
            </a:r>
          </a:p>
        </p:txBody>
      </p:sp>
      <p:sp>
        <p:nvSpPr>
          <p:cNvPr id="5" name="TextBox 4"/>
          <p:cNvSpPr txBox="1"/>
          <p:nvPr/>
        </p:nvSpPr>
        <p:spPr>
          <a:xfrm>
            <a:off x="0" y="3068960"/>
            <a:ext cx="9144000" cy="3970318"/>
          </a:xfrm>
          <a:prstGeom prst="rect">
            <a:avLst/>
          </a:prstGeom>
          <a:noFill/>
        </p:spPr>
        <p:txBody>
          <a:bodyPr wrap="square" rtlCol="0">
            <a:spAutoFit/>
          </a:bodyPr>
          <a:lstStyle/>
          <a:p>
            <a:pPr algn="ctr">
              <a:defRPr/>
            </a:pPr>
            <a:r>
              <a:rPr lang="ru-RU" sz="2800" b="1" dirty="0">
                <a:solidFill>
                  <a:srgbClr val="FF0000"/>
                </a:solidFill>
                <a:latin typeface="+mn-lt"/>
              </a:rPr>
              <a:t>Замечательные классы булевых функций</a:t>
            </a:r>
          </a:p>
          <a:p>
            <a:pPr hangingPunct="0">
              <a:defRPr/>
            </a:pPr>
            <a:r>
              <a:rPr lang="ru-RU" sz="2800" dirty="0">
                <a:latin typeface="+mn-lt"/>
              </a:rPr>
              <a:t>Булева функция называется </a:t>
            </a:r>
            <a:r>
              <a:rPr lang="ru-RU" sz="2800" b="1" i="1" dirty="0">
                <a:solidFill>
                  <a:srgbClr val="FF0000"/>
                </a:solidFill>
                <a:latin typeface="+mn-lt"/>
              </a:rPr>
              <a:t>сохраняющей ноль</a:t>
            </a:r>
            <a:r>
              <a:rPr lang="ru-RU" sz="2800" dirty="0">
                <a:latin typeface="+mn-lt"/>
              </a:rPr>
              <a:t>, если на нулевом наборе аргументов она принимает значение, равное нулю, то есть   </a:t>
            </a:r>
            <a:r>
              <a:rPr lang="en-US" sz="2800" i="1" dirty="0">
                <a:latin typeface="+mn-lt"/>
              </a:rPr>
              <a:t>f </a:t>
            </a:r>
            <a:r>
              <a:rPr lang="ru-RU" sz="2800" dirty="0">
                <a:latin typeface="+mn-lt"/>
              </a:rPr>
              <a:t>(0, 0, 0,..., 0) = 0. В противном случае функция относится к классу функций, не сохраняющих ноль.</a:t>
            </a:r>
          </a:p>
          <a:p>
            <a:pPr hangingPunct="0">
              <a:defRPr/>
            </a:pPr>
            <a:r>
              <a:rPr lang="ru-RU" sz="2800" dirty="0">
                <a:latin typeface="+mn-lt"/>
              </a:rPr>
              <a:t>К функциям, сохраняющим ноль, относятся </a:t>
            </a:r>
          </a:p>
          <a:p>
            <a:pPr hangingPunct="0">
              <a:defRPr/>
            </a:pPr>
            <a:r>
              <a:rPr lang="en-US" sz="2800" i="1" dirty="0">
                <a:latin typeface="+mn-lt"/>
              </a:rPr>
              <a:t>f</a:t>
            </a:r>
            <a:r>
              <a:rPr lang="ru-RU" sz="2800" dirty="0">
                <a:latin typeface="+mn-lt"/>
              </a:rPr>
              <a:t>(</a:t>
            </a:r>
            <a:r>
              <a:rPr lang="en-US" sz="2800" i="1" dirty="0">
                <a:latin typeface="+mn-lt"/>
              </a:rPr>
              <a:t>x</a:t>
            </a:r>
            <a:r>
              <a:rPr lang="ru-RU" sz="2800" i="1" baseline="-25000" dirty="0">
                <a:latin typeface="+mn-lt"/>
              </a:rPr>
              <a:t>1</a:t>
            </a:r>
            <a:r>
              <a:rPr lang="ru-RU" sz="2800" i="1" dirty="0">
                <a:latin typeface="+mn-lt"/>
              </a:rPr>
              <a:t>,</a:t>
            </a:r>
            <a:r>
              <a:rPr lang="en-US" sz="2800" i="1" dirty="0">
                <a:latin typeface="+mn-lt"/>
              </a:rPr>
              <a:t>x</a:t>
            </a:r>
            <a:r>
              <a:rPr lang="ru-RU" sz="2800" i="1" baseline="-25000" dirty="0">
                <a:latin typeface="+mn-lt"/>
              </a:rPr>
              <a:t>2</a:t>
            </a:r>
            <a:r>
              <a:rPr lang="ru-RU" sz="2800" dirty="0">
                <a:latin typeface="+mn-lt"/>
              </a:rPr>
              <a:t>)</a:t>
            </a:r>
            <a:r>
              <a:rPr lang="ru-RU" sz="2800" i="1" dirty="0">
                <a:latin typeface="+mn-lt"/>
              </a:rPr>
              <a:t>= </a:t>
            </a:r>
            <a:r>
              <a:rPr lang="en-US" sz="2800" i="1" dirty="0">
                <a:latin typeface="+mn-lt"/>
              </a:rPr>
              <a:t>x</a:t>
            </a:r>
            <a:r>
              <a:rPr lang="ru-RU" sz="2800" i="1" baseline="-25000" dirty="0">
                <a:latin typeface="+mn-lt"/>
              </a:rPr>
              <a:t>1 </a:t>
            </a:r>
            <a:r>
              <a:rPr lang="en-US" sz="2800" dirty="0">
                <a:latin typeface="+mn-lt"/>
                <a:sym typeface="Symbol"/>
              </a:rPr>
              <a:t></a:t>
            </a:r>
            <a:r>
              <a:rPr lang="en-US" sz="2800" i="1" dirty="0">
                <a:latin typeface="+mn-lt"/>
              </a:rPr>
              <a:t> x</a:t>
            </a:r>
            <a:r>
              <a:rPr lang="ru-RU" sz="2800" i="1" baseline="-25000" dirty="0">
                <a:latin typeface="+mn-lt"/>
              </a:rPr>
              <a:t>2</a:t>
            </a:r>
            <a:r>
              <a:rPr lang="ru-RU" sz="2800" i="1" dirty="0">
                <a:latin typeface="+mn-lt"/>
              </a:rPr>
              <a:t>  </a:t>
            </a:r>
            <a:r>
              <a:rPr lang="ru-RU" sz="2800" dirty="0">
                <a:latin typeface="+mn-lt"/>
              </a:rPr>
              <a:t>и</a:t>
            </a:r>
            <a:r>
              <a:rPr lang="ru-RU" sz="2800" i="1" baseline="-25000" dirty="0">
                <a:latin typeface="+mn-lt"/>
              </a:rPr>
              <a:t>   </a:t>
            </a:r>
            <a:r>
              <a:rPr lang="en-US" sz="2800" i="1" dirty="0">
                <a:latin typeface="+mn-lt"/>
              </a:rPr>
              <a:t>f</a:t>
            </a:r>
            <a:r>
              <a:rPr lang="ru-RU" sz="2800" dirty="0">
                <a:latin typeface="+mn-lt"/>
              </a:rPr>
              <a:t>(</a:t>
            </a:r>
            <a:r>
              <a:rPr lang="en-US" sz="2800" i="1" dirty="0">
                <a:latin typeface="+mn-lt"/>
              </a:rPr>
              <a:t>x</a:t>
            </a:r>
            <a:r>
              <a:rPr lang="ru-RU" sz="2800" i="1" baseline="-25000" dirty="0">
                <a:latin typeface="+mn-lt"/>
              </a:rPr>
              <a:t>1</a:t>
            </a:r>
            <a:r>
              <a:rPr lang="ru-RU" sz="2800" i="1" dirty="0">
                <a:latin typeface="+mn-lt"/>
              </a:rPr>
              <a:t>,</a:t>
            </a:r>
            <a:r>
              <a:rPr lang="en-US" sz="2800" i="1" dirty="0">
                <a:latin typeface="+mn-lt"/>
              </a:rPr>
              <a:t>x</a:t>
            </a:r>
            <a:r>
              <a:rPr lang="ru-RU" sz="2800" i="1" baseline="-25000" dirty="0">
                <a:latin typeface="+mn-lt"/>
              </a:rPr>
              <a:t>2</a:t>
            </a:r>
            <a:r>
              <a:rPr lang="ru-RU" sz="2800" dirty="0">
                <a:latin typeface="+mn-lt"/>
              </a:rPr>
              <a:t>)</a:t>
            </a:r>
            <a:r>
              <a:rPr lang="ru-RU" sz="2800" i="1" dirty="0">
                <a:latin typeface="+mn-lt"/>
              </a:rPr>
              <a:t>= </a:t>
            </a:r>
            <a:r>
              <a:rPr lang="en-US" sz="2800" i="1" dirty="0">
                <a:latin typeface="+mn-lt"/>
              </a:rPr>
              <a:t>x</a:t>
            </a:r>
            <a:r>
              <a:rPr lang="ru-RU" sz="2800" i="1" baseline="-25000" dirty="0">
                <a:latin typeface="+mn-lt"/>
              </a:rPr>
              <a:t>1 </a:t>
            </a:r>
            <a:r>
              <a:rPr lang="ru-RU" sz="2800" i="1" dirty="0">
                <a:latin typeface="+mn-lt"/>
                <a:sym typeface="Symbol"/>
              </a:rPr>
              <a:t></a:t>
            </a:r>
            <a:r>
              <a:rPr lang="ru-RU" sz="2800" i="1" dirty="0">
                <a:latin typeface="+mn-lt"/>
              </a:rPr>
              <a:t> </a:t>
            </a:r>
            <a:r>
              <a:rPr lang="en-US" sz="2800" i="1" dirty="0">
                <a:latin typeface="+mn-lt"/>
              </a:rPr>
              <a:t>x</a:t>
            </a:r>
            <a:r>
              <a:rPr lang="ru-RU" sz="2800" i="1" baseline="-25000" dirty="0">
                <a:latin typeface="+mn-lt"/>
              </a:rPr>
              <a:t>2</a:t>
            </a:r>
            <a:r>
              <a:rPr lang="ru-RU" sz="2800" i="1" dirty="0">
                <a:latin typeface="+mn-lt"/>
              </a:rPr>
              <a:t>.</a:t>
            </a:r>
            <a:endParaRPr lang="ru-RU" sz="2800" dirty="0">
              <a:latin typeface="+mn-lt"/>
            </a:endParaRPr>
          </a:p>
          <a:p>
            <a:endParaRPr lang="ru-RU" sz="2800" dirty="0"/>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up)">
                                      <p:cBhvr>
                                        <p:cTn id="12"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p:cNvSpPr>
            <a:spLocks noGrp="1"/>
          </p:cNvSpPr>
          <p:nvPr>
            <p:ph type="sldNum" sz="quarter" idx="12"/>
          </p:nvPr>
        </p:nvSpPr>
        <p:spPr/>
        <p:txBody>
          <a:bodyPr/>
          <a:lstStyle/>
          <a:p>
            <a:pPr>
              <a:defRPr/>
            </a:pPr>
            <a:fld id="{103DD59E-5598-4538-9F4C-FE27670DF179}" type="slidenum">
              <a:rPr lang="ru-RU" smtClean="0"/>
              <a:pPr>
                <a:defRPr/>
              </a:pPr>
              <a:t>147</a:t>
            </a:fld>
            <a:endParaRPr lang="ru-RU"/>
          </a:p>
        </p:txBody>
      </p:sp>
      <p:sp>
        <p:nvSpPr>
          <p:cNvPr id="3" name="Прямоугольник 2"/>
          <p:cNvSpPr/>
          <p:nvPr/>
        </p:nvSpPr>
        <p:spPr>
          <a:xfrm>
            <a:off x="0" y="0"/>
            <a:ext cx="9144000" cy="954107"/>
          </a:xfrm>
          <a:prstGeom prst="rect">
            <a:avLst/>
          </a:prstGeom>
        </p:spPr>
        <p:txBody>
          <a:bodyPr>
            <a:spAutoFit/>
          </a:bodyPr>
          <a:lstStyle/>
          <a:p>
            <a:pPr hangingPunct="0">
              <a:defRPr/>
            </a:pPr>
            <a:r>
              <a:rPr lang="ru-RU" sz="2800" dirty="0">
                <a:latin typeface="+mn-lt"/>
              </a:rPr>
              <a:t>К функциям, не сохраняющим ноль, относятся </a:t>
            </a:r>
            <a:r>
              <a:rPr lang="en-US" sz="2800" i="1" dirty="0">
                <a:latin typeface="+mn-lt"/>
              </a:rPr>
              <a:t>f</a:t>
            </a:r>
            <a:r>
              <a:rPr lang="ru-RU" sz="2800" dirty="0">
                <a:latin typeface="+mn-lt"/>
              </a:rPr>
              <a:t>(</a:t>
            </a:r>
            <a:r>
              <a:rPr lang="en-US" sz="2800" i="1" dirty="0">
                <a:latin typeface="+mn-lt"/>
              </a:rPr>
              <a:t>x</a:t>
            </a:r>
            <a:r>
              <a:rPr lang="ru-RU" sz="2800" dirty="0">
                <a:latin typeface="+mn-lt"/>
              </a:rPr>
              <a:t>)</a:t>
            </a:r>
            <a:r>
              <a:rPr lang="ru-RU" sz="2800" i="1" dirty="0">
                <a:latin typeface="+mn-lt"/>
              </a:rPr>
              <a:t>=</a:t>
            </a:r>
            <a:r>
              <a:rPr lang="ru-RU" sz="2800" dirty="0">
                <a:latin typeface="+mn-lt"/>
              </a:rPr>
              <a:t>        и</a:t>
            </a:r>
            <a:r>
              <a:rPr lang="ru-RU" sz="2800" i="1" dirty="0">
                <a:latin typeface="+mn-lt"/>
              </a:rPr>
              <a:t> </a:t>
            </a:r>
            <a:r>
              <a:rPr lang="en-US" sz="2800" i="1" dirty="0">
                <a:latin typeface="+mn-lt"/>
              </a:rPr>
              <a:t>f</a:t>
            </a:r>
            <a:r>
              <a:rPr lang="ru-RU" sz="2800" dirty="0">
                <a:latin typeface="+mn-lt"/>
              </a:rPr>
              <a:t>(</a:t>
            </a:r>
            <a:r>
              <a:rPr lang="en-US" sz="2800" i="1" dirty="0">
                <a:latin typeface="+mn-lt"/>
              </a:rPr>
              <a:t>x</a:t>
            </a:r>
            <a:r>
              <a:rPr lang="ru-RU" sz="2800" i="1" baseline="-25000" dirty="0">
                <a:latin typeface="+mn-lt"/>
              </a:rPr>
              <a:t>1</a:t>
            </a:r>
            <a:r>
              <a:rPr lang="ru-RU" sz="2800" i="1" dirty="0">
                <a:latin typeface="+mn-lt"/>
              </a:rPr>
              <a:t>,</a:t>
            </a:r>
            <a:r>
              <a:rPr lang="en-US" sz="2800" i="1" dirty="0">
                <a:latin typeface="+mn-lt"/>
              </a:rPr>
              <a:t>x</a:t>
            </a:r>
            <a:r>
              <a:rPr lang="ru-RU" sz="2800" i="1" baseline="-25000" dirty="0">
                <a:latin typeface="+mn-lt"/>
              </a:rPr>
              <a:t>2</a:t>
            </a:r>
            <a:r>
              <a:rPr lang="ru-RU" sz="2800" dirty="0">
                <a:latin typeface="+mn-lt"/>
              </a:rPr>
              <a:t>)</a:t>
            </a:r>
            <a:r>
              <a:rPr lang="ru-RU" sz="2800" i="1" dirty="0">
                <a:latin typeface="+mn-lt"/>
              </a:rPr>
              <a:t>=</a:t>
            </a:r>
            <a:r>
              <a:rPr lang="en-US" sz="2800" i="1" dirty="0">
                <a:latin typeface="+mn-lt"/>
              </a:rPr>
              <a:t>x</a:t>
            </a:r>
            <a:r>
              <a:rPr lang="ru-RU" sz="2800" i="1" baseline="-25000" dirty="0">
                <a:latin typeface="+mn-lt"/>
              </a:rPr>
              <a:t>1</a:t>
            </a:r>
            <a:r>
              <a:rPr lang="en-US" sz="2800" i="1" dirty="0">
                <a:latin typeface="+mn-lt"/>
                <a:sym typeface="Symbol"/>
              </a:rPr>
              <a:t></a:t>
            </a:r>
            <a:r>
              <a:rPr lang="en-US" sz="2800" i="1" dirty="0">
                <a:latin typeface="+mn-lt"/>
              </a:rPr>
              <a:t> x</a:t>
            </a:r>
            <a:r>
              <a:rPr lang="ru-RU" sz="2800" i="1" baseline="-25000" dirty="0">
                <a:latin typeface="+mn-lt"/>
              </a:rPr>
              <a:t>2.</a:t>
            </a:r>
          </a:p>
        </p:txBody>
      </p:sp>
      <p:graphicFrame>
        <p:nvGraphicFramePr>
          <p:cNvPr id="67586" name="Object 2"/>
          <p:cNvGraphicFramePr>
            <a:graphicFrameLocks noChangeAspect="1"/>
          </p:cNvGraphicFramePr>
          <p:nvPr/>
        </p:nvGraphicFramePr>
        <p:xfrm>
          <a:off x="7858125" y="0"/>
          <a:ext cx="431800" cy="511175"/>
        </p:xfrm>
        <a:graphic>
          <a:graphicData uri="http://schemas.openxmlformats.org/presentationml/2006/ole">
            <mc:AlternateContent xmlns:mc="http://schemas.openxmlformats.org/markup-compatibility/2006">
              <mc:Choice xmlns:v="urn:schemas-microsoft-com:vml" Requires="v">
                <p:oleObj spid="_x0000_s67586" name="Формула" r:id="rId2" imgW="139680" imgH="164880" progId="Equation.3">
                  <p:embed/>
                </p:oleObj>
              </mc:Choice>
              <mc:Fallback>
                <p:oleObj name="Формула" r:id="rId2" imgW="139680" imgH="164880" progId="Equation.3">
                  <p:embed/>
                  <p:pic>
                    <p:nvPicPr>
                      <p:cNvPr id="0" name="Object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58125" y="0"/>
                        <a:ext cx="431800"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7587" name="Object 3"/>
          <p:cNvGraphicFramePr>
            <a:graphicFrameLocks noChangeAspect="1"/>
          </p:cNvGraphicFramePr>
          <p:nvPr/>
        </p:nvGraphicFramePr>
        <p:xfrm>
          <a:off x="854075" y="4275138"/>
          <a:ext cx="431800" cy="511175"/>
        </p:xfrm>
        <a:graphic>
          <a:graphicData uri="http://schemas.openxmlformats.org/presentationml/2006/ole">
            <mc:AlternateContent xmlns:mc="http://schemas.openxmlformats.org/markup-compatibility/2006">
              <mc:Choice xmlns:v="urn:schemas-microsoft-com:vml" Requires="v">
                <p:oleObj spid="_x0000_s67587" name="Формула" r:id="rId4" imgW="139680" imgH="164880" progId="Equation.3">
                  <p:embed/>
                </p:oleObj>
              </mc:Choice>
              <mc:Fallback>
                <p:oleObj name="Формула" r:id="rId4" imgW="139680" imgH="164880" progId="Equation.3">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4075" y="4275138"/>
                        <a:ext cx="431800"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 name="TextBox 5"/>
          <p:cNvSpPr txBox="1"/>
          <p:nvPr/>
        </p:nvSpPr>
        <p:spPr>
          <a:xfrm>
            <a:off x="0" y="908720"/>
            <a:ext cx="9144000" cy="3970318"/>
          </a:xfrm>
          <a:prstGeom prst="rect">
            <a:avLst/>
          </a:prstGeom>
          <a:noFill/>
        </p:spPr>
        <p:txBody>
          <a:bodyPr wrap="square" rtlCol="0">
            <a:spAutoFit/>
          </a:bodyPr>
          <a:lstStyle/>
          <a:p>
            <a:pPr hangingPunct="0">
              <a:defRPr/>
            </a:pPr>
            <a:r>
              <a:rPr lang="ru-RU" sz="2800" dirty="0">
                <a:latin typeface="+mn-lt"/>
              </a:rPr>
              <a:t>Булева функция называется </a:t>
            </a:r>
            <a:r>
              <a:rPr lang="ru-RU" sz="2800" b="1" i="1" dirty="0">
                <a:solidFill>
                  <a:srgbClr val="FF0000"/>
                </a:solidFill>
                <a:latin typeface="+mn-lt"/>
              </a:rPr>
              <a:t>сохраняющей единицу</a:t>
            </a:r>
            <a:r>
              <a:rPr lang="ru-RU" sz="2800" i="1" dirty="0">
                <a:solidFill>
                  <a:srgbClr val="FF0000"/>
                </a:solidFill>
                <a:latin typeface="+mn-lt"/>
              </a:rPr>
              <a:t>,</a:t>
            </a:r>
            <a:r>
              <a:rPr lang="ru-RU" sz="2800" dirty="0">
                <a:latin typeface="+mn-lt"/>
              </a:rPr>
              <a:t> если на единичном наборе аргументов она принимает значение, равное единице, то есть </a:t>
            </a:r>
            <a:r>
              <a:rPr lang="en-US" sz="2800" i="1" dirty="0">
                <a:latin typeface="+mn-lt"/>
              </a:rPr>
              <a:t>f</a:t>
            </a:r>
            <a:r>
              <a:rPr lang="ru-RU" sz="2800" dirty="0">
                <a:latin typeface="+mn-lt"/>
              </a:rPr>
              <a:t>(1, 1, 1,..., 1) = 1. В противном случае функция относится к классу функций, не сохраняющих единицу.</a:t>
            </a:r>
          </a:p>
          <a:p>
            <a:pPr hangingPunct="0">
              <a:defRPr/>
            </a:pPr>
            <a:r>
              <a:rPr lang="ru-RU" sz="2800" dirty="0">
                <a:latin typeface="+mn-lt"/>
              </a:rPr>
              <a:t>К функциям, сохраняющим единицу, относятся:</a:t>
            </a:r>
          </a:p>
          <a:p>
            <a:pPr hangingPunct="0">
              <a:defRPr/>
            </a:pPr>
            <a:r>
              <a:rPr lang="en-US" sz="2800" i="1" dirty="0">
                <a:latin typeface="+mn-lt"/>
              </a:rPr>
              <a:t>f</a:t>
            </a:r>
            <a:r>
              <a:rPr lang="ru-RU" sz="2800" dirty="0">
                <a:latin typeface="+mn-lt"/>
              </a:rPr>
              <a:t>(</a:t>
            </a:r>
            <a:r>
              <a:rPr lang="en-US" sz="2800" i="1" dirty="0">
                <a:latin typeface="+mn-lt"/>
              </a:rPr>
              <a:t>x</a:t>
            </a:r>
            <a:r>
              <a:rPr lang="ru-RU" sz="2800" i="1" baseline="-25000" dirty="0">
                <a:latin typeface="+mn-lt"/>
              </a:rPr>
              <a:t>1</a:t>
            </a:r>
            <a:r>
              <a:rPr lang="ru-RU" sz="2800" i="1" dirty="0">
                <a:latin typeface="+mn-lt"/>
              </a:rPr>
              <a:t>, </a:t>
            </a:r>
            <a:r>
              <a:rPr lang="en-US" sz="2800" i="1" dirty="0">
                <a:latin typeface="+mn-lt"/>
              </a:rPr>
              <a:t>x</a:t>
            </a:r>
            <a:r>
              <a:rPr lang="ru-RU" sz="2800" i="1" baseline="-25000" dirty="0">
                <a:latin typeface="+mn-lt"/>
              </a:rPr>
              <a:t>2</a:t>
            </a:r>
            <a:r>
              <a:rPr lang="ru-RU" sz="2800" dirty="0">
                <a:latin typeface="+mn-lt"/>
              </a:rPr>
              <a:t>)</a:t>
            </a:r>
            <a:r>
              <a:rPr lang="ru-RU" sz="2800" i="1" dirty="0">
                <a:latin typeface="+mn-lt"/>
              </a:rPr>
              <a:t>= </a:t>
            </a:r>
            <a:r>
              <a:rPr lang="en-US" sz="2800" i="1" dirty="0">
                <a:latin typeface="+mn-lt"/>
              </a:rPr>
              <a:t>x</a:t>
            </a:r>
            <a:r>
              <a:rPr lang="ru-RU" sz="2800" i="1" baseline="-25000" dirty="0">
                <a:latin typeface="+mn-lt"/>
              </a:rPr>
              <a:t>1 </a:t>
            </a:r>
            <a:r>
              <a:rPr lang="en-US" sz="2800" dirty="0">
                <a:latin typeface="+mn-lt"/>
                <a:sym typeface="Symbol"/>
              </a:rPr>
              <a:t></a:t>
            </a:r>
            <a:r>
              <a:rPr lang="en-US" sz="2800" i="1" dirty="0">
                <a:latin typeface="+mn-lt"/>
              </a:rPr>
              <a:t> x</a:t>
            </a:r>
            <a:r>
              <a:rPr lang="ru-RU" sz="2800" i="1" baseline="-25000" dirty="0">
                <a:latin typeface="+mn-lt"/>
              </a:rPr>
              <a:t>2</a:t>
            </a:r>
            <a:r>
              <a:rPr lang="ru-RU" sz="2800" i="1" dirty="0">
                <a:latin typeface="+mn-lt"/>
              </a:rPr>
              <a:t>  </a:t>
            </a:r>
            <a:r>
              <a:rPr lang="ru-RU" sz="2800" dirty="0">
                <a:latin typeface="+mn-lt"/>
              </a:rPr>
              <a:t>и </a:t>
            </a:r>
            <a:r>
              <a:rPr lang="ru-RU" sz="2800" i="1" dirty="0">
                <a:latin typeface="+mn-lt"/>
              </a:rPr>
              <a:t> </a:t>
            </a:r>
            <a:r>
              <a:rPr lang="en-US" sz="2800" i="1" dirty="0">
                <a:latin typeface="+mn-lt"/>
              </a:rPr>
              <a:t>f</a:t>
            </a:r>
            <a:r>
              <a:rPr lang="ru-RU" sz="2800" dirty="0">
                <a:latin typeface="+mn-lt"/>
              </a:rPr>
              <a:t>(</a:t>
            </a:r>
            <a:r>
              <a:rPr lang="en-US" sz="2800" i="1" dirty="0">
                <a:latin typeface="+mn-lt"/>
              </a:rPr>
              <a:t>x</a:t>
            </a:r>
            <a:r>
              <a:rPr lang="ru-RU" sz="2800" i="1" baseline="-25000" dirty="0">
                <a:latin typeface="+mn-lt"/>
              </a:rPr>
              <a:t>1</a:t>
            </a:r>
            <a:r>
              <a:rPr lang="ru-RU" sz="2800" i="1" dirty="0">
                <a:latin typeface="+mn-lt"/>
              </a:rPr>
              <a:t>, </a:t>
            </a:r>
            <a:r>
              <a:rPr lang="en-US" sz="2800" i="1" dirty="0">
                <a:latin typeface="+mn-lt"/>
              </a:rPr>
              <a:t>x</a:t>
            </a:r>
            <a:r>
              <a:rPr lang="ru-RU" sz="2800" i="1" baseline="-25000" dirty="0">
                <a:latin typeface="+mn-lt"/>
              </a:rPr>
              <a:t>2</a:t>
            </a:r>
            <a:r>
              <a:rPr lang="ru-RU" sz="2800" dirty="0">
                <a:latin typeface="+mn-lt"/>
              </a:rPr>
              <a:t>)</a:t>
            </a:r>
            <a:r>
              <a:rPr lang="ru-RU" sz="2800" i="1" dirty="0">
                <a:latin typeface="+mn-lt"/>
              </a:rPr>
              <a:t>= </a:t>
            </a:r>
            <a:r>
              <a:rPr lang="en-US" sz="2800" i="1" dirty="0">
                <a:latin typeface="+mn-lt"/>
              </a:rPr>
              <a:t>x</a:t>
            </a:r>
            <a:r>
              <a:rPr lang="ru-RU" sz="2800" i="1" baseline="-25000" dirty="0">
                <a:latin typeface="+mn-lt"/>
              </a:rPr>
              <a:t>1</a:t>
            </a:r>
            <a:r>
              <a:rPr lang="ru-RU" sz="2800" i="1" dirty="0">
                <a:latin typeface="+mn-lt"/>
                <a:sym typeface="Symbol"/>
              </a:rPr>
              <a:t></a:t>
            </a:r>
            <a:r>
              <a:rPr lang="ru-RU" sz="2800" i="1" dirty="0">
                <a:latin typeface="+mn-lt"/>
              </a:rPr>
              <a:t> </a:t>
            </a:r>
            <a:r>
              <a:rPr lang="en-US" sz="2800" i="1" dirty="0">
                <a:latin typeface="+mn-lt"/>
              </a:rPr>
              <a:t>x</a:t>
            </a:r>
            <a:r>
              <a:rPr lang="ru-RU" sz="2800" i="1" baseline="-25000" dirty="0">
                <a:latin typeface="+mn-lt"/>
              </a:rPr>
              <a:t>2</a:t>
            </a:r>
            <a:r>
              <a:rPr lang="ru-RU" sz="2800" i="1" dirty="0">
                <a:latin typeface="+mn-lt"/>
              </a:rPr>
              <a:t>.</a:t>
            </a:r>
            <a:endParaRPr lang="ru-RU" sz="2800" dirty="0">
              <a:latin typeface="+mn-lt"/>
            </a:endParaRPr>
          </a:p>
          <a:p>
            <a:pPr>
              <a:defRPr/>
            </a:pPr>
            <a:r>
              <a:rPr lang="ru-RU" sz="2800" dirty="0">
                <a:latin typeface="+mn-lt"/>
              </a:rPr>
              <a:t>К функциям, не сохраняющим единицу, относятся</a:t>
            </a:r>
          </a:p>
          <a:p>
            <a:pPr>
              <a:defRPr/>
            </a:pPr>
            <a:r>
              <a:rPr lang="en-US" sz="2800" i="1" dirty="0">
                <a:latin typeface="+mn-lt"/>
              </a:rPr>
              <a:t>f</a:t>
            </a:r>
            <a:r>
              <a:rPr lang="ru-RU" sz="2800" dirty="0">
                <a:latin typeface="+mn-lt"/>
              </a:rPr>
              <a:t>(</a:t>
            </a:r>
            <a:r>
              <a:rPr lang="en-US" sz="2800" i="1" dirty="0">
                <a:latin typeface="+mn-lt"/>
              </a:rPr>
              <a:t>x</a:t>
            </a:r>
            <a:r>
              <a:rPr lang="ru-RU" sz="2800" dirty="0">
                <a:latin typeface="+mn-lt"/>
              </a:rPr>
              <a:t>)</a:t>
            </a:r>
            <a:r>
              <a:rPr lang="ru-RU" sz="2800" i="1" dirty="0">
                <a:latin typeface="+mn-lt"/>
              </a:rPr>
              <a:t>=</a:t>
            </a:r>
            <a:r>
              <a:rPr lang="ru-RU" sz="2800" dirty="0">
                <a:latin typeface="+mn-lt"/>
              </a:rPr>
              <a:t> </a:t>
            </a:r>
            <a:r>
              <a:rPr lang="ru-RU" sz="2800" i="1" dirty="0">
                <a:latin typeface="+mn-lt"/>
              </a:rPr>
              <a:t>     </a:t>
            </a:r>
            <a:r>
              <a:rPr lang="ru-RU" sz="2800" dirty="0">
                <a:latin typeface="+mn-lt"/>
              </a:rPr>
              <a:t>и  </a:t>
            </a:r>
            <a:r>
              <a:rPr lang="ru-RU" sz="2800" i="1" dirty="0">
                <a:latin typeface="+mn-lt"/>
              </a:rPr>
              <a:t> </a:t>
            </a:r>
            <a:r>
              <a:rPr lang="en-US" sz="2800" i="1" dirty="0">
                <a:latin typeface="+mn-lt"/>
              </a:rPr>
              <a:t>f</a:t>
            </a:r>
            <a:r>
              <a:rPr lang="ru-RU" sz="2800" dirty="0">
                <a:latin typeface="+mn-lt"/>
              </a:rPr>
              <a:t>(</a:t>
            </a:r>
            <a:r>
              <a:rPr lang="en-US" sz="2800" i="1" dirty="0">
                <a:latin typeface="+mn-lt"/>
              </a:rPr>
              <a:t>x</a:t>
            </a:r>
            <a:r>
              <a:rPr lang="ru-RU" sz="2800" i="1" baseline="-25000" dirty="0">
                <a:latin typeface="+mn-lt"/>
              </a:rPr>
              <a:t>1 </a:t>
            </a:r>
            <a:r>
              <a:rPr lang="ru-RU" sz="2800" i="1" dirty="0">
                <a:latin typeface="+mn-lt"/>
              </a:rPr>
              <a:t>,</a:t>
            </a:r>
            <a:r>
              <a:rPr lang="en-US" sz="2800" i="1" dirty="0">
                <a:latin typeface="+mn-lt"/>
              </a:rPr>
              <a:t>x</a:t>
            </a:r>
            <a:r>
              <a:rPr lang="ru-RU" sz="2800" i="1" baseline="-25000" dirty="0">
                <a:latin typeface="+mn-lt"/>
              </a:rPr>
              <a:t>2</a:t>
            </a:r>
            <a:r>
              <a:rPr lang="ru-RU" sz="2800" dirty="0">
                <a:latin typeface="+mn-lt"/>
              </a:rPr>
              <a:t>)</a:t>
            </a:r>
            <a:r>
              <a:rPr lang="ru-RU" sz="2800" i="1" dirty="0">
                <a:latin typeface="+mn-lt"/>
              </a:rPr>
              <a:t>=</a:t>
            </a:r>
            <a:r>
              <a:rPr lang="en-US" sz="2800" i="1" dirty="0">
                <a:latin typeface="+mn-lt"/>
              </a:rPr>
              <a:t>x</a:t>
            </a:r>
            <a:r>
              <a:rPr lang="ru-RU" sz="2800" i="1" baseline="-25000" dirty="0">
                <a:latin typeface="+mn-lt"/>
              </a:rPr>
              <a:t>1 </a:t>
            </a:r>
            <a:r>
              <a:rPr lang="en-US" sz="2800" dirty="0">
                <a:latin typeface="+mn-lt"/>
                <a:sym typeface="Symbol"/>
              </a:rPr>
              <a:t></a:t>
            </a:r>
            <a:r>
              <a:rPr lang="en-US" sz="2800" i="1" dirty="0">
                <a:latin typeface="+mn-lt"/>
              </a:rPr>
              <a:t> x</a:t>
            </a:r>
            <a:r>
              <a:rPr lang="ru-RU" sz="2800" i="1" baseline="-25000" dirty="0">
                <a:latin typeface="+mn-lt"/>
              </a:rPr>
              <a:t>2</a:t>
            </a:r>
            <a:r>
              <a:rPr lang="ru-RU" sz="2800" i="1" dirty="0">
                <a:latin typeface="+mn-lt"/>
              </a:rPr>
              <a:t>.</a:t>
            </a:r>
            <a:endParaRPr lang="ru-RU" sz="2800" dirty="0">
              <a:latin typeface="+mn-lt"/>
            </a:endParaRPr>
          </a:p>
        </p:txBody>
      </p:sp>
      <p:sp>
        <p:nvSpPr>
          <p:cNvPr id="7" name="TextBox 6"/>
          <p:cNvSpPr txBox="1"/>
          <p:nvPr/>
        </p:nvSpPr>
        <p:spPr>
          <a:xfrm>
            <a:off x="0" y="4725144"/>
            <a:ext cx="9144000" cy="2246769"/>
          </a:xfrm>
          <a:prstGeom prst="rect">
            <a:avLst/>
          </a:prstGeom>
          <a:noFill/>
        </p:spPr>
        <p:txBody>
          <a:bodyPr wrap="square" rtlCol="0">
            <a:spAutoFit/>
          </a:bodyPr>
          <a:lstStyle/>
          <a:p>
            <a:pPr hangingPunct="0">
              <a:defRPr/>
            </a:pPr>
            <a:r>
              <a:rPr lang="ru-RU" sz="2800" dirty="0">
                <a:latin typeface="+mn-lt"/>
              </a:rPr>
              <a:t>Булева функция называется </a:t>
            </a:r>
            <a:r>
              <a:rPr lang="ru-RU" sz="2800" b="1" i="1" dirty="0">
                <a:solidFill>
                  <a:srgbClr val="FF0000"/>
                </a:solidFill>
                <a:latin typeface="+mn-lt"/>
              </a:rPr>
              <a:t>линейной</a:t>
            </a:r>
            <a:r>
              <a:rPr lang="ru-RU" sz="2800" i="1" dirty="0">
                <a:latin typeface="+mn-lt"/>
              </a:rPr>
              <a:t>,</a:t>
            </a:r>
            <a:r>
              <a:rPr lang="ru-RU" sz="2800" dirty="0">
                <a:latin typeface="+mn-lt"/>
              </a:rPr>
              <a:t> если она представима полиномом Жегалкина первой степени.</a:t>
            </a:r>
          </a:p>
          <a:p>
            <a:pPr hangingPunct="0">
              <a:defRPr/>
            </a:pPr>
            <a:r>
              <a:rPr lang="ru-RU" sz="2800" dirty="0">
                <a:latin typeface="+mn-lt"/>
              </a:rPr>
              <a:t>В булевой алгебре доказывается теорема о возможности представления любой булевой функции от </a:t>
            </a:r>
            <a:r>
              <a:rPr lang="en-US" sz="2800" i="1" dirty="0">
                <a:latin typeface="+mn-lt"/>
              </a:rPr>
              <a:t>n </a:t>
            </a:r>
            <a:r>
              <a:rPr lang="ru-RU" sz="2800" dirty="0">
                <a:latin typeface="+mn-lt"/>
              </a:rPr>
              <a:t>переменных с помощью полинома Жегалкина </a:t>
            </a:r>
            <a:r>
              <a:rPr lang="en-US" sz="2800" i="1" dirty="0">
                <a:latin typeface="+mn-lt"/>
              </a:rPr>
              <a:t>n</a:t>
            </a:r>
            <a:r>
              <a:rPr lang="ru-RU" sz="2800" dirty="0">
                <a:latin typeface="+mn-lt"/>
              </a:rPr>
              <a:t>-ой степени.</a:t>
            </a:r>
            <a:endParaRPr lang="ru-RU" sz="2800" dirty="0"/>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2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up)">
                                      <p:cBhvr>
                                        <p:cTn id="12"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Прямоугольник 2"/>
          <p:cNvSpPr/>
          <p:nvPr/>
        </p:nvSpPr>
        <p:spPr>
          <a:xfrm>
            <a:off x="0" y="0"/>
            <a:ext cx="9144000" cy="3539430"/>
          </a:xfrm>
          <a:prstGeom prst="rect">
            <a:avLst/>
          </a:prstGeom>
        </p:spPr>
        <p:txBody>
          <a:bodyPr>
            <a:spAutoFit/>
          </a:bodyPr>
          <a:lstStyle/>
          <a:p>
            <a:pPr hangingPunct="0">
              <a:defRPr/>
            </a:pPr>
            <a:r>
              <a:rPr lang="ru-RU" sz="2800" dirty="0">
                <a:latin typeface="+mn-lt"/>
              </a:rPr>
              <a:t>В общем случае полином имеет вид:</a:t>
            </a:r>
          </a:p>
          <a:p>
            <a:pPr hangingPunct="0">
              <a:defRPr/>
            </a:pPr>
            <a:r>
              <a:rPr lang="en-US" sz="2800" i="1" dirty="0">
                <a:latin typeface="+mn-lt"/>
              </a:rPr>
              <a:t>f </a:t>
            </a:r>
            <a:r>
              <a:rPr lang="en-US" sz="2800" i="1" baseline="30000" dirty="0">
                <a:latin typeface="+mn-lt"/>
              </a:rPr>
              <a:t>n</a:t>
            </a:r>
            <a:r>
              <a:rPr lang="en-US" sz="2800" dirty="0">
                <a:latin typeface="+mn-lt"/>
              </a:rPr>
              <a:t>(</a:t>
            </a:r>
            <a:r>
              <a:rPr lang="ru-RU" sz="2800" i="1" dirty="0">
                <a:latin typeface="+mn-lt"/>
              </a:rPr>
              <a:t>Х</a:t>
            </a:r>
            <a:r>
              <a:rPr lang="en-US" sz="2800" dirty="0">
                <a:latin typeface="+mn-lt"/>
              </a:rPr>
              <a:t>)</a:t>
            </a:r>
            <a:r>
              <a:rPr lang="en-US" sz="2800" i="1" baseline="30000" dirty="0">
                <a:latin typeface="+mn-lt"/>
              </a:rPr>
              <a:t> </a:t>
            </a:r>
            <a:r>
              <a:rPr lang="en-US" sz="2800" i="1" dirty="0">
                <a:latin typeface="+mn-lt"/>
              </a:rPr>
              <a:t>= K</a:t>
            </a:r>
            <a:r>
              <a:rPr lang="en-US" sz="2800" i="1" baseline="-25000" dirty="0">
                <a:latin typeface="+mn-lt"/>
              </a:rPr>
              <a:t>0 </a:t>
            </a:r>
            <a:r>
              <a:rPr lang="en-US" sz="2800" dirty="0">
                <a:latin typeface="+mn-lt"/>
                <a:sym typeface="Symbol"/>
              </a:rPr>
              <a:t></a:t>
            </a:r>
            <a:r>
              <a:rPr lang="en-US" sz="2800" i="1" dirty="0">
                <a:latin typeface="+mn-lt"/>
              </a:rPr>
              <a:t> K</a:t>
            </a:r>
            <a:r>
              <a:rPr lang="en-US" sz="2800" i="1" baseline="-25000" dirty="0">
                <a:latin typeface="+mn-lt"/>
              </a:rPr>
              <a:t>1</a:t>
            </a:r>
            <a:r>
              <a:rPr lang="en-US" sz="2800" i="1" dirty="0">
                <a:latin typeface="+mn-lt"/>
              </a:rPr>
              <a:t>x</a:t>
            </a:r>
            <a:r>
              <a:rPr lang="en-US" sz="2800" i="1" baseline="-25000" dirty="0">
                <a:latin typeface="+mn-lt"/>
              </a:rPr>
              <a:t>1</a:t>
            </a:r>
            <a:r>
              <a:rPr lang="en-US" sz="2800" i="1" dirty="0">
                <a:latin typeface="+mn-lt"/>
              </a:rPr>
              <a:t> </a:t>
            </a:r>
            <a:r>
              <a:rPr lang="en-US" sz="2800" dirty="0">
                <a:latin typeface="+mn-lt"/>
                <a:sym typeface="Symbol"/>
              </a:rPr>
              <a:t></a:t>
            </a:r>
            <a:r>
              <a:rPr lang="en-US" sz="2800" dirty="0">
                <a:latin typeface="+mn-lt"/>
              </a:rPr>
              <a:t> ... </a:t>
            </a:r>
            <a:r>
              <a:rPr lang="en-US" sz="2800" dirty="0">
                <a:latin typeface="+mn-lt"/>
                <a:sym typeface="Symbol"/>
              </a:rPr>
              <a:t></a:t>
            </a:r>
            <a:r>
              <a:rPr lang="en-US" sz="2800" i="1" dirty="0">
                <a:latin typeface="+mn-lt"/>
              </a:rPr>
              <a:t> </a:t>
            </a:r>
            <a:r>
              <a:rPr lang="en-US" sz="2800" i="1" dirty="0" err="1">
                <a:latin typeface="+mn-lt"/>
              </a:rPr>
              <a:t>K</a:t>
            </a:r>
            <a:r>
              <a:rPr lang="en-US" sz="2800" i="1" baseline="-25000" dirty="0" err="1">
                <a:latin typeface="+mn-lt"/>
              </a:rPr>
              <a:t>n</a:t>
            </a:r>
            <a:r>
              <a:rPr lang="en-US" sz="2800" i="1" dirty="0">
                <a:latin typeface="+mn-lt"/>
              </a:rPr>
              <a:t> </a:t>
            </a:r>
            <a:r>
              <a:rPr lang="en-US" sz="2800" i="1" dirty="0" err="1">
                <a:latin typeface="+mn-lt"/>
              </a:rPr>
              <a:t>x</a:t>
            </a:r>
            <a:r>
              <a:rPr lang="en-US" sz="2800" i="1" baseline="-25000" dirty="0" err="1">
                <a:latin typeface="+mn-lt"/>
              </a:rPr>
              <a:t>n</a:t>
            </a:r>
            <a:r>
              <a:rPr lang="en-US" sz="2800" i="1" baseline="-25000" dirty="0">
                <a:latin typeface="+mn-lt"/>
              </a:rPr>
              <a:t> </a:t>
            </a:r>
            <a:r>
              <a:rPr lang="en-US" sz="2800" dirty="0">
                <a:latin typeface="+mn-lt"/>
                <a:sym typeface="Symbol"/>
              </a:rPr>
              <a:t></a:t>
            </a:r>
            <a:r>
              <a:rPr lang="en-US" sz="2800" dirty="0">
                <a:latin typeface="+mn-lt"/>
              </a:rPr>
              <a:t> </a:t>
            </a:r>
            <a:r>
              <a:rPr lang="en-US" sz="2800" i="1" dirty="0">
                <a:latin typeface="+mn-lt"/>
              </a:rPr>
              <a:t>K</a:t>
            </a:r>
            <a:r>
              <a:rPr lang="en-US" sz="2800" i="1" baseline="-25000" dirty="0">
                <a:latin typeface="+mn-lt"/>
              </a:rPr>
              <a:t>n+1</a:t>
            </a:r>
            <a:r>
              <a:rPr lang="en-US" sz="2800" i="1" dirty="0">
                <a:latin typeface="+mn-lt"/>
              </a:rPr>
              <a:t>x</a:t>
            </a:r>
            <a:r>
              <a:rPr lang="en-US" sz="2800" i="1" baseline="-25000" dirty="0">
                <a:latin typeface="+mn-lt"/>
              </a:rPr>
              <a:t>1</a:t>
            </a:r>
            <a:r>
              <a:rPr lang="en-US" sz="2800" i="1" dirty="0">
                <a:latin typeface="+mn-lt"/>
              </a:rPr>
              <a:t>x</a:t>
            </a:r>
            <a:r>
              <a:rPr lang="en-US" sz="2800" i="1" baseline="-25000" dirty="0">
                <a:latin typeface="+mn-lt"/>
              </a:rPr>
              <a:t>2 </a:t>
            </a:r>
            <a:r>
              <a:rPr lang="en-US" sz="2800" dirty="0">
                <a:latin typeface="+mn-lt"/>
                <a:sym typeface="Symbol"/>
              </a:rPr>
              <a:t></a:t>
            </a:r>
            <a:r>
              <a:rPr lang="en-US" sz="2800" i="1" dirty="0">
                <a:latin typeface="+mn-lt"/>
              </a:rPr>
              <a:t> K</a:t>
            </a:r>
            <a:r>
              <a:rPr lang="en-US" sz="2800" i="1" baseline="-25000" dirty="0">
                <a:latin typeface="+mn-lt"/>
              </a:rPr>
              <a:t>n+2</a:t>
            </a:r>
            <a:r>
              <a:rPr lang="en-US" sz="2800" i="1" dirty="0">
                <a:latin typeface="+mn-lt"/>
              </a:rPr>
              <a:t>x</a:t>
            </a:r>
            <a:r>
              <a:rPr lang="en-US" sz="2800" i="1" baseline="-25000" dirty="0">
                <a:latin typeface="+mn-lt"/>
              </a:rPr>
              <a:t>1</a:t>
            </a:r>
            <a:r>
              <a:rPr lang="en-US" sz="2800" i="1" dirty="0">
                <a:latin typeface="+mn-lt"/>
              </a:rPr>
              <a:t>x</a:t>
            </a:r>
            <a:r>
              <a:rPr lang="en-US" sz="2800" i="1" baseline="-25000" dirty="0">
                <a:latin typeface="+mn-lt"/>
              </a:rPr>
              <a:t>3 </a:t>
            </a:r>
            <a:r>
              <a:rPr lang="en-US" sz="2800" dirty="0">
                <a:latin typeface="+mn-lt"/>
                <a:sym typeface="Symbol"/>
              </a:rPr>
              <a:t></a:t>
            </a:r>
            <a:r>
              <a:rPr lang="en-US" sz="2800" dirty="0">
                <a:latin typeface="+mn-lt"/>
              </a:rPr>
              <a:t> ...</a:t>
            </a:r>
            <a:endParaRPr lang="ru-RU" sz="2800" dirty="0">
              <a:latin typeface="+mn-lt"/>
            </a:endParaRPr>
          </a:p>
          <a:p>
            <a:pPr hangingPunct="0">
              <a:defRPr/>
            </a:pPr>
            <a:r>
              <a:rPr lang="ru-RU" sz="2800" dirty="0">
                <a:latin typeface="+mn-lt"/>
              </a:rPr>
              <a:t>…</a:t>
            </a:r>
            <a:r>
              <a:rPr lang="en-US" sz="2800" dirty="0">
                <a:latin typeface="+mn-lt"/>
              </a:rPr>
              <a:t> </a:t>
            </a:r>
            <a:r>
              <a:rPr lang="en-US" sz="2800" dirty="0">
                <a:latin typeface="+mn-lt"/>
                <a:sym typeface="Symbol"/>
              </a:rPr>
              <a:t></a:t>
            </a:r>
            <a:r>
              <a:rPr lang="en-US" sz="2800" i="1" dirty="0">
                <a:latin typeface="+mn-lt"/>
              </a:rPr>
              <a:t> K</a:t>
            </a:r>
            <a:r>
              <a:rPr lang="en-US" sz="2800" i="1" baseline="-25000" dirty="0">
                <a:latin typeface="+mn-lt"/>
              </a:rPr>
              <a:t>n+l</a:t>
            </a:r>
            <a:r>
              <a:rPr lang="en-US" sz="2800" i="1" dirty="0">
                <a:latin typeface="+mn-lt"/>
              </a:rPr>
              <a:t>x</a:t>
            </a:r>
            <a:r>
              <a:rPr lang="en-US" sz="2800" i="1" baseline="-25000" dirty="0">
                <a:latin typeface="+mn-lt"/>
              </a:rPr>
              <a:t>n-1</a:t>
            </a:r>
            <a:r>
              <a:rPr lang="en-US" sz="2800" i="1" dirty="0">
                <a:latin typeface="+mn-lt"/>
              </a:rPr>
              <a:t>x</a:t>
            </a:r>
            <a:r>
              <a:rPr lang="en-US" sz="2800" i="1" baseline="-25000" dirty="0">
                <a:latin typeface="+mn-lt"/>
              </a:rPr>
              <a:t>n </a:t>
            </a:r>
            <a:r>
              <a:rPr lang="en-US" sz="2800" dirty="0">
                <a:latin typeface="+mn-lt"/>
                <a:sym typeface="Symbol"/>
              </a:rPr>
              <a:t></a:t>
            </a:r>
            <a:r>
              <a:rPr lang="en-US" sz="2800" i="1" dirty="0">
                <a:latin typeface="+mn-lt"/>
              </a:rPr>
              <a:t>...</a:t>
            </a:r>
            <a:r>
              <a:rPr lang="en-US" sz="2800" dirty="0">
                <a:latin typeface="+mn-lt"/>
                <a:sym typeface="Symbol"/>
              </a:rPr>
              <a:t></a:t>
            </a:r>
            <a:r>
              <a:rPr lang="en-US" sz="2800" i="1" dirty="0">
                <a:latin typeface="+mn-lt"/>
              </a:rPr>
              <a:t> K</a:t>
            </a:r>
            <a:r>
              <a:rPr lang="en-US" sz="2800" i="1" baseline="-25000" dirty="0">
                <a:latin typeface="+mn-lt"/>
              </a:rPr>
              <a:t>n+m</a:t>
            </a:r>
            <a:r>
              <a:rPr lang="en-US" sz="2800" i="1" dirty="0">
                <a:latin typeface="+mn-lt"/>
              </a:rPr>
              <a:t>x</a:t>
            </a:r>
            <a:r>
              <a:rPr lang="en-US" sz="2800" i="1" baseline="-25000" dirty="0">
                <a:latin typeface="+mn-lt"/>
              </a:rPr>
              <a:t>1</a:t>
            </a:r>
            <a:r>
              <a:rPr lang="en-US" sz="2800" i="1" dirty="0">
                <a:latin typeface="+mn-lt"/>
              </a:rPr>
              <a:t>x</a:t>
            </a:r>
            <a:r>
              <a:rPr lang="en-US" sz="2800" i="1" baseline="-25000" dirty="0">
                <a:latin typeface="+mn-lt"/>
              </a:rPr>
              <a:t>2</a:t>
            </a:r>
            <a:r>
              <a:rPr lang="en-US" sz="2800" i="1" dirty="0">
                <a:latin typeface="+mn-lt"/>
              </a:rPr>
              <a:t>...</a:t>
            </a:r>
            <a:r>
              <a:rPr lang="en-US" sz="2800" i="1" dirty="0" err="1">
                <a:latin typeface="+mn-lt"/>
              </a:rPr>
              <a:t>x</a:t>
            </a:r>
            <a:r>
              <a:rPr lang="en-US" sz="2800" i="1" baseline="-25000" dirty="0" err="1">
                <a:latin typeface="+mn-lt"/>
              </a:rPr>
              <a:t>n</a:t>
            </a:r>
            <a:r>
              <a:rPr lang="ru-RU" sz="2800" i="1" dirty="0">
                <a:latin typeface="+mn-lt"/>
              </a:rPr>
              <a:t>, </a:t>
            </a:r>
            <a:r>
              <a:rPr lang="ru-RU" sz="2800" dirty="0">
                <a:latin typeface="+mn-lt"/>
              </a:rPr>
              <a:t>где </a:t>
            </a:r>
            <a:r>
              <a:rPr lang="en-US" sz="2800" i="1" dirty="0">
                <a:latin typeface="+mn-lt"/>
              </a:rPr>
              <a:t>K</a:t>
            </a:r>
            <a:r>
              <a:rPr lang="ru-RU" sz="2800" i="1" baseline="-25000" dirty="0">
                <a:latin typeface="+mn-lt"/>
              </a:rPr>
              <a:t>0</a:t>
            </a:r>
            <a:r>
              <a:rPr lang="ru-RU" sz="2800" i="1" dirty="0">
                <a:latin typeface="+mn-lt"/>
              </a:rPr>
              <a:t>, </a:t>
            </a:r>
            <a:r>
              <a:rPr lang="en-US" sz="2800" i="1" dirty="0">
                <a:latin typeface="+mn-lt"/>
              </a:rPr>
              <a:t>K</a:t>
            </a:r>
            <a:r>
              <a:rPr lang="ru-RU" sz="2800" i="1" baseline="-25000" dirty="0">
                <a:latin typeface="+mn-lt"/>
              </a:rPr>
              <a:t>1</a:t>
            </a:r>
            <a:r>
              <a:rPr lang="ru-RU" sz="2800" i="1" dirty="0">
                <a:latin typeface="+mn-lt"/>
              </a:rPr>
              <a:t>,…, </a:t>
            </a:r>
            <a:r>
              <a:rPr lang="en-US" sz="2800" i="1" dirty="0" err="1">
                <a:latin typeface="+mn-lt"/>
              </a:rPr>
              <a:t>K</a:t>
            </a:r>
            <a:r>
              <a:rPr lang="en-US" sz="2800" i="1" baseline="-25000" dirty="0" err="1">
                <a:latin typeface="+mn-lt"/>
              </a:rPr>
              <a:t>n</a:t>
            </a:r>
            <a:r>
              <a:rPr lang="ru-RU" sz="2800" i="1" baseline="-25000" dirty="0">
                <a:latin typeface="+mn-lt"/>
              </a:rPr>
              <a:t>+</a:t>
            </a:r>
            <a:r>
              <a:rPr lang="en-US" sz="2800" i="1" baseline="-25000" dirty="0">
                <a:latin typeface="+mn-lt"/>
              </a:rPr>
              <a:t>m</a:t>
            </a:r>
            <a:r>
              <a:rPr lang="en-US" sz="2800" baseline="-25000" dirty="0">
                <a:latin typeface="+mn-lt"/>
              </a:rPr>
              <a:t> </a:t>
            </a:r>
            <a:r>
              <a:rPr lang="ru-RU" sz="2800" dirty="0">
                <a:latin typeface="+mn-lt"/>
              </a:rPr>
              <a:t>- являются коэффициентами полинома и представляют собой логические константы </a:t>
            </a:r>
            <a:r>
              <a:rPr lang="en-US" sz="2800" i="1" dirty="0" err="1">
                <a:latin typeface="+mn-lt"/>
              </a:rPr>
              <a:t>K</a:t>
            </a:r>
            <a:r>
              <a:rPr lang="en-US" sz="2800" i="1" baseline="-25000" dirty="0" err="1">
                <a:latin typeface="+mn-lt"/>
              </a:rPr>
              <a:t>i</a:t>
            </a:r>
            <a:r>
              <a:rPr lang="ru-RU" sz="2800" i="1" dirty="0">
                <a:latin typeface="+mn-lt"/>
              </a:rPr>
              <a:t>=</a:t>
            </a:r>
            <a:r>
              <a:rPr lang="ru-RU" sz="2800" dirty="0">
                <a:latin typeface="+mn-lt"/>
              </a:rPr>
              <a:t>0</a:t>
            </a:r>
            <a:r>
              <a:rPr lang="ru-RU" sz="2800" i="1" dirty="0">
                <a:latin typeface="+mn-lt"/>
              </a:rPr>
              <a:t> </a:t>
            </a:r>
            <a:r>
              <a:rPr lang="ru-RU" sz="2800" dirty="0">
                <a:latin typeface="+mn-lt"/>
              </a:rPr>
              <a:t>или</a:t>
            </a:r>
            <a:r>
              <a:rPr lang="ru-RU" sz="2800" i="1" baseline="-25000" dirty="0">
                <a:latin typeface="+mn-lt"/>
              </a:rPr>
              <a:t> </a:t>
            </a:r>
            <a:r>
              <a:rPr lang="en-US" sz="2800" i="1" dirty="0" err="1">
                <a:latin typeface="+mn-lt"/>
              </a:rPr>
              <a:t>K</a:t>
            </a:r>
            <a:r>
              <a:rPr lang="en-US" sz="2800" i="1" baseline="-25000" dirty="0" err="1">
                <a:latin typeface="+mn-lt"/>
              </a:rPr>
              <a:t>i</a:t>
            </a:r>
            <a:r>
              <a:rPr lang="ru-RU" sz="2800" dirty="0">
                <a:latin typeface="+mn-lt"/>
              </a:rPr>
              <a:t>=1. В алгебре Жегалкина одноименный полином (</a:t>
            </a:r>
            <a:r>
              <a:rPr lang="ru-RU" sz="2800" dirty="0" err="1">
                <a:latin typeface="+mn-lt"/>
              </a:rPr>
              <a:t>полином</a:t>
            </a:r>
            <a:r>
              <a:rPr lang="ru-RU" sz="2800" dirty="0">
                <a:latin typeface="+mn-lt"/>
              </a:rPr>
              <a:t> Жегалкина) можно считать аналогом канонической нормальной формы функции для булевой алгебры. </a:t>
            </a:r>
          </a:p>
        </p:txBody>
      </p:sp>
      <p:graphicFrame>
        <p:nvGraphicFramePr>
          <p:cNvPr id="68610" name="Object 2"/>
          <p:cNvGraphicFramePr>
            <a:graphicFrameLocks noChangeAspect="1"/>
          </p:cNvGraphicFramePr>
          <p:nvPr/>
        </p:nvGraphicFramePr>
        <p:xfrm>
          <a:off x="142875" y="6072188"/>
          <a:ext cx="7629525" cy="571500"/>
        </p:xfrm>
        <a:graphic>
          <a:graphicData uri="http://schemas.openxmlformats.org/presentationml/2006/ole">
            <mc:AlternateContent xmlns:mc="http://schemas.openxmlformats.org/markup-compatibility/2006">
              <mc:Choice xmlns:v="urn:schemas-microsoft-com:vml" Requires="v">
                <p:oleObj spid="_x0000_s68610" name="Формула" r:id="rId2" imgW="3390840" imgH="253800" progId="Equation.3">
                  <p:embed/>
                </p:oleObj>
              </mc:Choice>
              <mc:Fallback>
                <p:oleObj name="Формула" r:id="rId2" imgW="3390840" imgH="253800" progId="Equation.3">
                  <p:embed/>
                  <p:pic>
                    <p:nvPicPr>
                      <p:cNvPr id="0" name="Object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2875" y="6072188"/>
                        <a:ext cx="7629525" cy="571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 name="TextBox 4"/>
          <p:cNvSpPr txBox="1"/>
          <p:nvPr/>
        </p:nvSpPr>
        <p:spPr>
          <a:xfrm>
            <a:off x="0" y="3429000"/>
            <a:ext cx="9144000" cy="2677656"/>
          </a:xfrm>
          <a:prstGeom prst="rect">
            <a:avLst/>
          </a:prstGeom>
          <a:noFill/>
        </p:spPr>
        <p:txBody>
          <a:bodyPr wrap="square" rtlCol="0">
            <a:spAutoFit/>
          </a:bodyPr>
          <a:lstStyle/>
          <a:p>
            <a:pPr hangingPunct="0">
              <a:defRPr/>
            </a:pPr>
            <a:r>
              <a:rPr lang="ru-RU" sz="2800" dirty="0">
                <a:latin typeface="+mn-lt"/>
              </a:rPr>
              <a:t>Полином Жегалкина является </a:t>
            </a:r>
            <a:r>
              <a:rPr lang="ru-RU" sz="2800" b="1" i="1" dirty="0">
                <a:solidFill>
                  <a:srgbClr val="FF0000"/>
                </a:solidFill>
                <a:latin typeface="+mn-lt"/>
              </a:rPr>
              <a:t>линейным </a:t>
            </a:r>
            <a:r>
              <a:rPr lang="ru-RU" sz="2800" b="1" dirty="0">
                <a:solidFill>
                  <a:srgbClr val="FF0000"/>
                </a:solidFill>
                <a:latin typeface="+mn-lt"/>
              </a:rPr>
              <a:t>(1</a:t>
            </a:r>
            <a:r>
              <a:rPr lang="ru-RU" sz="2800" b="1" i="1" dirty="0">
                <a:solidFill>
                  <a:srgbClr val="FF0000"/>
                </a:solidFill>
                <a:latin typeface="+mn-lt"/>
              </a:rPr>
              <a:t>-ой степени</a:t>
            </a:r>
            <a:r>
              <a:rPr lang="ru-RU" sz="2800" b="1" dirty="0">
                <a:solidFill>
                  <a:srgbClr val="FF0000"/>
                </a:solidFill>
                <a:latin typeface="+mn-lt"/>
              </a:rPr>
              <a:t>)</a:t>
            </a:r>
            <a:r>
              <a:rPr lang="ru-RU" sz="2800" i="1" dirty="0">
                <a:solidFill>
                  <a:srgbClr val="FF0000"/>
                </a:solidFill>
                <a:latin typeface="+mn-lt"/>
              </a:rPr>
              <a:t>,</a:t>
            </a:r>
            <a:r>
              <a:rPr lang="ru-RU" sz="2800" dirty="0">
                <a:solidFill>
                  <a:srgbClr val="FF0000"/>
                </a:solidFill>
                <a:latin typeface="+mn-lt"/>
              </a:rPr>
              <a:t> </a:t>
            </a:r>
            <a:r>
              <a:rPr lang="ru-RU" sz="2800" dirty="0">
                <a:latin typeface="+mn-lt"/>
              </a:rPr>
              <a:t>если все коэффициенты общего полинома, начиная с </a:t>
            </a:r>
            <a:r>
              <a:rPr lang="en-US" sz="2800" i="1" dirty="0" err="1">
                <a:latin typeface="+mn-lt"/>
              </a:rPr>
              <a:t>K</a:t>
            </a:r>
            <a:r>
              <a:rPr lang="en-US" sz="2800" i="1" baseline="-25000" dirty="0" err="1">
                <a:latin typeface="+mn-lt"/>
              </a:rPr>
              <a:t>n</a:t>
            </a:r>
            <a:r>
              <a:rPr lang="ru-RU" sz="2800" i="1" baseline="-25000" dirty="0">
                <a:latin typeface="+mn-lt"/>
              </a:rPr>
              <a:t>+1</a:t>
            </a:r>
            <a:r>
              <a:rPr lang="ru-RU" sz="2800" i="1" dirty="0">
                <a:latin typeface="+mn-lt"/>
              </a:rPr>
              <a:t>,</a:t>
            </a:r>
            <a:r>
              <a:rPr lang="ru-RU" sz="2800" baseline="-25000" dirty="0">
                <a:latin typeface="+mn-lt"/>
              </a:rPr>
              <a:t> </a:t>
            </a:r>
            <a:r>
              <a:rPr lang="ru-RU" sz="2800" dirty="0">
                <a:latin typeface="+mn-lt"/>
              </a:rPr>
              <a:t>равны нулю. В отношении функции от двух переменных линейный полином Жегалкина имеет вид: </a:t>
            </a:r>
            <a:r>
              <a:rPr lang="en-US" sz="2800" i="1" dirty="0">
                <a:latin typeface="+mn-lt"/>
              </a:rPr>
              <a:t>f </a:t>
            </a:r>
            <a:r>
              <a:rPr lang="ru-RU" sz="2800" i="1" baseline="30000" dirty="0">
                <a:latin typeface="+mn-lt"/>
              </a:rPr>
              <a:t>2</a:t>
            </a:r>
            <a:r>
              <a:rPr lang="ru-RU" sz="2800" dirty="0">
                <a:latin typeface="+mn-lt"/>
              </a:rPr>
              <a:t>(</a:t>
            </a:r>
            <a:r>
              <a:rPr lang="ru-RU" sz="2800" i="1" dirty="0">
                <a:latin typeface="+mn-lt"/>
              </a:rPr>
              <a:t>Х</a:t>
            </a:r>
            <a:r>
              <a:rPr lang="ru-RU" sz="2800" dirty="0">
                <a:latin typeface="+mn-lt"/>
              </a:rPr>
              <a:t>)</a:t>
            </a:r>
            <a:r>
              <a:rPr lang="ru-RU" sz="2800" i="1" dirty="0">
                <a:latin typeface="+mn-lt"/>
              </a:rPr>
              <a:t>=</a:t>
            </a:r>
            <a:r>
              <a:rPr lang="en-US" sz="2800" i="1" dirty="0">
                <a:latin typeface="+mn-lt"/>
              </a:rPr>
              <a:t>K</a:t>
            </a:r>
            <a:r>
              <a:rPr lang="ru-RU" sz="2800" i="1" baseline="-25000" dirty="0">
                <a:latin typeface="+mn-lt"/>
              </a:rPr>
              <a:t>0 </a:t>
            </a:r>
            <a:r>
              <a:rPr lang="en-US" sz="2800" dirty="0">
                <a:latin typeface="+mn-lt"/>
                <a:sym typeface="Symbol"/>
              </a:rPr>
              <a:t></a:t>
            </a:r>
            <a:r>
              <a:rPr lang="en-US" sz="2800" i="1" dirty="0">
                <a:latin typeface="+mn-lt"/>
              </a:rPr>
              <a:t> K</a:t>
            </a:r>
            <a:r>
              <a:rPr lang="ru-RU" sz="2800" i="1" baseline="-25000" dirty="0">
                <a:latin typeface="+mn-lt"/>
              </a:rPr>
              <a:t>1</a:t>
            </a:r>
            <a:r>
              <a:rPr lang="en-US" sz="2800" i="1" dirty="0">
                <a:latin typeface="+mn-lt"/>
              </a:rPr>
              <a:t>x</a:t>
            </a:r>
            <a:r>
              <a:rPr lang="ru-RU" sz="2800" i="1" baseline="-25000" dirty="0">
                <a:latin typeface="+mn-lt"/>
              </a:rPr>
              <a:t>1 </a:t>
            </a:r>
            <a:r>
              <a:rPr lang="en-US" sz="2800" dirty="0">
                <a:latin typeface="+mn-lt"/>
                <a:sym typeface="Symbol"/>
              </a:rPr>
              <a:t></a:t>
            </a:r>
            <a:r>
              <a:rPr lang="en-US" sz="2800" i="1" dirty="0">
                <a:latin typeface="+mn-lt"/>
              </a:rPr>
              <a:t> K</a:t>
            </a:r>
            <a:r>
              <a:rPr lang="ru-RU" sz="2800" i="1" baseline="-25000" dirty="0">
                <a:latin typeface="+mn-lt"/>
              </a:rPr>
              <a:t>2</a:t>
            </a:r>
            <a:r>
              <a:rPr lang="en-US" sz="2800" i="1" dirty="0">
                <a:latin typeface="+mn-lt"/>
              </a:rPr>
              <a:t>x</a:t>
            </a:r>
            <a:r>
              <a:rPr lang="ru-RU" sz="2800" i="1" baseline="-25000" dirty="0">
                <a:latin typeface="+mn-lt"/>
              </a:rPr>
              <a:t>2</a:t>
            </a:r>
            <a:r>
              <a:rPr lang="ru-RU" sz="2800" i="1" dirty="0">
                <a:latin typeface="+mn-lt"/>
              </a:rPr>
              <a:t>.</a:t>
            </a:r>
            <a:r>
              <a:rPr lang="ru-RU" sz="2800" dirty="0">
                <a:latin typeface="+mn-lt"/>
              </a:rPr>
              <a:t> Примерами линейных функций являются:</a:t>
            </a:r>
          </a:p>
          <a:p>
            <a:pPr hangingPunct="0">
              <a:defRPr/>
            </a:pPr>
            <a:r>
              <a:rPr lang="ru-RU" sz="2800" i="1" dirty="0">
                <a:latin typeface="+mn-lt"/>
              </a:rPr>
              <a:t>   </a:t>
            </a:r>
            <a:r>
              <a:rPr lang="en-US" sz="2800" i="1" dirty="0">
                <a:latin typeface="+mn-lt"/>
              </a:rPr>
              <a:t>y</a:t>
            </a:r>
            <a:r>
              <a:rPr lang="ru-RU" sz="2800" i="1" dirty="0">
                <a:latin typeface="+mn-lt"/>
              </a:rPr>
              <a:t>= </a:t>
            </a:r>
            <a:r>
              <a:rPr lang="en-US" sz="2800" i="1" dirty="0">
                <a:latin typeface="+mn-lt"/>
              </a:rPr>
              <a:t>x</a:t>
            </a:r>
            <a:r>
              <a:rPr lang="ru-RU" sz="2800" i="1" baseline="-25000" dirty="0">
                <a:latin typeface="+mn-lt"/>
              </a:rPr>
              <a:t>1</a:t>
            </a:r>
            <a:r>
              <a:rPr lang="en-US" sz="2800" dirty="0">
                <a:latin typeface="+mn-lt"/>
                <a:sym typeface="Symbol"/>
              </a:rPr>
              <a:t></a:t>
            </a:r>
            <a:r>
              <a:rPr lang="en-US" sz="2800" i="1" dirty="0">
                <a:latin typeface="+mn-lt"/>
              </a:rPr>
              <a:t> x</a:t>
            </a:r>
            <a:r>
              <a:rPr lang="ru-RU" sz="2800" i="1" baseline="-25000" dirty="0">
                <a:latin typeface="+mn-lt"/>
              </a:rPr>
              <a:t>2 </a:t>
            </a:r>
            <a:r>
              <a:rPr lang="ru-RU" sz="2800" dirty="0">
                <a:latin typeface="+mn-lt"/>
              </a:rPr>
              <a:t>(</a:t>
            </a:r>
            <a:r>
              <a:rPr lang="en-US" sz="2800" i="1" dirty="0">
                <a:latin typeface="+mn-lt"/>
              </a:rPr>
              <a:t>K</a:t>
            </a:r>
            <a:r>
              <a:rPr lang="ru-RU" sz="2800" i="1" baseline="-25000" dirty="0">
                <a:latin typeface="+mn-lt"/>
              </a:rPr>
              <a:t>0</a:t>
            </a:r>
            <a:r>
              <a:rPr lang="ru-RU" sz="2800" i="1" dirty="0">
                <a:latin typeface="+mn-lt"/>
              </a:rPr>
              <a:t>=</a:t>
            </a:r>
            <a:r>
              <a:rPr lang="ru-RU" sz="2800" dirty="0">
                <a:latin typeface="+mn-lt"/>
              </a:rPr>
              <a:t>0</a:t>
            </a:r>
            <a:r>
              <a:rPr lang="ru-RU" sz="2800" i="1" dirty="0">
                <a:latin typeface="+mn-lt"/>
              </a:rPr>
              <a:t>, </a:t>
            </a:r>
            <a:r>
              <a:rPr lang="en-US" sz="2800" i="1" dirty="0">
                <a:latin typeface="+mn-lt"/>
              </a:rPr>
              <a:t>K</a:t>
            </a:r>
            <a:r>
              <a:rPr lang="ru-RU" sz="2800" i="1" baseline="-25000" dirty="0">
                <a:latin typeface="+mn-lt"/>
              </a:rPr>
              <a:t>1</a:t>
            </a:r>
            <a:r>
              <a:rPr lang="ru-RU" sz="2800" i="1" dirty="0">
                <a:latin typeface="+mn-lt"/>
              </a:rPr>
              <a:t>=</a:t>
            </a:r>
            <a:r>
              <a:rPr lang="en-US" sz="2800" i="1" dirty="0">
                <a:latin typeface="+mn-lt"/>
              </a:rPr>
              <a:t>K</a:t>
            </a:r>
            <a:r>
              <a:rPr lang="ru-RU" sz="2800" i="1" baseline="-25000" dirty="0">
                <a:latin typeface="+mn-lt"/>
              </a:rPr>
              <a:t>2</a:t>
            </a:r>
            <a:r>
              <a:rPr lang="ru-RU" sz="2800" i="1" dirty="0">
                <a:latin typeface="+mn-lt"/>
              </a:rPr>
              <a:t>=</a:t>
            </a:r>
            <a:r>
              <a:rPr lang="ru-RU" sz="2800" dirty="0">
                <a:latin typeface="+mn-lt"/>
              </a:rPr>
              <a:t>1)</a:t>
            </a:r>
            <a:r>
              <a:rPr lang="ru-RU" sz="2800" i="1" dirty="0">
                <a:latin typeface="+mn-lt"/>
              </a:rPr>
              <a:t>,</a:t>
            </a:r>
            <a:endParaRPr lang="ru-RU" sz="2800" dirty="0"/>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2000"/>
                                        <p:tgtEl>
                                          <p:spTgt spid="5"/>
                                        </p:tgtEl>
                                      </p:cBhvr>
                                    </p:animEffect>
                                  </p:childTnLst>
                                </p:cTn>
                              </p:par>
                              <p:par>
                                <p:cTn id="8" presetID="22" presetClass="entr" presetSubtype="1" fill="hold" nodeType="withEffect">
                                  <p:stCondLst>
                                    <p:cond delay="0"/>
                                  </p:stCondLst>
                                  <p:childTnLst>
                                    <p:set>
                                      <p:cBhvr>
                                        <p:cTn id="9" dur="1" fill="hold">
                                          <p:stCondLst>
                                            <p:cond delay="0"/>
                                          </p:stCondLst>
                                        </p:cTn>
                                        <p:tgtEl>
                                          <p:spTgt spid="68610"/>
                                        </p:tgtEl>
                                        <p:attrNameLst>
                                          <p:attrName>style.visibility</p:attrName>
                                        </p:attrNameLst>
                                      </p:cBhvr>
                                      <p:to>
                                        <p:strVal val="visible"/>
                                      </p:to>
                                    </p:set>
                                    <p:animEffect transition="in" filter="wipe(up)">
                                      <p:cBhvr>
                                        <p:cTn id="10" dur="2000"/>
                                        <p:tgtEl>
                                          <p:spTgt spid="686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p:cNvSpPr>
            <a:spLocks noGrp="1"/>
          </p:cNvSpPr>
          <p:nvPr>
            <p:ph type="sldNum" sz="quarter" idx="12"/>
          </p:nvPr>
        </p:nvSpPr>
        <p:spPr/>
        <p:txBody>
          <a:bodyPr/>
          <a:lstStyle/>
          <a:p>
            <a:pPr>
              <a:defRPr/>
            </a:pPr>
            <a:fld id="{1E137352-1DA2-4C1D-9DC6-24B42ECAFB7B}" type="slidenum">
              <a:rPr lang="ru-RU" smtClean="0"/>
              <a:pPr>
                <a:defRPr/>
              </a:pPr>
              <a:t>149</a:t>
            </a:fld>
            <a:endParaRPr lang="ru-RU"/>
          </a:p>
        </p:txBody>
      </p:sp>
      <p:sp>
        <p:nvSpPr>
          <p:cNvPr id="4" name="TextBox 3"/>
          <p:cNvSpPr txBox="1"/>
          <p:nvPr/>
        </p:nvSpPr>
        <p:spPr>
          <a:xfrm>
            <a:off x="0" y="0"/>
            <a:ext cx="9144000" cy="1077218"/>
          </a:xfrm>
          <a:prstGeom prst="rect">
            <a:avLst/>
          </a:prstGeom>
          <a:noFill/>
        </p:spPr>
        <p:txBody>
          <a:bodyPr>
            <a:spAutoFit/>
          </a:bodyPr>
          <a:lstStyle/>
          <a:p>
            <a:pPr>
              <a:defRPr/>
            </a:pPr>
            <a:r>
              <a:rPr lang="en-US" sz="3200" i="1" dirty="0">
                <a:latin typeface="+mn-lt"/>
              </a:rPr>
              <a:t>y</a:t>
            </a:r>
            <a:r>
              <a:rPr lang="ru-RU" sz="3200" i="1" dirty="0">
                <a:latin typeface="+mn-lt"/>
              </a:rPr>
              <a:t>=   </a:t>
            </a:r>
            <a:r>
              <a:rPr lang="en-US" sz="3200" i="1" dirty="0">
                <a:latin typeface="+mn-lt"/>
              </a:rPr>
              <a:t> </a:t>
            </a:r>
            <a:r>
              <a:rPr lang="ru-RU" sz="3200" i="1" dirty="0">
                <a:latin typeface="+mn-lt"/>
              </a:rPr>
              <a:t>=</a:t>
            </a:r>
            <a:r>
              <a:rPr lang="ru-RU" sz="3200" dirty="0">
                <a:latin typeface="+mn-lt"/>
              </a:rPr>
              <a:t>1</a:t>
            </a:r>
            <a:r>
              <a:rPr lang="en-US" sz="3200" dirty="0">
                <a:latin typeface="+mn-lt"/>
                <a:sym typeface="Symbol"/>
              </a:rPr>
              <a:t> </a:t>
            </a:r>
            <a:r>
              <a:rPr lang="en-US" sz="3200" i="1" dirty="0">
                <a:latin typeface="Times New Roman" pitchFamily="18" charset="0"/>
                <a:cs typeface="Times New Roman" pitchFamily="18" charset="0"/>
                <a:sym typeface="Symbol"/>
              </a:rPr>
              <a:t>x</a:t>
            </a:r>
            <a:r>
              <a:rPr lang="en-US" sz="3200" i="1" dirty="0">
                <a:latin typeface="+mn-lt"/>
              </a:rPr>
              <a:t>     </a:t>
            </a:r>
            <a:r>
              <a:rPr lang="ru-RU" sz="3200" dirty="0">
                <a:latin typeface="+mn-lt"/>
              </a:rPr>
              <a:t>(</a:t>
            </a:r>
            <a:r>
              <a:rPr lang="en-US" sz="3200" i="1" dirty="0">
                <a:latin typeface="+mn-lt"/>
              </a:rPr>
              <a:t>K</a:t>
            </a:r>
            <a:r>
              <a:rPr lang="ru-RU" sz="3200" i="1" baseline="-25000" dirty="0">
                <a:latin typeface="+mn-lt"/>
              </a:rPr>
              <a:t>0</a:t>
            </a:r>
            <a:r>
              <a:rPr lang="ru-RU" sz="3200" i="1" dirty="0">
                <a:latin typeface="+mn-lt"/>
              </a:rPr>
              <a:t>=</a:t>
            </a:r>
            <a:r>
              <a:rPr lang="en-US" sz="3200" i="1" dirty="0">
                <a:latin typeface="+mn-lt"/>
              </a:rPr>
              <a:t>K</a:t>
            </a:r>
            <a:r>
              <a:rPr lang="ru-RU" sz="3200" i="1" baseline="-25000" dirty="0">
                <a:latin typeface="+mn-lt"/>
              </a:rPr>
              <a:t>1</a:t>
            </a:r>
            <a:r>
              <a:rPr lang="ru-RU" sz="3200" i="1" dirty="0">
                <a:latin typeface="+mn-lt"/>
              </a:rPr>
              <a:t>=</a:t>
            </a:r>
            <a:r>
              <a:rPr lang="ru-RU" sz="3200" dirty="0">
                <a:latin typeface="+mn-lt"/>
              </a:rPr>
              <a:t>1</a:t>
            </a:r>
            <a:r>
              <a:rPr lang="ru-RU" sz="3200" i="1" dirty="0">
                <a:latin typeface="+mn-lt"/>
              </a:rPr>
              <a:t>, </a:t>
            </a:r>
            <a:r>
              <a:rPr lang="en-US" sz="3200" i="1" dirty="0">
                <a:latin typeface="+mn-lt"/>
              </a:rPr>
              <a:t>K</a:t>
            </a:r>
            <a:r>
              <a:rPr lang="ru-RU" sz="3200" i="1" baseline="-25000" dirty="0">
                <a:latin typeface="+mn-lt"/>
              </a:rPr>
              <a:t>2</a:t>
            </a:r>
            <a:r>
              <a:rPr lang="ru-RU" sz="3200" i="1" dirty="0">
                <a:latin typeface="+mn-lt"/>
              </a:rPr>
              <a:t>=</a:t>
            </a:r>
            <a:r>
              <a:rPr lang="ru-RU" sz="3200" dirty="0">
                <a:latin typeface="+mn-lt"/>
              </a:rPr>
              <a:t>0)</a:t>
            </a:r>
            <a:r>
              <a:rPr lang="ru-RU" sz="3200" i="1" dirty="0">
                <a:latin typeface="+mn-lt"/>
              </a:rPr>
              <a:t>.</a:t>
            </a:r>
            <a:endParaRPr lang="en-US" sz="3200" i="1" dirty="0">
              <a:latin typeface="+mn-lt"/>
            </a:endParaRPr>
          </a:p>
          <a:p>
            <a:pPr>
              <a:defRPr/>
            </a:pPr>
            <a:r>
              <a:rPr lang="ru-RU" sz="3200" dirty="0">
                <a:latin typeface="+mn-lt"/>
              </a:rPr>
              <a:t>Примеры нелинейных функций</a:t>
            </a:r>
            <a:r>
              <a:rPr lang="ru-RU" sz="3200" dirty="0">
                <a:latin typeface="Times New Roman" pitchFamily="18" charset="0"/>
                <a:cs typeface="Times New Roman" pitchFamily="18" charset="0"/>
              </a:rPr>
              <a:t>:  </a:t>
            </a:r>
            <a:r>
              <a:rPr lang="en-US" sz="3200" i="1" dirty="0">
                <a:latin typeface="Times New Roman" pitchFamily="18" charset="0"/>
                <a:cs typeface="Times New Roman" pitchFamily="18" charset="0"/>
              </a:rPr>
              <a:t>y</a:t>
            </a:r>
            <a:r>
              <a:rPr lang="ru-RU" sz="3200" i="1" dirty="0">
                <a:latin typeface="Times New Roman" pitchFamily="18" charset="0"/>
                <a:cs typeface="Times New Roman" pitchFamily="18" charset="0"/>
              </a:rPr>
              <a:t>= </a:t>
            </a:r>
            <a:r>
              <a:rPr lang="en-US" sz="3200" i="1" dirty="0">
                <a:latin typeface="Times New Roman" pitchFamily="18" charset="0"/>
                <a:cs typeface="Times New Roman" pitchFamily="18" charset="0"/>
              </a:rPr>
              <a:t>x</a:t>
            </a:r>
            <a:r>
              <a:rPr lang="ru-RU" sz="3200" i="1" baseline="-25000" dirty="0">
                <a:latin typeface="Times New Roman" pitchFamily="18" charset="0"/>
                <a:cs typeface="Times New Roman" pitchFamily="18" charset="0"/>
              </a:rPr>
              <a:t>1</a:t>
            </a:r>
            <a:r>
              <a:rPr lang="ru-RU" sz="3200" i="1" dirty="0">
                <a:latin typeface="Times New Roman" pitchFamily="18" charset="0"/>
                <a:cs typeface="Times New Roman" pitchFamily="18" charset="0"/>
                <a:sym typeface="Symbol"/>
              </a:rPr>
              <a:t></a:t>
            </a:r>
            <a:r>
              <a:rPr lang="ru-RU" sz="3200" i="1" dirty="0">
                <a:latin typeface="Times New Roman" pitchFamily="18" charset="0"/>
                <a:cs typeface="Times New Roman" pitchFamily="18" charset="0"/>
              </a:rPr>
              <a:t> </a:t>
            </a:r>
            <a:r>
              <a:rPr lang="en-US" sz="3200" i="1" dirty="0">
                <a:latin typeface="Times New Roman" pitchFamily="18" charset="0"/>
                <a:cs typeface="Times New Roman" pitchFamily="18" charset="0"/>
              </a:rPr>
              <a:t>x</a:t>
            </a:r>
            <a:r>
              <a:rPr lang="ru-RU" sz="3200" i="1" baseline="-25000" dirty="0">
                <a:latin typeface="Times New Roman" pitchFamily="18" charset="0"/>
                <a:cs typeface="Times New Roman" pitchFamily="18" charset="0"/>
              </a:rPr>
              <a:t>2</a:t>
            </a:r>
            <a:r>
              <a:rPr lang="ru-RU" sz="3200" i="1" dirty="0">
                <a:latin typeface="Times New Roman" pitchFamily="18" charset="0"/>
                <a:cs typeface="Times New Roman" pitchFamily="18" charset="0"/>
              </a:rPr>
              <a:t>,</a:t>
            </a:r>
            <a:endParaRPr lang="en-US" sz="3200" dirty="0">
              <a:latin typeface="+mn-lt"/>
            </a:endParaRPr>
          </a:p>
        </p:txBody>
      </p:sp>
      <p:graphicFrame>
        <p:nvGraphicFramePr>
          <p:cNvPr id="69634" name="Object 4"/>
          <p:cNvGraphicFramePr>
            <a:graphicFrameLocks noChangeAspect="1"/>
          </p:cNvGraphicFramePr>
          <p:nvPr/>
        </p:nvGraphicFramePr>
        <p:xfrm>
          <a:off x="399529" y="0"/>
          <a:ext cx="500063" cy="590550"/>
        </p:xfrm>
        <a:graphic>
          <a:graphicData uri="http://schemas.openxmlformats.org/presentationml/2006/ole">
            <mc:AlternateContent xmlns:mc="http://schemas.openxmlformats.org/markup-compatibility/2006">
              <mc:Choice xmlns:v="urn:schemas-microsoft-com:vml" Requires="v">
                <p:oleObj spid="_x0000_s69634" name="Формула" r:id="rId2" imgW="139680" imgH="164880" progId="Equation.3">
                  <p:embed/>
                </p:oleObj>
              </mc:Choice>
              <mc:Fallback>
                <p:oleObj name="Формула" r:id="rId2" imgW="139680" imgH="164880" progId="Equation.3">
                  <p:embed/>
                  <p:pic>
                    <p:nvPicPr>
                      <p:cNvPr id="0" name="Object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9529" y="0"/>
                        <a:ext cx="500063" cy="5905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9635" name="Object 5"/>
          <p:cNvGraphicFramePr>
            <a:graphicFrameLocks noChangeAspect="1"/>
          </p:cNvGraphicFramePr>
          <p:nvPr/>
        </p:nvGraphicFramePr>
        <p:xfrm>
          <a:off x="357188" y="980728"/>
          <a:ext cx="5842000" cy="876300"/>
        </p:xfrm>
        <a:graphic>
          <a:graphicData uri="http://schemas.openxmlformats.org/presentationml/2006/ole">
            <mc:AlternateContent xmlns:mc="http://schemas.openxmlformats.org/markup-compatibility/2006">
              <mc:Choice xmlns:v="urn:schemas-microsoft-com:vml" Requires="v">
                <p:oleObj spid="_x0000_s69635" name="Формула" r:id="rId4" imgW="1777680" imgH="266400" progId="Equation.3">
                  <p:embed/>
                </p:oleObj>
              </mc:Choice>
              <mc:Fallback>
                <p:oleObj name="Формула" r:id="rId4" imgW="1777680" imgH="266400" progId="Equation.3">
                  <p:embed/>
                  <p:pic>
                    <p:nvPicPr>
                      <p:cNvPr id="0"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7188" y="980728"/>
                        <a:ext cx="5842000" cy="876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TextBox 5"/>
          <p:cNvSpPr txBox="1"/>
          <p:nvPr/>
        </p:nvSpPr>
        <p:spPr>
          <a:xfrm>
            <a:off x="0" y="1844824"/>
            <a:ext cx="9144000" cy="5016758"/>
          </a:xfrm>
          <a:prstGeom prst="rect">
            <a:avLst/>
          </a:prstGeom>
          <a:noFill/>
        </p:spPr>
        <p:txBody>
          <a:bodyPr wrap="square" rtlCol="0">
            <a:spAutoFit/>
          </a:bodyPr>
          <a:lstStyle/>
          <a:p>
            <a:pPr hangingPunct="0">
              <a:defRPr/>
            </a:pPr>
            <a:r>
              <a:rPr lang="ru-RU" sz="3200" dirty="0">
                <a:latin typeface="+mn-lt"/>
              </a:rPr>
              <a:t>Булева функция называется </a:t>
            </a:r>
            <a:r>
              <a:rPr lang="ru-RU" sz="3200" b="1" i="1" dirty="0">
                <a:solidFill>
                  <a:srgbClr val="FF0000"/>
                </a:solidFill>
                <a:latin typeface="+mn-lt"/>
              </a:rPr>
              <a:t>монотонной</a:t>
            </a:r>
            <a:r>
              <a:rPr lang="ru-RU" sz="3200" i="1" dirty="0">
                <a:latin typeface="+mn-lt"/>
              </a:rPr>
              <a:t>,</a:t>
            </a:r>
            <a:r>
              <a:rPr lang="ru-RU" sz="3200" dirty="0">
                <a:latin typeface="+mn-lt"/>
              </a:rPr>
              <a:t> если при возрастании наборов аргументов она принимает неубывающие значения:</a:t>
            </a:r>
          </a:p>
          <a:p>
            <a:pPr hangingPunct="0">
              <a:defRPr/>
            </a:pPr>
            <a:r>
              <a:rPr lang="en-US" sz="3200" b="1" i="1" dirty="0">
                <a:latin typeface="+mn-lt"/>
              </a:rPr>
              <a:t>A</a:t>
            </a:r>
            <a:r>
              <a:rPr lang="en-US" sz="3200" i="1" dirty="0">
                <a:latin typeface="+mn-lt"/>
              </a:rPr>
              <a:t>=</a:t>
            </a:r>
            <a:r>
              <a:rPr lang="en-US" sz="3200" dirty="0">
                <a:latin typeface="+mn-lt"/>
              </a:rPr>
              <a:t>(</a:t>
            </a:r>
            <a:r>
              <a:rPr lang="en-US" sz="3200" i="1" dirty="0">
                <a:latin typeface="+mn-lt"/>
              </a:rPr>
              <a:t>a</a:t>
            </a:r>
            <a:r>
              <a:rPr lang="en-US" sz="3200" i="1" baseline="-25000" dirty="0">
                <a:latin typeface="+mn-lt"/>
              </a:rPr>
              <a:t>1</a:t>
            </a:r>
            <a:r>
              <a:rPr lang="en-US" sz="3200" i="1" dirty="0">
                <a:latin typeface="+mn-lt"/>
              </a:rPr>
              <a:t>,a</a:t>
            </a:r>
            <a:r>
              <a:rPr lang="en-US" sz="3200" i="1" baseline="-25000" dirty="0">
                <a:latin typeface="+mn-lt"/>
              </a:rPr>
              <a:t>2</a:t>
            </a:r>
            <a:r>
              <a:rPr lang="en-US" sz="3200" i="1" dirty="0">
                <a:latin typeface="+mn-lt"/>
              </a:rPr>
              <a:t>, ..., a</a:t>
            </a:r>
            <a:r>
              <a:rPr lang="en-US" sz="3200" i="1" baseline="-25000" dirty="0">
                <a:latin typeface="+mn-lt"/>
              </a:rPr>
              <a:t>n</a:t>
            </a:r>
            <a:r>
              <a:rPr lang="en-US" sz="3200" dirty="0">
                <a:latin typeface="+mn-lt"/>
              </a:rPr>
              <a:t>) &gt; </a:t>
            </a:r>
            <a:r>
              <a:rPr lang="en-US" sz="3200" b="1" i="1" dirty="0">
                <a:latin typeface="+mn-lt"/>
              </a:rPr>
              <a:t>B</a:t>
            </a:r>
            <a:r>
              <a:rPr lang="en-US" sz="3200" i="1" dirty="0">
                <a:latin typeface="+mn-lt"/>
              </a:rPr>
              <a:t>=</a:t>
            </a:r>
            <a:r>
              <a:rPr lang="en-US" sz="3200" dirty="0">
                <a:latin typeface="+mn-lt"/>
              </a:rPr>
              <a:t>(</a:t>
            </a:r>
            <a:r>
              <a:rPr lang="en-US" sz="3200" i="1" dirty="0">
                <a:latin typeface="+mn-lt"/>
              </a:rPr>
              <a:t>b</a:t>
            </a:r>
            <a:r>
              <a:rPr lang="en-US" sz="3200" i="1" baseline="-25000" dirty="0">
                <a:latin typeface="+mn-lt"/>
              </a:rPr>
              <a:t>1</a:t>
            </a:r>
            <a:r>
              <a:rPr lang="en-US" sz="3200" i="1" dirty="0">
                <a:latin typeface="+mn-lt"/>
              </a:rPr>
              <a:t>,b</a:t>
            </a:r>
            <a:r>
              <a:rPr lang="en-US" sz="3200" i="1" baseline="-25000" dirty="0">
                <a:latin typeface="+mn-lt"/>
              </a:rPr>
              <a:t>2</a:t>
            </a:r>
            <a:r>
              <a:rPr lang="en-US" sz="3200" i="1" dirty="0">
                <a:latin typeface="+mn-lt"/>
              </a:rPr>
              <a:t>, ..., </a:t>
            </a:r>
            <a:r>
              <a:rPr lang="en-US" sz="3200" i="1" dirty="0" err="1">
                <a:latin typeface="+mn-lt"/>
              </a:rPr>
              <a:t>b</a:t>
            </a:r>
            <a:r>
              <a:rPr lang="en-US" sz="3200" i="1" baseline="-25000" dirty="0" err="1">
                <a:latin typeface="+mn-lt"/>
              </a:rPr>
              <a:t>n</a:t>
            </a:r>
            <a:r>
              <a:rPr lang="en-US" sz="3200" dirty="0">
                <a:latin typeface="+mn-lt"/>
              </a:rPr>
              <a:t>)</a:t>
            </a:r>
            <a:r>
              <a:rPr lang="en-US" sz="3200" i="1" dirty="0">
                <a:latin typeface="+mn-lt"/>
              </a:rPr>
              <a:t> </a:t>
            </a:r>
            <a:r>
              <a:rPr lang="ru-RU" sz="3200" dirty="0">
                <a:latin typeface="+mn-lt"/>
                <a:sym typeface="Symbol"/>
              </a:rPr>
              <a:t></a:t>
            </a:r>
            <a:r>
              <a:rPr lang="en-US" sz="3200" i="1" dirty="0">
                <a:latin typeface="+mn-lt"/>
              </a:rPr>
              <a:t> f</a:t>
            </a:r>
            <a:r>
              <a:rPr lang="en-US" sz="3200" dirty="0">
                <a:latin typeface="+mn-lt"/>
              </a:rPr>
              <a:t>(</a:t>
            </a:r>
            <a:r>
              <a:rPr lang="en-US" sz="3200" b="1" i="1" dirty="0">
                <a:latin typeface="+mn-lt"/>
              </a:rPr>
              <a:t>A</a:t>
            </a:r>
            <a:r>
              <a:rPr lang="en-US" sz="3200" dirty="0">
                <a:latin typeface="+mn-lt"/>
              </a:rPr>
              <a:t>) </a:t>
            </a:r>
            <a:r>
              <a:rPr lang="en-US" sz="3200" dirty="0">
                <a:latin typeface="+mn-lt"/>
                <a:sym typeface="Symbol"/>
              </a:rPr>
              <a:t></a:t>
            </a:r>
            <a:r>
              <a:rPr lang="en-US" sz="3200" dirty="0">
                <a:latin typeface="+mn-lt"/>
              </a:rPr>
              <a:t> </a:t>
            </a:r>
            <a:r>
              <a:rPr lang="en-US" sz="3200" i="1" dirty="0">
                <a:latin typeface="+mn-lt"/>
              </a:rPr>
              <a:t> f</a:t>
            </a:r>
            <a:r>
              <a:rPr lang="en-US" sz="3200" dirty="0">
                <a:latin typeface="+mn-lt"/>
              </a:rPr>
              <a:t>(</a:t>
            </a:r>
            <a:r>
              <a:rPr lang="en-US" sz="3200" b="1" i="1" dirty="0">
                <a:latin typeface="+mn-lt"/>
              </a:rPr>
              <a:t>B</a:t>
            </a:r>
            <a:r>
              <a:rPr lang="en-US" sz="3200" dirty="0">
                <a:latin typeface="+mn-lt"/>
              </a:rPr>
              <a:t>)</a:t>
            </a:r>
            <a:r>
              <a:rPr lang="en-US" sz="3200" i="1" dirty="0">
                <a:latin typeface="+mn-lt"/>
              </a:rPr>
              <a:t>.</a:t>
            </a:r>
            <a:endParaRPr lang="ru-RU" sz="3200" dirty="0">
              <a:latin typeface="+mn-lt"/>
            </a:endParaRPr>
          </a:p>
          <a:p>
            <a:pPr hangingPunct="0">
              <a:defRPr/>
            </a:pPr>
            <a:r>
              <a:rPr lang="ru-RU" sz="3200" dirty="0">
                <a:latin typeface="+mn-lt"/>
              </a:rPr>
              <a:t>Между наборами аргументов</a:t>
            </a:r>
            <a:r>
              <a:rPr lang="ru-RU" sz="3200" i="1" dirty="0">
                <a:latin typeface="+mn-lt"/>
              </a:rPr>
              <a:t> </a:t>
            </a:r>
            <a:r>
              <a:rPr lang="ru-RU" sz="3200" b="1" i="1" dirty="0">
                <a:latin typeface="+mn-lt"/>
              </a:rPr>
              <a:t>А</a:t>
            </a:r>
            <a:r>
              <a:rPr lang="ru-RU" sz="3200" dirty="0">
                <a:latin typeface="+mn-lt"/>
              </a:rPr>
              <a:t> и </a:t>
            </a:r>
            <a:r>
              <a:rPr lang="ru-RU" sz="3200" b="1" i="1" dirty="0">
                <a:latin typeface="+mn-lt"/>
              </a:rPr>
              <a:t>В</a:t>
            </a:r>
            <a:r>
              <a:rPr lang="ru-RU" sz="3200" i="1" dirty="0">
                <a:latin typeface="+mn-lt"/>
              </a:rPr>
              <a:t> </a:t>
            </a:r>
            <a:r>
              <a:rPr lang="ru-RU" sz="3200" dirty="0">
                <a:latin typeface="+mn-lt"/>
              </a:rPr>
              <a:t>имеет место отношение возрастания в том и только том случае, если имеет место отношение </a:t>
            </a:r>
            <a:r>
              <a:rPr lang="ru-RU" sz="3200" dirty="0" err="1">
                <a:latin typeface="+mn-lt"/>
              </a:rPr>
              <a:t>неубывания</a:t>
            </a:r>
            <a:r>
              <a:rPr lang="ru-RU" sz="3200" dirty="0">
                <a:latin typeface="+mn-lt"/>
              </a:rPr>
              <a:t> для всех компонент этого набора:</a:t>
            </a:r>
            <a:r>
              <a:rPr lang="en-US" sz="3200" dirty="0">
                <a:latin typeface="+mn-lt"/>
              </a:rPr>
              <a:t> </a:t>
            </a:r>
            <a:r>
              <a:rPr lang="en-US" sz="3200" i="1" dirty="0" err="1">
                <a:latin typeface="+mn-lt"/>
              </a:rPr>
              <a:t>a</a:t>
            </a:r>
            <a:r>
              <a:rPr lang="en-US" sz="3200" i="1" baseline="-25000" dirty="0" err="1">
                <a:latin typeface="+mn-lt"/>
              </a:rPr>
              <a:t>i</a:t>
            </a:r>
            <a:r>
              <a:rPr lang="en-US" sz="3200" i="1" dirty="0">
                <a:latin typeface="+mn-lt"/>
              </a:rPr>
              <a:t> </a:t>
            </a:r>
            <a:r>
              <a:rPr lang="en-US" sz="3200" dirty="0">
                <a:latin typeface="+mn-lt"/>
                <a:sym typeface="Symbol"/>
              </a:rPr>
              <a:t></a:t>
            </a:r>
            <a:r>
              <a:rPr lang="en-US" sz="3200" i="1" dirty="0">
                <a:latin typeface="+mn-lt"/>
              </a:rPr>
              <a:t> b</a:t>
            </a:r>
            <a:r>
              <a:rPr lang="en-US" sz="3200" i="1" baseline="-25000" dirty="0">
                <a:latin typeface="+mn-lt"/>
              </a:rPr>
              <a:t>i</a:t>
            </a:r>
            <a:r>
              <a:rPr lang="en-US" sz="3200" i="1" dirty="0">
                <a:latin typeface="+mn-lt"/>
              </a:rPr>
              <a:t> </a:t>
            </a:r>
            <a:r>
              <a:rPr lang="ru-RU" sz="3200" dirty="0">
                <a:latin typeface="+mn-lt"/>
              </a:rPr>
              <a:t>(</a:t>
            </a:r>
            <a:r>
              <a:rPr lang="en-US" sz="3200" i="1" dirty="0" err="1">
                <a:latin typeface="+mn-lt"/>
              </a:rPr>
              <a:t>i</a:t>
            </a:r>
            <a:r>
              <a:rPr lang="ru-RU" sz="3200" i="1" dirty="0">
                <a:latin typeface="+mn-lt"/>
              </a:rPr>
              <a:t>=</a:t>
            </a:r>
            <a:r>
              <a:rPr lang="ru-RU" sz="3200" dirty="0">
                <a:latin typeface="+mn-lt"/>
              </a:rPr>
              <a:t>1, 2</a:t>
            </a:r>
            <a:r>
              <a:rPr lang="ru-RU" sz="3200" i="1" dirty="0">
                <a:latin typeface="+mn-lt"/>
              </a:rPr>
              <a:t>, ..., </a:t>
            </a:r>
            <a:r>
              <a:rPr lang="en-US" sz="3200" i="1" dirty="0">
                <a:latin typeface="+mn-lt"/>
              </a:rPr>
              <a:t>n</a:t>
            </a:r>
            <a:r>
              <a:rPr lang="ru-RU" sz="3200" dirty="0">
                <a:latin typeface="+mn-lt"/>
              </a:rPr>
              <a:t>)</a:t>
            </a:r>
          </a:p>
          <a:p>
            <a:pPr hangingPunct="0">
              <a:defRPr/>
            </a:pPr>
            <a:r>
              <a:rPr lang="ru-RU" sz="3200" dirty="0">
                <a:latin typeface="+mn-lt"/>
              </a:rPr>
              <a:t>и, по крайней мере, для одной компоненты имеет место отношение возрастания.</a:t>
            </a:r>
            <a:endParaRPr lang="ru-RU" sz="2800" dirty="0"/>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5" name="Picture 1"/>
          <p:cNvPicPr>
            <a:picLocks noChangeAspect="1" noChangeArrowheads="1"/>
          </p:cNvPicPr>
          <p:nvPr/>
        </p:nvPicPr>
        <p:blipFill>
          <a:blip r:embed="rId2" cstate="print"/>
          <a:srcRect/>
          <a:stretch>
            <a:fillRect/>
          </a:stretch>
        </p:blipFill>
        <p:spPr bwMode="auto">
          <a:xfrm>
            <a:off x="0" y="690563"/>
            <a:ext cx="9144000" cy="4667250"/>
          </a:xfrm>
          <a:prstGeom prst="rect">
            <a:avLst/>
          </a:prstGeom>
          <a:noFill/>
          <a:ln w="9525">
            <a:noFill/>
            <a:miter lim="800000"/>
            <a:headEnd/>
            <a:tailEnd/>
          </a:ln>
        </p:spPr>
      </p:pic>
      <p:sp>
        <p:nvSpPr>
          <p:cNvPr id="8196" name="Прямоугольник 2"/>
          <p:cNvSpPr>
            <a:spLocks noChangeArrowheads="1"/>
          </p:cNvSpPr>
          <p:nvPr/>
        </p:nvSpPr>
        <p:spPr bwMode="auto">
          <a:xfrm>
            <a:off x="0" y="71438"/>
            <a:ext cx="9144000" cy="584200"/>
          </a:xfrm>
          <a:prstGeom prst="rect">
            <a:avLst/>
          </a:prstGeom>
          <a:noFill/>
          <a:ln w="9525">
            <a:noFill/>
            <a:miter lim="800000"/>
            <a:headEnd/>
            <a:tailEnd/>
          </a:ln>
        </p:spPr>
        <p:txBody>
          <a:bodyPr>
            <a:spAutoFit/>
          </a:bodyPr>
          <a:lstStyle/>
          <a:p>
            <a:pPr algn="ctr"/>
            <a:r>
              <a:rPr lang="ru-RU" sz="3200">
                <a:latin typeface="Calibri" pitchFamily="34" charset="0"/>
              </a:rPr>
              <a:t>Некоторые функции от трех переменных</a:t>
            </a:r>
          </a:p>
        </p:txBody>
      </p:sp>
      <p:sp>
        <p:nvSpPr>
          <p:cNvPr id="8197" name="Rectangle 3"/>
          <p:cNvSpPr>
            <a:spLocks noChangeArrowheads="1"/>
          </p:cNvSpPr>
          <p:nvPr/>
        </p:nvSpPr>
        <p:spPr bwMode="auto">
          <a:xfrm>
            <a:off x="0" y="5357813"/>
            <a:ext cx="9144000" cy="1446212"/>
          </a:xfrm>
          <a:prstGeom prst="rect">
            <a:avLst/>
          </a:prstGeom>
          <a:noFill/>
          <a:ln w="9525">
            <a:noFill/>
            <a:miter lim="800000"/>
            <a:headEnd/>
            <a:tailEnd/>
          </a:ln>
        </p:spPr>
        <p:txBody>
          <a:bodyPr anchor="ctr">
            <a:spAutoFit/>
          </a:bodyPr>
          <a:lstStyle/>
          <a:p>
            <a:pPr algn="just"/>
            <a:r>
              <a:rPr lang="ru-RU" sz="2200" i="1" u="sng" dirty="0">
                <a:cs typeface="Times New Roman" pitchFamily="18" charset="0"/>
              </a:rPr>
              <a:t>Замечание. </a:t>
            </a:r>
            <a:r>
              <a:rPr lang="ru-RU" sz="2200" dirty="0">
                <a:cs typeface="Times New Roman" pitchFamily="18" charset="0"/>
              </a:rPr>
              <a:t>Функции сумма по модулю 2 и исключающее ИЛИ для трех аргументов являются неэквивалентными.</a:t>
            </a:r>
            <a:endParaRPr lang="ru-RU" sz="2200" dirty="0"/>
          </a:p>
          <a:p>
            <a:pPr algn="just" eaLnBrk="0" hangingPunct="0"/>
            <a:r>
              <a:rPr lang="ru-RU" sz="2200" i="1" u="sng" dirty="0">
                <a:cs typeface="Times New Roman" pitchFamily="18" charset="0"/>
              </a:rPr>
              <a:t>Утверждение.</a:t>
            </a:r>
            <a:r>
              <a:rPr lang="ru-RU" sz="2200" i="1" dirty="0">
                <a:cs typeface="Times New Roman" pitchFamily="18" charset="0"/>
              </a:rPr>
              <a:t> </a:t>
            </a:r>
            <a:r>
              <a:rPr lang="ru-RU" sz="2200" dirty="0">
                <a:cs typeface="Times New Roman" pitchFamily="18" charset="0"/>
              </a:rPr>
              <a:t>Общее число разнообразных булевых функций, в том числе и вырожденных, от </a:t>
            </a:r>
            <a:r>
              <a:rPr lang="ru-RU" sz="2200" i="1" dirty="0" err="1">
                <a:cs typeface="Times New Roman" pitchFamily="18" charset="0"/>
              </a:rPr>
              <a:t>n</a:t>
            </a:r>
            <a:r>
              <a:rPr lang="ru-RU" sz="2200" dirty="0">
                <a:cs typeface="Times New Roman" pitchFamily="18" charset="0"/>
              </a:rPr>
              <a:t> аргументов равно </a:t>
            </a:r>
            <a:endParaRPr lang="ru-RU" sz="2200" dirty="0"/>
          </a:p>
        </p:txBody>
      </p:sp>
      <p:graphicFrame>
        <p:nvGraphicFramePr>
          <p:cNvPr id="8194" name="Object 2"/>
          <p:cNvGraphicFramePr>
            <a:graphicFrameLocks noChangeAspect="1"/>
          </p:cNvGraphicFramePr>
          <p:nvPr/>
        </p:nvGraphicFramePr>
        <p:xfrm>
          <a:off x="6715125" y="6286500"/>
          <a:ext cx="644525" cy="500063"/>
        </p:xfrm>
        <a:graphic>
          <a:graphicData uri="http://schemas.openxmlformats.org/presentationml/2006/ole">
            <mc:AlternateContent xmlns:mc="http://schemas.openxmlformats.org/markup-compatibility/2006">
              <mc:Choice xmlns:v="urn:schemas-microsoft-com:vml" Requires="v">
                <p:oleObj spid="_x0000_s8194" name="Формула" r:id="rId3" imgW="228501" imgH="215806" progId="Equation.3">
                  <p:embed/>
                </p:oleObj>
              </mc:Choice>
              <mc:Fallback>
                <p:oleObj name="Формула" r:id="rId3" imgW="228501" imgH="215806" progId="Equation.3">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15125" y="6286500"/>
                        <a:ext cx="644525" cy="5000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198" name="Rectangle 4"/>
          <p:cNvSpPr>
            <a:spLocks noChangeArrowheads="1"/>
          </p:cNvSpPr>
          <p:nvPr/>
        </p:nvSpPr>
        <p:spPr bwMode="auto">
          <a:xfrm>
            <a:off x="0" y="819150"/>
            <a:ext cx="9144000" cy="0"/>
          </a:xfrm>
          <a:prstGeom prst="rect">
            <a:avLst/>
          </a:prstGeom>
          <a:noFill/>
          <a:ln w="9525">
            <a:noFill/>
            <a:miter lim="800000"/>
            <a:headEnd/>
            <a:tailEnd/>
          </a:ln>
        </p:spPr>
        <p:txBody>
          <a:bodyPr wrap="none" anchor="ctr">
            <a:spAutoFit/>
          </a:bodyPr>
          <a:lstStyle/>
          <a:p>
            <a:pPr algn="just"/>
            <a:r>
              <a:rPr lang="ru-RU" sz="1400" dirty="0">
                <a:cs typeface="Times New Roman" pitchFamily="18" charset="0"/>
              </a:rPr>
              <a:t>. </a:t>
            </a:r>
            <a:endParaRPr lang="ru-RU" dirty="0"/>
          </a:p>
        </p:txBody>
      </p:sp>
      <p:sp>
        <p:nvSpPr>
          <p:cNvPr id="7" name="Номер слайда 6"/>
          <p:cNvSpPr>
            <a:spLocks noGrp="1"/>
          </p:cNvSpPr>
          <p:nvPr>
            <p:ph type="sldNum" sz="quarter" idx="12"/>
          </p:nvPr>
        </p:nvSpPr>
        <p:spPr/>
        <p:txBody>
          <a:bodyPr/>
          <a:lstStyle/>
          <a:p>
            <a:pPr>
              <a:defRPr/>
            </a:pPr>
            <a:fld id="{E30A9F3E-AFD3-4E61-8B81-085CFB38F23C}" type="slidenum">
              <a:rPr lang="ru-RU" smtClean="0"/>
              <a:pPr>
                <a:defRPr/>
              </a:pPr>
              <a:t>15</a:t>
            </a:fld>
            <a:endParaRPr lang="ru-RU"/>
          </a:p>
        </p:txBody>
      </p:sp>
    </p:spTree>
  </p:cSld>
  <p:clrMapOvr>
    <a:masterClrMapping/>
  </p:clrMapOvr>
  <p:transition spd="slow">
    <p:wipe dir="d"/>
  </p:transition>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p:cNvSpPr>
            <a:spLocks noGrp="1"/>
          </p:cNvSpPr>
          <p:nvPr>
            <p:ph type="sldNum" sz="quarter" idx="12"/>
          </p:nvPr>
        </p:nvSpPr>
        <p:spPr/>
        <p:txBody>
          <a:bodyPr/>
          <a:lstStyle/>
          <a:p>
            <a:pPr>
              <a:defRPr/>
            </a:pPr>
            <a:fld id="{82F6744F-C20A-4A42-A2A8-1519B7E77B9C}" type="slidenum">
              <a:rPr lang="ru-RU" smtClean="0"/>
              <a:pPr>
                <a:defRPr/>
              </a:pPr>
              <a:t>150</a:t>
            </a:fld>
            <a:endParaRPr lang="ru-RU"/>
          </a:p>
        </p:txBody>
      </p:sp>
      <p:sp>
        <p:nvSpPr>
          <p:cNvPr id="3" name="TextBox 2"/>
          <p:cNvSpPr txBox="1"/>
          <p:nvPr/>
        </p:nvSpPr>
        <p:spPr>
          <a:xfrm>
            <a:off x="0" y="0"/>
            <a:ext cx="9144000" cy="4031873"/>
          </a:xfrm>
          <a:prstGeom prst="rect">
            <a:avLst/>
          </a:prstGeom>
          <a:noFill/>
        </p:spPr>
        <p:txBody>
          <a:bodyPr>
            <a:spAutoFit/>
          </a:bodyPr>
          <a:lstStyle/>
          <a:p>
            <a:pPr hangingPunct="0">
              <a:defRPr/>
            </a:pPr>
            <a:r>
              <a:rPr lang="ru-RU" sz="3200" dirty="0">
                <a:latin typeface="+mn-lt"/>
              </a:rPr>
              <a:t>Примеры наборов, для которых имеет место отношение возрастания: </a:t>
            </a:r>
          </a:p>
          <a:p>
            <a:pPr algn="ctr" hangingPunct="0">
              <a:defRPr/>
            </a:pPr>
            <a:r>
              <a:rPr lang="ru-RU" sz="3200" dirty="0">
                <a:latin typeface="+mn-lt"/>
              </a:rPr>
              <a:t>(1011) &gt; (0011)</a:t>
            </a:r>
            <a:r>
              <a:rPr lang="en-US" sz="3200" dirty="0">
                <a:latin typeface="+mn-lt"/>
              </a:rPr>
              <a:t>; </a:t>
            </a:r>
            <a:r>
              <a:rPr lang="ru-RU" sz="3200" dirty="0">
                <a:latin typeface="+mn-lt"/>
              </a:rPr>
              <a:t>(1011) &gt; (0001)</a:t>
            </a:r>
            <a:r>
              <a:rPr lang="en-US" sz="3200" dirty="0">
                <a:latin typeface="+mn-lt"/>
              </a:rPr>
              <a:t>;  </a:t>
            </a:r>
            <a:r>
              <a:rPr lang="ru-RU" sz="3200" dirty="0">
                <a:latin typeface="+mn-lt"/>
              </a:rPr>
              <a:t> (0001) &gt; (0000).</a:t>
            </a:r>
          </a:p>
          <a:p>
            <a:pPr hangingPunct="0">
              <a:defRPr/>
            </a:pPr>
            <a:r>
              <a:rPr lang="ru-RU" sz="3200" dirty="0">
                <a:latin typeface="+mn-lt"/>
              </a:rPr>
              <a:t>Примеры несопоставимых наборов (1011) и (0111), (1000) и (0111).</a:t>
            </a:r>
            <a:r>
              <a:rPr lang="en-US" sz="3200" dirty="0">
                <a:latin typeface="+mn-lt"/>
              </a:rPr>
              <a:t> </a:t>
            </a:r>
            <a:r>
              <a:rPr lang="ru-RU" sz="3200" dirty="0">
                <a:latin typeface="+mn-lt"/>
              </a:rPr>
              <a:t>В отношении функции от двух переменных несопоставимыми являются наборы (01) и (10)</a:t>
            </a:r>
            <a:r>
              <a:rPr lang="en-US" sz="3200" dirty="0">
                <a:latin typeface="+mn-lt"/>
              </a:rPr>
              <a:t>.</a:t>
            </a:r>
            <a:endParaRPr lang="ru-RU" sz="3200" dirty="0">
              <a:latin typeface="+mn-lt"/>
            </a:endParaRPr>
          </a:p>
          <a:p>
            <a:pPr hangingPunct="0">
              <a:defRPr/>
            </a:pPr>
            <a:r>
              <a:rPr lang="ru-RU" sz="3200" dirty="0">
                <a:latin typeface="+mn-lt"/>
              </a:rPr>
              <a:t>Примеры немонотонных функций</a:t>
            </a:r>
            <a:r>
              <a:rPr lang="en-US" sz="3200" dirty="0">
                <a:latin typeface="+mn-lt"/>
              </a:rPr>
              <a:t>: </a:t>
            </a:r>
            <a:r>
              <a:rPr lang="en-US" sz="3200" i="1" dirty="0"/>
              <a:t>y</a:t>
            </a:r>
            <a:r>
              <a:rPr lang="ru-RU" sz="3200" i="1" dirty="0"/>
              <a:t>=</a:t>
            </a:r>
            <a:r>
              <a:rPr lang="ru-RU" sz="3200" dirty="0"/>
              <a:t> </a:t>
            </a:r>
            <a:r>
              <a:rPr lang="en-US" sz="3200" dirty="0"/>
              <a:t>   </a:t>
            </a:r>
            <a:r>
              <a:rPr lang="ru-RU" sz="3200" i="1" dirty="0"/>
              <a:t>, </a:t>
            </a:r>
            <a:r>
              <a:rPr lang="en-US" sz="3200" i="1" dirty="0"/>
              <a:t>y</a:t>
            </a:r>
            <a:r>
              <a:rPr lang="ru-RU" sz="3200" i="1" dirty="0"/>
              <a:t>=</a:t>
            </a:r>
            <a:r>
              <a:rPr lang="en-US" sz="3200" i="1" dirty="0"/>
              <a:t>x</a:t>
            </a:r>
            <a:r>
              <a:rPr lang="ru-RU" sz="3200" i="1" baseline="-25000" dirty="0"/>
              <a:t>1</a:t>
            </a:r>
            <a:r>
              <a:rPr lang="en-US" sz="3200" dirty="0">
                <a:sym typeface="Symbol"/>
              </a:rPr>
              <a:t></a:t>
            </a:r>
            <a:r>
              <a:rPr lang="en-US" sz="3200" i="1" dirty="0"/>
              <a:t> x</a:t>
            </a:r>
            <a:r>
              <a:rPr lang="ru-RU" sz="3200" i="1" baseline="-25000" dirty="0"/>
              <a:t>2</a:t>
            </a:r>
            <a:r>
              <a:rPr lang="ru-RU" sz="3200" i="1" dirty="0"/>
              <a:t>.</a:t>
            </a:r>
            <a:endParaRPr lang="ru-RU" sz="3200" dirty="0"/>
          </a:p>
        </p:txBody>
      </p:sp>
      <p:graphicFrame>
        <p:nvGraphicFramePr>
          <p:cNvPr id="70658" name="Object 2"/>
          <p:cNvGraphicFramePr>
            <a:graphicFrameLocks noChangeAspect="1"/>
          </p:cNvGraphicFramePr>
          <p:nvPr/>
        </p:nvGraphicFramePr>
        <p:xfrm>
          <a:off x="6643688" y="3500438"/>
          <a:ext cx="500062" cy="500062"/>
        </p:xfrm>
        <a:graphic>
          <a:graphicData uri="http://schemas.openxmlformats.org/presentationml/2006/ole">
            <mc:AlternateContent xmlns:mc="http://schemas.openxmlformats.org/markup-compatibility/2006">
              <mc:Choice xmlns:v="urn:schemas-microsoft-com:vml" Requires="v">
                <p:oleObj spid="_x0000_s70658" name="Формула" r:id="rId2" imgW="139680" imgH="164880" progId="Equation.3">
                  <p:embed/>
                </p:oleObj>
              </mc:Choice>
              <mc:Fallback>
                <p:oleObj name="Формула" r:id="rId2" imgW="139680" imgH="164880" progId="Equation.3">
                  <p:embed/>
                  <p:pic>
                    <p:nvPicPr>
                      <p:cNvPr id="0" name="Object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43688" y="3500438"/>
                        <a:ext cx="500062" cy="500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0659" name="Object 4"/>
          <p:cNvGraphicFramePr>
            <a:graphicFrameLocks noChangeAspect="1"/>
          </p:cNvGraphicFramePr>
          <p:nvPr/>
        </p:nvGraphicFramePr>
        <p:xfrm>
          <a:off x="6357938" y="4786313"/>
          <a:ext cx="2668587" cy="642937"/>
        </p:xfrm>
        <a:graphic>
          <a:graphicData uri="http://schemas.openxmlformats.org/presentationml/2006/ole">
            <mc:AlternateContent xmlns:mc="http://schemas.openxmlformats.org/markup-compatibility/2006">
              <mc:Choice xmlns:v="urn:schemas-microsoft-com:vml" Requires="v">
                <p:oleObj spid="_x0000_s70659" name="Формула" r:id="rId4" imgW="1054080" imgH="253800" progId="Equation.3">
                  <p:embed/>
                </p:oleObj>
              </mc:Choice>
              <mc:Fallback>
                <p:oleObj name="Формула" r:id="rId4" imgW="1054080" imgH="253800" progId="Equation.3">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57938" y="4786313"/>
                        <a:ext cx="2668587" cy="6429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TextBox 5"/>
          <p:cNvSpPr txBox="1"/>
          <p:nvPr/>
        </p:nvSpPr>
        <p:spPr>
          <a:xfrm>
            <a:off x="36512" y="3933056"/>
            <a:ext cx="9144000" cy="3046988"/>
          </a:xfrm>
          <a:prstGeom prst="rect">
            <a:avLst/>
          </a:prstGeom>
          <a:noFill/>
        </p:spPr>
        <p:txBody>
          <a:bodyPr wrap="square" rtlCol="0">
            <a:spAutoFit/>
          </a:bodyPr>
          <a:lstStyle/>
          <a:p>
            <a:pPr hangingPunct="0">
              <a:defRPr/>
            </a:pPr>
            <a:r>
              <a:rPr lang="ru-RU" sz="3200" dirty="0">
                <a:latin typeface="+mn-lt"/>
              </a:rPr>
              <a:t>Две булевы функции </a:t>
            </a:r>
            <a:r>
              <a:rPr lang="en-US" sz="3200" i="1" dirty="0">
                <a:latin typeface="+mn-lt"/>
              </a:rPr>
              <a:t>f </a:t>
            </a:r>
            <a:r>
              <a:rPr lang="en-US" sz="3200" i="1" baseline="30000" dirty="0">
                <a:latin typeface="+mn-lt"/>
              </a:rPr>
              <a:t>n</a:t>
            </a:r>
            <a:r>
              <a:rPr lang="ru-RU" sz="3200" dirty="0">
                <a:latin typeface="+mn-lt"/>
              </a:rPr>
              <a:t>(</a:t>
            </a:r>
            <a:r>
              <a:rPr lang="ru-RU" sz="3200" i="1" dirty="0">
                <a:latin typeface="+mn-lt"/>
              </a:rPr>
              <a:t>Х</a:t>
            </a:r>
            <a:r>
              <a:rPr lang="ru-RU" sz="3200" dirty="0">
                <a:latin typeface="+mn-lt"/>
              </a:rPr>
              <a:t>) и </a:t>
            </a:r>
            <a:r>
              <a:rPr lang="en-US" sz="3200" i="1" dirty="0" err="1">
                <a:latin typeface="+mn-lt"/>
              </a:rPr>
              <a:t>g</a:t>
            </a:r>
            <a:r>
              <a:rPr lang="en-US" sz="3200" i="1" baseline="30000" dirty="0" err="1">
                <a:latin typeface="+mn-lt"/>
              </a:rPr>
              <a:t>n</a:t>
            </a:r>
            <a:r>
              <a:rPr lang="ru-RU" sz="3200" dirty="0">
                <a:latin typeface="+mn-lt"/>
              </a:rPr>
              <a:t>(</a:t>
            </a:r>
            <a:r>
              <a:rPr lang="ru-RU" sz="3200" i="1" dirty="0">
                <a:latin typeface="+mn-lt"/>
              </a:rPr>
              <a:t>Х</a:t>
            </a:r>
            <a:r>
              <a:rPr lang="ru-RU" sz="3200" dirty="0">
                <a:latin typeface="+mn-lt"/>
              </a:rPr>
              <a:t>) называются </a:t>
            </a:r>
            <a:r>
              <a:rPr lang="ru-RU" sz="3200" b="1" i="1" dirty="0">
                <a:solidFill>
                  <a:srgbClr val="FF0000"/>
                </a:solidFill>
                <a:latin typeface="+mn-lt"/>
              </a:rPr>
              <a:t>двойственными</a:t>
            </a:r>
            <a:r>
              <a:rPr lang="ru-RU" sz="3200" i="1" dirty="0">
                <a:solidFill>
                  <a:srgbClr val="FF0000"/>
                </a:solidFill>
                <a:latin typeface="+mn-lt"/>
              </a:rPr>
              <a:t>, </a:t>
            </a:r>
            <a:r>
              <a:rPr lang="ru-RU" sz="3200" dirty="0">
                <a:latin typeface="+mn-lt"/>
              </a:rPr>
              <a:t>если для любых наборов аргументов выполняется равенство</a:t>
            </a:r>
            <a:endParaRPr lang="en-US" sz="3200" dirty="0">
              <a:latin typeface="+mn-lt"/>
            </a:endParaRPr>
          </a:p>
          <a:p>
            <a:pPr hangingPunct="0">
              <a:defRPr/>
            </a:pPr>
            <a:r>
              <a:rPr lang="ru-RU" sz="3200" dirty="0">
                <a:latin typeface="+mn-lt"/>
              </a:rPr>
              <a:t>то есть функции </a:t>
            </a:r>
            <a:r>
              <a:rPr lang="en-US" sz="3200" i="1" dirty="0">
                <a:latin typeface="+mn-lt"/>
              </a:rPr>
              <a:t>f</a:t>
            </a:r>
            <a:r>
              <a:rPr lang="ru-RU" sz="3200" dirty="0">
                <a:latin typeface="+mn-lt"/>
              </a:rPr>
              <a:t> и </a:t>
            </a:r>
            <a:r>
              <a:rPr lang="en-US" sz="3200" i="1" dirty="0">
                <a:latin typeface="+mn-lt"/>
              </a:rPr>
              <a:t>g</a:t>
            </a:r>
            <a:r>
              <a:rPr lang="ru-RU" sz="3200" dirty="0">
                <a:latin typeface="+mn-lt"/>
              </a:rPr>
              <a:t> на противоположных наборах аргументов </a:t>
            </a:r>
            <a:r>
              <a:rPr lang="ru-RU" sz="3200" i="1" dirty="0">
                <a:latin typeface="+mn-lt"/>
              </a:rPr>
              <a:t>Х</a:t>
            </a:r>
            <a:r>
              <a:rPr lang="ru-RU" sz="3200" dirty="0">
                <a:latin typeface="+mn-lt"/>
              </a:rPr>
              <a:t> и  принимают противоположные значения. </a:t>
            </a:r>
            <a:endParaRPr lang="ru-RU" sz="3200" dirty="0"/>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2000"/>
                                        <p:tgtEl>
                                          <p:spTgt spid="6"/>
                                        </p:tgtEl>
                                      </p:cBhvr>
                                    </p:animEffect>
                                  </p:childTnLst>
                                </p:cTn>
                              </p:par>
                              <p:par>
                                <p:cTn id="8" presetID="22" presetClass="entr" presetSubtype="1" fill="hold" nodeType="withEffect">
                                  <p:stCondLst>
                                    <p:cond delay="0"/>
                                  </p:stCondLst>
                                  <p:childTnLst>
                                    <p:set>
                                      <p:cBhvr>
                                        <p:cTn id="9" dur="1" fill="hold">
                                          <p:stCondLst>
                                            <p:cond delay="0"/>
                                          </p:stCondLst>
                                        </p:cTn>
                                        <p:tgtEl>
                                          <p:spTgt spid="70659"/>
                                        </p:tgtEl>
                                        <p:attrNameLst>
                                          <p:attrName>style.visibility</p:attrName>
                                        </p:attrNameLst>
                                      </p:cBhvr>
                                      <p:to>
                                        <p:strVal val="visible"/>
                                      </p:to>
                                    </p:set>
                                    <p:animEffect transition="in" filter="wipe(up)">
                                      <p:cBhvr>
                                        <p:cTn id="10" dur="2000"/>
                                        <p:tgtEl>
                                          <p:spTgt spid="706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p:cNvSpPr>
            <a:spLocks noGrp="1"/>
          </p:cNvSpPr>
          <p:nvPr>
            <p:ph type="sldNum" sz="quarter" idx="12"/>
          </p:nvPr>
        </p:nvSpPr>
        <p:spPr/>
        <p:txBody>
          <a:bodyPr/>
          <a:lstStyle/>
          <a:p>
            <a:pPr>
              <a:defRPr/>
            </a:pPr>
            <a:fld id="{8CE21F5C-049C-4AF8-93DE-A04563063B46}" type="slidenum">
              <a:rPr lang="ru-RU" smtClean="0"/>
              <a:pPr>
                <a:defRPr/>
              </a:pPr>
              <a:t>151</a:t>
            </a:fld>
            <a:endParaRPr lang="ru-RU"/>
          </a:p>
        </p:txBody>
      </p:sp>
      <p:sp>
        <p:nvSpPr>
          <p:cNvPr id="6" name="TextBox 5"/>
          <p:cNvSpPr txBox="1"/>
          <p:nvPr/>
        </p:nvSpPr>
        <p:spPr>
          <a:xfrm>
            <a:off x="36512" y="44624"/>
            <a:ext cx="9144000" cy="2062103"/>
          </a:xfrm>
          <a:prstGeom prst="rect">
            <a:avLst/>
          </a:prstGeom>
          <a:noFill/>
        </p:spPr>
        <p:txBody>
          <a:bodyPr>
            <a:spAutoFit/>
          </a:bodyPr>
          <a:lstStyle/>
          <a:p>
            <a:pPr hangingPunct="0">
              <a:defRPr/>
            </a:pPr>
            <a:r>
              <a:rPr lang="ru-RU" sz="3200" dirty="0">
                <a:latin typeface="+mn-lt"/>
              </a:rPr>
              <a:t>Два набора аргументов называются </a:t>
            </a:r>
            <a:r>
              <a:rPr lang="ru-RU" sz="3200" b="1" i="1" dirty="0" err="1">
                <a:solidFill>
                  <a:srgbClr val="FF0000"/>
                </a:solidFill>
                <a:latin typeface="+mn-lt"/>
              </a:rPr>
              <a:t>противопо</a:t>
            </a:r>
            <a:r>
              <a:rPr lang="en-US" sz="3200" b="1" i="1" dirty="0">
                <a:solidFill>
                  <a:srgbClr val="FF0000"/>
                </a:solidFill>
                <a:latin typeface="+mn-lt"/>
              </a:rPr>
              <a:t>-</a:t>
            </a:r>
            <a:r>
              <a:rPr lang="ru-RU" sz="3200" b="1" i="1" dirty="0">
                <a:solidFill>
                  <a:srgbClr val="FF0000"/>
                </a:solidFill>
                <a:latin typeface="+mn-lt"/>
              </a:rPr>
              <a:t>ложными</a:t>
            </a:r>
            <a:r>
              <a:rPr lang="ru-RU" sz="3200" dirty="0">
                <a:latin typeface="+mn-lt"/>
              </a:rPr>
              <a:t>, если каждая из их компонент </a:t>
            </a:r>
            <a:r>
              <a:rPr lang="ru-RU" sz="3200" dirty="0" err="1">
                <a:latin typeface="+mn-lt"/>
              </a:rPr>
              <a:t>прини</a:t>
            </a:r>
            <a:r>
              <a:rPr lang="en-US" sz="3200" dirty="0">
                <a:latin typeface="+mn-lt"/>
              </a:rPr>
              <a:t>-</a:t>
            </a:r>
            <a:r>
              <a:rPr lang="ru-RU" sz="3200" dirty="0">
                <a:latin typeface="+mn-lt"/>
              </a:rPr>
              <a:t>мает противоположные значения, например, </a:t>
            </a:r>
          </a:p>
          <a:p>
            <a:pPr hangingPunct="0">
              <a:defRPr/>
            </a:pPr>
            <a:r>
              <a:rPr lang="ru-RU" sz="3200" i="1" dirty="0">
                <a:latin typeface="+mn-lt"/>
              </a:rPr>
              <a:t>Х </a:t>
            </a:r>
            <a:r>
              <a:rPr lang="ru-RU" sz="3200" dirty="0">
                <a:latin typeface="+mn-lt"/>
              </a:rPr>
              <a:t>= (0101)  и  </a:t>
            </a:r>
            <a:r>
              <a:rPr lang="en-US" sz="3200" dirty="0">
                <a:latin typeface="+mn-lt"/>
              </a:rPr>
              <a:t>   </a:t>
            </a:r>
            <a:r>
              <a:rPr lang="ru-RU" sz="3200" dirty="0">
                <a:latin typeface="+mn-lt"/>
              </a:rPr>
              <a:t>= (1010).</a:t>
            </a:r>
          </a:p>
        </p:txBody>
      </p:sp>
      <p:graphicFrame>
        <p:nvGraphicFramePr>
          <p:cNvPr id="71682" name="Object 4"/>
          <p:cNvGraphicFramePr>
            <a:graphicFrameLocks noChangeAspect="1"/>
          </p:cNvGraphicFramePr>
          <p:nvPr/>
        </p:nvGraphicFramePr>
        <p:xfrm>
          <a:off x="2195736" y="1484784"/>
          <a:ext cx="457200" cy="490537"/>
        </p:xfrm>
        <a:graphic>
          <a:graphicData uri="http://schemas.openxmlformats.org/presentationml/2006/ole">
            <mc:AlternateContent xmlns:mc="http://schemas.openxmlformats.org/markup-compatibility/2006">
              <mc:Choice xmlns:v="urn:schemas-microsoft-com:vml" Requires="v">
                <p:oleObj spid="_x0000_s71682" name="Формула" r:id="rId2" imgW="177480" imgH="190440" progId="Equation.3">
                  <p:embed/>
                </p:oleObj>
              </mc:Choice>
              <mc:Fallback>
                <p:oleObj name="Формула" r:id="rId2" imgW="177480" imgH="190440" progId="Equation.3">
                  <p:embed/>
                  <p:pic>
                    <p:nvPicPr>
                      <p:cNvPr id="0" name="Object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5736" y="1484784"/>
                        <a:ext cx="457200" cy="4905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1683" name="Object 5"/>
          <p:cNvGraphicFramePr>
            <a:graphicFrameLocks noChangeAspect="1"/>
          </p:cNvGraphicFramePr>
          <p:nvPr/>
        </p:nvGraphicFramePr>
        <p:xfrm>
          <a:off x="1475656" y="4585122"/>
          <a:ext cx="500063" cy="500062"/>
        </p:xfrm>
        <a:graphic>
          <a:graphicData uri="http://schemas.openxmlformats.org/presentationml/2006/ole">
            <mc:AlternateContent xmlns:mc="http://schemas.openxmlformats.org/markup-compatibility/2006">
              <mc:Choice xmlns:v="urn:schemas-microsoft-com:vml" Requires="v">
                <p:oleObj spid="_x0000_s71683" name="Формула" r:id="rId4" imgW="139680" imgH="164880" progId="Equation.3">
                  <p:embed/>
                </p:oleObj>
              </mc:Choice>
              <mc:Fallback>
                <p:oleObj name="Формула" r:id="rId4" imgW="139680" imgH="164880" progId="Equation.3">
                  <p:embed/>
                  <p:pic>
                    <p:nvPicPr>
                      <p:cNvPr id="0"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75656" y="4585122"/>
                        <a:ext cx="500063" cy="500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 name="TextBox 6"/>
          <p:cNvSpPr txBox="1"/>
          <p:nvPr/>
        </p:nvSpPr>
        <p:spPr>
          <a:xfrm>
            <a:off x="36512" y="2060848"/>
            <a:ext cx="9144000" cy="4031873"/>
          </a:xfrm>
          <a:prstGeom prst="rect">
            <a:avLst/>
          </a:prstGeom>
          <a:noFill/>
        </p:spPr>
        <p:txBody>
          <a:bodyPr wrap="square" rtlCol="0">
            <a:spAutoFit/>
          </a:bodyPr>
          <a:lstStyle/>
          <a:p>
            <a:pPr hangingPunct="0">
              <a:defRPr/>
            </a:pPr>
            <a:r>
              <a:rPr lang="ru-RU" sz="3200" dirty="0">
                <a:latin typeface="+mn-lt"/>
              </a:rPr>
              <a:t>Булева функция называется </a:t>
            </a:r>
            <a:r>
              <a:rPr lang="ru-RU" sz="3200" b="1" i="1" dirty="0">
                <a:solidFill>
                  <a:srgbClr val="FF0000"/>
                </a:solidFill>
                <a:latin typeface="+mn-lt"/>
              </a:rPr>
              <a:t>самодвойственной</a:t>
            </a:r>
            <a:r>
              <a:rPr lang="ru-RU" sz="3200" i="1" dirty="0">
                <a:latin typeface="+mn-lt"/>
              </a:rPr>
              <a:t>,</a:t>
            </a:r>
            <a:r>
              <a:rPr lang="ru-RU" sz="3200" dirty="0">
                <a:latin typeface="+mn-lt"/>
              </a:rPr>
              <a:t> если она является двойственной по отношению к самой себе, то есть принимает противоположные значения на противоположных наборах </a:t>
            </a:r>
            <a:r>
              <a:rPr lang="ru-RU" sz="3200" dirty="0" err="1">
                <a:latin typeface="+mn-lt"/>
              </a:rPr>
              <a:t>аргумен</a:t>
            </a:r>
            <a:r>
              <a:rPr lang="en-US" sz="3200" dirty="0">
                <a:latin typeface="+mn-lt"/>
              </a:rPr>
              <a:t>-</a:t>
            </a:r>
            <a:r>
              <a:rPr lang="ru-RU" sz="3200" dirty="0">
                <a:latin typeface="+mn-lt"/>
              </a:rPr>
              <a:t>тов.</a:t>
            </a:r>
            <a:r>
              <a:rPr lang="en-US" sz="3200" dirty="0">
                <a:latin typeface="+mn-lt"/>
              </a:rPr>
              <a:t> </a:t>
            </a:r>
            <a:r>
              <a:rPr lang="ru-RU" sz="3200" dirty="0">
                <a:latin typeface="+mn-lt"/>
              </a:rPr>
              <a:t>Примером самодвойственной функции </a:t>
            </a:r>
            <a:r>
              <a:rPr lang="ru-RU" sz="3200" dirty="0" err="1">
                <a:latin typeface="+mn-lt"/>
              </a:rPr>
              <a:t>явля</a:t>
            </a:r>
            <a:r>
              <a:rPr lang="en-US" sz="3200" dirty="0">
                <a:latin typeface="+mn-lt"/>
              </a:rPr>
              <a:t>-</a:t>
            </a:r>
            <a:r>
              <a:rPr lang="ru-RU" sz="3200" dirty="0" err="1">
                <a:latin typeface="+mn-lt"/>
              </a:rPr>
              <a:t>ется</a:t>
            </a:r>
            <a:r>
              <a:rPr lang="ru-RU" sz="3200" dirty="0">
                <a:latin typeface="+mn-lt"/>
              </a:rPr>
              <a:t>: </a:t>
            </a:r>
            <a:r>
              <a:rPr lang="ru-RU" sz="3200" i="1" dirty="0">
                <a:latin typeface="+mn-lt"/>
              </a:rPr>
              <a:t>у</a:t>
            </a:r>
            <a:r>
              <a:rPr lang="ru-RU" sz="3200" dirty="0">
                <a:latin typeface="+mn-lt"/>
              </a:rPr>
              <a:t> =</a:t>
            </a:r>
            <a:r>
              <a:rPr lang="en-US" sz="3200" dirty="0">
                <a:latin typeface="+mn-lt"/>
              </a:rPr>
              <a:t>   </a:t>
            </a:r>
            <a:r>
              <a:rPr lang="ru-RU" sz="3200" dirty="0">
                <a:latin typeface="+mn-lt"/>
              </a:rPr>
              <a:t> .</a:t>
            </a:r>
          </a:p>
          <a:p>
            <a:pPr hangingPunct="0">
              <a:defRPr/>
            </a:pPr>
            <a:r>
              <a:rPr lang="ru-RU" sz="3200" dirty="0">
                <a:latin typeface="+mn-lt"/>
              </a:rPr>
              <a:t>Примеры не самодвойственных функций: </a:t>
            </a:r>
            <a:r>
              <a:rPr lang="ru-RU" sz="3200" i="1" dirty="0">
                <a:latin typeface="+mn-lt"/>
              </a:rPr>
              <a:t>у=х</a:t>
            </a:r>
            <a:r>
              <a:rPr lang="ru-RU" sz="3200" i="1" baseline="-25000" dirty="0">
                <a:latin typeface="+mn-lt"/>
              </a:rPr>
              <a:t>1</a:t>
            </a:r>
            <a:r>
              <a:rPr lang="ru-RU" sz="3200" i="1" dirty="0">
                <a:latin typeface="+mn-lt"/>
                <a:sym typeface="Symbol"/>
              </a:rPr>
              <a:t></a:t>
            </a:r>
            <a:r>
              <a:rPr lang="ru-RU" sz="3200" i="1" dirty="0">
                <a:latin typeface="+mn-lt"/>
              </a:rPr>
              <a:t> х</a:t>
            </a:r>
            <a:r>
              <a:rPr lang="ru-RU" sz="3200" i="1" baseline="-25000" dirty="0">
                <a:latin typeface="+mn-lt"/>
              </a:rPr>
              <a:t>2</a:t>
            </a:r>
            <a:r>
              <a:rPr lang="ru-RU" sz="3200" i="1" dirty="0">
                <a:latin typeface="+mn-lt"/>
              </a:rPr>
              <a:t>, у=х</a:t>
            </a:r>
            <a:r>
              <a:rPr lang="ru-RU" sz="3200" i="1" baseline="-25000" dirty="0">
                <a:latin typeface="+mn-lt"/>
              </a:rPr>
              <a:t>1</a:t>
            </a:r>
            <a:r>
              <a:rPr lang="en-US" sz="3200" dirty="0">
                <a:latin typeface="+mn-lt"/>
                <a:sym typeface="Symbol"/>
              </a:rPr>
              <a:t></a:t>
            </a:r>
            <a:r>
              <a:rPr lang="ru-RU" sz="3200" i="1" dirty="0">
                <a:latin typeface="+mn-lt"/>
              </a:rPr>
              <a:t> х</a:t>
            </a:r>
            <a:r>
              <a:rPr lang="ru-RU" sz="3200" i="1" baseline="-25000" dirty="0">
                <a:latin typeface="+mn-lt"/>
              </a:rPr>
              <a:t>2</a:t>
            </a:r>
            <a:r>
              <a:rPr lang="ru-RU" sz="3200" i="1" dirty="0">
                <a:latin typeface="+mn-lt"/>
              </a:rPr>
              <a:t>, у=х</a:t>
            </a:r>
            <a:r>
              <a:rPr lang="ru-RU" sz="3200" i="1" baseline="-25000" dirty="0">
                <a:latin typeface="+mn-lt"/>
              </a:rPr>
              <a:t>1</a:t>
            </a:r>
            <a:r>
              <a:rPr lang="ru-RU" sz="3200" dirty="0">
                <a:latin typeface="+mn-lt"/>
                <a:sym typeface="Symbol"/>
              </a:rPr>
              <a:t></a:t>
            </a:r>
            <a:r>
              <a:rPr lang="ru-RU" sz="3200" i="1" dirty="0">
                <a:latin typeface="+mn-lt"/>
              </a:rPr>
              <a:t> х</a:t>
            </a:r>
            <a:r>
              <a:rPr lang="ru-RU" sz="3200" i="1" baseline="-25000" dirty="0">
                <a:latin typeface="+mn-lt"/>
              </a:rPr>
              <a:t>2</a:t>
            </a:r>
            <a:r>
              <a:rPr lang="ru-RU" sz="3200" i="1" dirty="0">
                <a:latin typeface="+mn-lt"/>
              </a:rPr>
              <a:t>.</a:t>
            </a:r>
            <a:endParaRPr lang="ru-RU" sz="3200" dirty="0"/>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2000"/>
                                        <p:tgtEl>
                                          <p:spTgt spid="7"/>
                                        </p:tgtEl>
                                      </p:cBhvr>
                                    </p:animEffect>
                                  </p:childTnLst>
                                </p:cTn>
                              </p:par>
                              <p:par>
                                <p:cTn id="8" presetID="22" presetClass="entr" presetSubtype="1" fill="hold" nodeType="withEffect">
                                  <p:stCondLst>
                                    <p:cond delay="0"/>
                                  </p:stCondLst>
                                  <p:childTnLst>
                                    <p:set>
                                      <p:cBhvr>
                                        <p:cTn id="9" dur="1" fill="hold">
                                          <p:stCondLst>
                                            <p:cond delay="0"/>
                                          </p:stCondLst>
                                        </p:cTn>
                                        <p:tgtEl>
                                          <p:spTgt spid="71683"/>
                                        </p:tgtEl>
                                        <p:attrNameLst>
                                          <p:attrName>style.visibility</p:attrName>
                                        </p:attrNameLst>
                                      </p:cBhvr>
                                      <p:to>
                                        <p:strVal val="visible"/>
                                      </p:to>
                                    </p:set>
                                    <p:animEffect transition="in" filter="wipe(up)">
                                      <p:cBhvr>
                                        <p:cTn id="10" dur="2000"/>
                                        <p:tgtEl>
                                          <p:spTgt spid="716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p:cNvSpPr>
            <a:spLocks noGrp="1"/>
          </p:cNvSpPr>
          <p:nvPr>
            <p:ph type="sldNum" sz="quarter" idx="12"/>
          </p:nvPr>
        </p:nvSpPr>
        <p:spPr/>
        <p:txBody>
          <a:bodyPr/>
          <a:lstStyle/>
          <a:p>
            <a:pPr>
              <a:defRPr/>
            </a:pPr>
            <a:fld id="{39AA8A7B-2D56-4B81-BB5A-963DD964FE31}" type="slidenum">
              <a:rPr lang="ru-RU" smtClean="0"/>
              <a:pPr>
                <a:defRPr/>
              </a:pPr>
              <a:t>152</a:t>
            </a:fld>
            <a:endParaRPr lang="ru-RU"/>
          </a:p>
        </p:txBody>
      </p:sp>
      <p:sp>
        <p:nvSpPr>
          <p:cNvPr id="3" name="TextBox 2"/>
          <p:cNvSpPr txBox="1"/>
          <p:nvPr/>
        </p:nvSpPr>
        <p:spPr>
          <a:xfrm>
            <a:off x="0" y="0"/>
            <a:ext cx="9144000" cy="3324225"/>
          </a:xfrm>
          <a:prstGeom prst="rect">
            <a:avLst/>
          </a:prstGeom>
          <a:noFill/>
        </p:spPr>
        <p:txBody>
          <a:bodyPr>
            <a:spAutoFit/>
          </a:bodyPr>
          <a:lstStyle/>
          <a:p>
            <a:pPr>
              <a:defRPr/>
            </a:pPr>
            <a:r>
              <a:rPr lang="ru-RU" sz="3200" dirty="0">
                <a:latin typeface="+mn-lt"/>
              </a:rPr>
              <a:t>Принадлежность базовых булевых функций и логических констант к замечательным классам представлена таблице. Знаком “+” отмечена принадлежность функции соответствующему классу, а знаком “-” не принадлежность.</a:t>
            </a:r>
          </a:p>
          <a:p>
            <a:pPr>
              <a:defRPr/>
            </a:pPr>
            <a:endParaRPr lang="ru-RU" sz="3200" dirty="0">
              <a:latin typeface="+mn-lt"/>
            </a:endParaRPr>
          </a:p>
          <a:p>
            <a:pPr>
              <a:defRPr/>
            </a:pPr>
            <a:endParaRPr lang="ru-RU" dirty="0"/>
          </a:p>
        </p:txBody>
      </p:sp>
      <p:pic>
        <p:nvPicPr>
          <p:cNvPr id="155652" name="Picture 1"/>
          <p:cNvPicPr>
            <a:picLocks noChangeAspect="1" noChangeArrowheads="1"/>
          </p:cNvPicPr>
          <p:nvPr/>
        </p:nvPicPr>
        <p:blipFill>
          <a:blip r:embed="rId2" cstate="print">
            <a:clrChange>
              <a:clrFrom>
                <a:srgbClr val="FFFFFF"/>
              </a:clrFrom>
              <a:clrTo>
                <a:srgbClr val="FFFFFF">
                  <a:alpha val="0"/>
                </a:srgbClr>
              </a:clrTo>
            </a:clrChange>
            <a:lum bright="-20000" contrast="30000"/>
          </a:blip>
          <a:srcRect l="31770" t="17500" r="53125" b="61667"/>
          <a:stretch>
            <a:fillRect/>
          </a:stretch>
        </p:blipFill>
        <p:spPr bwMode="auto">
          <a:xfrm>
            <a:off x="1115616" y="2571750"/>
            <a:ext cx="6300634" cy="4286250"/>
          </a:xfrm>
          <a:prstGeom prst="rect">
            <a:avLst/>
          </a:prstGeom>
          <a:noFill/>
          <a:ln w="9525">
            <a:noFill/>
            <a:miter lim="800000"/>
            <a:headEnd/>
            <a:tailEnd/>
          </a:ln>
        </p:spPr>
      </p:pic>
    </p:spTree>
  </p:cSld>
  <p:clrMapOvr>
    <a:masterClrMapping/>
  </p:clrMapOvr>
  <p:transition spd="slow">
    <p:wipe dir="d"/>
  </p:transition>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p:cNvSpPr>
            <a:spLocks noGrp="1"/>
          </p:cNvSpPr>
          <p:nvPr>
            <p:ph type="sldNum" sz="quarter" idx="12"/>
          </p:nvPr>
        </p:nvSpPr>
        <p:spPr/>
        <p:txBody>
          <a:bodyPr/>
          <a:lstStyle/>
          <a:p>
            <a:pPr>
              <a:defRPr/>
            </a:pPr>
            <a:fld id="{168FE757-168F-40C2-92C7-8D21746FA9D8}" type="slidenum">
              <a:rPr lang="ru-RU" smtClean="0"/>
              <a:pPr>
                <a:defRPr/>
              </a:pPr>
              <a:t>153</a:t>
            </a:fld>
            <a:endParaRPr lang="ru-RU"/>
          </a:p>
        </p:txBody>
      </p:sp>
      <p:sp>
        <p:nvSpPr>
          <p:cNvPr id="3" name="TextBox 2"/>
          <p:cNvSpPr txBox="1"/>
          <p:nvPr/>
        </p:nvSpPr>
        <p:spPr>
          <a:xfrm>
            <a:off x="0" y="0"/>
            <a:ext cx="9144000" cy="3539430"/>
          </a:xfrm>
          <a:prstGeom prst="rect">
            <a:avLst/>
          </a:prstGeom>
          <a:noFill/>
        </p:spPr>
        <p:txBody>
          <a:bodyPr>
            <a:spAutoFit/>
          </a:bodyPr>
          <a:lstStyle/>
          <a:p>
            <a:pPr hangingPunct="0">
              <a:defRPr/>
            </a:pPr>
            <a:r>
              <a:rPr lang="ru-RU" sz="3200" dirty="0">
                <a:latin typeface="+mn-lt"/>
              </a:rPr>
              <a:t>Из таблицы видно, что согласно теореме Поста, функции штрих Шеффера и стрелка Пирса являются функционально полными.</a:t>
            </a:r>
          </a:p>
          <a:p>
            <a:pPr hangingPunct="0">
              <a:defRPr/>
            </a:pPr>
            <a:r>
              <a:rPr lang="ru-RU" sz="3200" dirty="0">
                <a:latin typeface="+mn-lt"/>
              </a:rPr>
              <a:t> С помощью таблицы легко дополнить любую </a:t>
            </a:r>
            <a:r>
              <a:rPr lang="ru-RU" sz="3200" dirty="0" err="1">
                <a:latin typeface="+mn-lt"/>
              </a:rPr>
              <a:t>буле-ву</a:t>
            </a:r>
            <a:r>
              <a:rPr lang="ru-RU" sz="3200" dirty="0">
                <a:latin typeface="+mn-lt"/>
              </a:rPr>
              <a:t> функцию минимальным количеством других булевых функций так, чтобы полученная система была функционально полной и не избыточной.</a:t>
            </a:r>
            <a:endParaRPr lang="ru-RU" dirty="0"/>
          </a:p>
        </p:txBody>
      </p:sp>
      <p:sp>
        <p:nvSpPr>
          <p:cNvPr id="4" name="TextBox 3"/>
          <p:cNvSpPr txBox="1"/>
          <p:nvPr/>
        </p:nvSpPr>
        <p:spPr>
          <a:xfrm>
            <a:off x="0" y="3959185"/>
            <a:ext cx="9144000" cy="2062103"/>
          </a:xfrm>
          <a:prstGeom prst="rect">
            <a:avLst/>
          </a:prstGeom>
          <a:noFill/>
        </p:spPr>
        <p:txBody>
          <a:bodyPr wrap="square" rtlCol="0">
            <a:spAutoFit/>
          </a:bodyPr>
          <a:lstStyle/>
          <a:p>
            <a:pPr>
              <a:defRPr/>
            </a:pPr>
            <a:r>
              <a:rPr lang="ru-RU" sz="3200" b="1" dirty="0">
                <a:solidFill>
                  <a:srgbClr val="FF0000"/>
                </a:solidFill>
                <a:latin typeface="+mn-lt"/>
              </a:rPr>
              <a:t>Конструктивный подход к доказательству </a:t>
            </a:r>
            <a:r>
              <a:rPr lang="ru-RU" sz="3200" b="1" dirty="0" err="1">
                <a:solidFill>
                  <a:srgbClr val="FF0000"/>
                </a:solidFill>
                <a:latin typeface="+mn-lt"/>
              </a:rPr>
              <a:t>функ-циональной</a:t>
            </a:r>
            <a:r>
              <a:rPr lang="ru-RU" sz="3200" b="1" dirty="0">
                <a:solidFill>
                  <a:srgbClr val="FF0000"/>
                </a:solidFill>
                <a:latin typeface="+mn-lt"/>
              </a:rPr>
              <a:t> полноты системы булевых функций</a:t>
            </a:r>
          </a:p>
          <a:p>
            <a:pPr hangingPunct="0">
              <a:defRPr/>
            </a:pPr>
            <a:r>
              <a:rPr lang="ru-RU" sz="3200" dirty="0">
                <a:latin typeface="+mn-lt"/>
              </a:rPr>
              <a:t>Подход базируется на следующей теореме булевой алгебры:</a:t>
            </a:r>
            <a:endParaRPr lang="ru-RU" sz="3200" dirty="0"/>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p:cNvSpPr>
            <a:spLocks noGrp="1"/>
          </p:cNvSpPr>
          <p:nvPr>
            <p:ph type="sldNum" sz="quarter" idx="12"/>
          </p:nvPr>
        </p:nvSpPr>
        <p:spPr/>
        <p:txBody>
          <a:bodyPr/>
          <a:lstStyle/>
          <a:p>
            <a:pPr>
              <a:defRPr/>
            </a:pPr>
            <a:fld id="{56A61CE8-BAFA-4C8F-A424-1B010AE1B85E}" type="slidenum">
              <a:rPr lang="ru-RU" smtClean="0"/>
              <a:pPr>
                <a:defRPr/>
              </a:pPr>
              <a:t>154</a:t>
            </a:fld>
            <a:endParaRPr lang="ru-RU"/>
          </a:p>
        </p:txBody>
      </p:sp>
      <p:sp>
        <p:nvSpPr>
          <p:cNvPr id="3" name="TextBox 2"/>
          <p:cNvSpPr txBox="1"/>
          <p:nvPr/>
        </p:nvSpPr>
        <p:spPr>
          <a:xfrm>
            <a:off x="0" y="0"/>
            <a:ext cx="9144000" cy="4031873"/>
          </a:xfrm>
          <a:prstGeom prst="rect">
            <a:avLst/>
          </a:prstGeom>
          <a:noFill/>
        </p:spPr>
        <p:txBody>
          <a:bodyPr>
            <a:spAutoFit/>
          </a:bodyPr>
          <a:lstStyle/>
          <a:p>
            <a:pPr>
              <a:defRPr/>
            </a:pPr>
            <a:r>
              <a:rPr lang="ru-RU" sz="3200" b="1" dirty="0">
                <a:solidFill>
                  <a:srgbClr val="FF0000"/>
                </a:solidFill>
                <a:latin typeface="+mn-lt"/>
              </a:rPr>
              <a:t>Теорема</a:t>
            </a:r>
            <a:r>
              <a:rPr lang="ru-RU" sz="3200" b="1" dirty="0">
                <a:latin typeface="+mn-lt"/>
              </a:rPr>
              <a:t>.</a:t>
            </a:r>
            <a:r>
              <a:rPr lang="ru-RU" sz="3200" dirty="0">
                <a:latin typeface="+mn-lt"/>
              </a:rPr>
              <a:t> Пусть система булевых функций {</a:t>
            </a:r>
            <a:r>
              <a:rPr lang="en-US" sz="3200" i="1" dirty="0">
                <a:latin typeface="+mn-lt"/>
              </a:rPr>
              <a:t>f</a:t>
            </a:r>
            <a:r>
              <a:rPr lang="ru-RU" sz="3200" i="1" baseline="-25000" dirty="0">
                <a:latin typeface="+mn-lt"/>
              </a:rPr>
              <a:t>1</a:t>
            </a:r>
            <a:r>
              <a:rPr lang="ru-RU" sz="3200" i="1" dirty="0">
                <a:latin typeface="+mn-lt"/>
              </a:rPr>
              <a:t>, …, </a:t>
            </a:r>
            <a:r>
              <a:rPr lang="en-US" sz="3200" i="1" dirty="0">
                <a:latin typeface="+mn-lt"/>
              </a:rPr>
              <a:t>f</a:t>
            </a:r>
            <a:r>
              <a:rPr lang="en-US" sz="3200" i="1" baseline="-25000" dirty="0">
                <a:latin typeface="+mn-lt"/>
              </a:rPr>
              <a:t>m</a:t>
            </a:r>
            <a:r>
              <a:rPr lang="ru-RU" sz="3200" dirty="0">
                <a:latin typeface="+mn-lt"/>
              </a:rPr>
              <a:t>} является функционально полной и любая из функций </a:t>
            </a:r>
            <a:r>
              <a:rPr lang="en-US" sz="3200" i="1" dirty="0">
                <a:latin typeface="+mn-lt"/>
              </a:rPr>
              <a:t>f</a:t>
            </a:r>
            <a:r>
              <a:rPr lang="ru-RU" sz="3200" i="1" baseline="-25000" dirty="0">
                <a:latin typeface="+mn-lt"/>
              </a:rPr>
              <a:t>1</a:t>
            </a:r>
            <a:r>
              <a:rPr lang="ru-RU" sz="3200" i="1" dirty="0">
                <a:latin typeface="+mn-lt"/>
              </a:rPr>
              <a:t>, …, </a:t>
            </a:r>
            <a:r>
              <a:rPr lang="en-US" sz="3200" i="1" dirty="0">
                <a:latin typeface="+mn-lt"/>
              </a:rPr>
              <a:t>f</a:t>
            </a:r>
            <a:r>
              <a:rPr lang="en-US" sz="3200" i="1" baseline="-25000" dirty="0">
                <a:latin typeface="+mn-lt"/>
              </a:rPr>
              <a:t>m</a:t>
            </a:r>
            <a:r>
              <a:rPr lang="ru-RU" sz="3200" dirty="0">
                <a:latin typeface="+mn-lt"/>
              </a:rPr>
              <a:t> может быть выражена с помощью суперпозиции через функции </a:t>
            </a:r>
            <a:r>
              <a:rPr lang="en-US" sz="3200" i="1" dirty="0">
                <a:latin typeface="+mn-lt"/>
              </a:rPr>
              <a:t>g</a:t>
            </a:r>
            <a:r>
              <a:rPr lang="ru-RU" sz="3200" i="1" baseline="-25000" dirty="0">
                <a:latin typeface="+mn-lt"/>
              </a:rPr>
              <a:t>1</a:t>
            </a:r>
            <a:r>
              <a:rPr lang="ru-RU" sz="3200" i="1" dirty="0">
                <a:latin typeface="+mn-lt"/>
              </a:rPr>
              <a:t>, …, </a:t>
            </a:r>
            <a:r>
              <a:rPr lang="en-US" sz="3200" i="1" dirty="0" err="1">
                <a:latin typeface="+mn-lt"/>
              </a:rPr>
              <a:t>g</a:t>
            </a:r>
            <a:r>
              <a:rPr lang="en-US" sz="3200" i="1" baseline="-25000" dirty="0" err="1">
                <a:latin typeface="+mn-lt"/>
              </a:rPr>
              <a:t>k</a:t>
            </a:r>
            <a:r>
              <a:rPr lang="ru-RU" sz="3200" dirty="0">
                <a:latin typeface="+mn-lt"/>
              </a:rPr>
              <a:t>. Тогда система булевых функций {</a:t>
            </a:r>
            <a:r>
              <a:rPr lang="en-US" sz="3200" i="1" dirty="0">
                <a:latin typeface="+mn-lt"/>
              </a:rPr>
              <a:t>g</a:t>
            </a:r>
            <a:r>
              <a:rPr lang="ru-RU" sz="3200" i="1" baseline="-25000" dirty="0">
                <a:latin typeface="+mn-lt"/>
              </a:rPr>
              <a:t>1</a:t>
            </a:r>
            <a:r>
              <a:rPr lang="ru-RU" sz="3200" i="1" dirty="0">
                <a:latin typeface="+mn-lt"/>
              </a:rPr>
              <a:t>, …, </a:t>
            </a:r>
            <a:r>
              <a:rPr lang="en-US" sz="3200" i="1" dirty="0" err="1">
                <a:latin typeface="+mn-lt"/>
              </a:rPr>
              <a:t>g</a:t>
            </a:r>
            <a:r>
              <a:rPr lang="en-US" sz="3200" i="1" baseline="-25000" dirty="0" err="1">
                <a:latin typeface="+mn-lt"/>
              </a:rPr>
              <a:t>k</a:t>
            </a:r>
            <a:r>
              <a:rPr lang="ru-RU" sz="3200" dirty="0">
                <a:latin typeface="+mn-lt"/>
              </a:rPr>
              <a:t>} также является функционально полной.</a:t>
            </a:r>
          </a:p>
          <a:p>
            <a:pPr hangingPunct="0">
              <a:defRPr/>
            </a:pPr>
            <a:r>
              <a:rPr lang="ru-RU" sz="3200" dirty="0">
                <a:latin typeface="+mn-lt"/>
              </a:rPr>
              <a:t>При этом в качестве исходной системы {</a:t>
            </a:r>
            <a:r>
              <a:rPr lang="en-US" sz="3200" i="1" dirty="0">
                <a:latin typeface="+mn-lt"/>
              </a:rPr>
              <a:t>f</a:t>
            </a:r>
            <a:r>
              <a:rPr lang="ru-RU" sz="3200" i="1" baseline="-25000" dirty="0">
                <a:latin typeface="+mn-lt"/>
              </a:rPr>
              <a:t>1</a:t>
            </a:r>
            <a:r>
              <a:rPr lang="ru-RU" sz="3200" i="1" dirty="0">
                <a:latin typeface="+mn-lt"/>
              </a:rPr>
              <a:t>, …, </a:t>
            </a:r>
            <a:r>
              <a:rPr lang="en-US" sz="3200" i="1" dirty="0">
                <a:latin typeface="+mn-lt"/>
              </a:rPr>
              <a:t>f</a:t>
            </a:r>
            <a:r>
              <a:rPr lang="en-US" sz="3200" i="1" baseline="-25000" dirty="0">
                <a:latin typeface="+mn-lt"/>
              </a:rPr>
              <a:t>m</a:t>
            </a:r>
            <a:r>
              <a:rPr lang="ru-RU" sz="3200" dirty="0">
                <a:latin typeface="+mn-lt"/>
              </a:rPr>
              <a:t>} обычно используется система </a:t>
            </a:r>
            <a:r>
              <a:rPr lang="en-US" sz="3200" i="1" dirty="0">
                <a:latin typeface="+mn-lt"/>
              </a:rPr>
              <a:t>S</a:t>
            </a:r>
            <a:r>
              <a:rPr lang="ru-RU" sz="3200" i="1" baseline="-25000" dirty="0">
                <a:latin typeface="+mn-lt"/>
              </a:rPr>
              <a:t>1</a:t>
            </a:r>
            <a:r>
              <a:rPr lang="ru-RU" sz="3200" i="1" dirty="0">
                <a:latin typeface="+mn-lt"/>
              </a:rPr>
              <a:t> </a:t>
            </a:r>
            <a:r>
              <a:rPr lang="ru-RU" sz="3200" dirty="0">
                <a:latin typeface="+mn-lt"/>
              </a:rPr>
              <a:t>(булев базис)</a:t>
            </a:r>
            <a:r>
              <a:rPr lang="ru-RU" sz="3200" i="1" dirty="0">
                <a:latin typeface="+mn-lt"/>
              </a:rPr>
              <a:t>.</a:t>
            </a:r>
          </a:p>
        </p:txBody>
      </p:sp>
      <p:sp>
        <p:nvSpPr>
          <p:cNvPr id="4" name="TextBox 3"/>
          <p:cNvSpPr txBox="1"/>
          <p:nvPr/>
        </p:nvSpPr>
        <p:spPr>
          <a:xfrm>
            <a:off x="0" y="4149080"/>
            <a:ext cx="9144000" cy="2062103"/>
          </a:xfrm>
          <a:prstGeom prst="rect">
            <a:avLst/>
          </a:prstGeom>
          <a:noFill/>
        </p:spPr>
        <p:txBody>
          <a:bodyPr wrap="square" rtlCol="0">
            <a:spAutoFit/>
          </a:bodyPr>
          <a:lstStyle/>
          <a:p>
            <a:r>
              <a:rPr lang="ru-RU" sz="3200" b="1" dirty="0">
                <a:solidFill>
                  <a:srgbClr val="FF0000"/>
                </a:solidFill>
                <a:latin typeface="+mn-lt"/>
              </a:rPr>
              <a:t>Пример</a:t>
            </a:r>
            <a:r>
              <a:rPr lang="ru-RU" sz="3200" dirty="0">
                <a:latin typeface="+mn-lt"/>
              </a:rPr>
              <a:t>. Докажем функциональную полноту системы </a:t>
            </a:r>
            <a:r>
              <a:rPr lang="en-US" sz="3200" i="1" dirty="0">
                <a:latin typeface="+mn-lt"/>
              </a:rPr>
              <a:t>S</a:t>
            </a:r>
            <a:r>
              <a:rPr lang="ru-RU" sz="3200" i="1" baseline="-25000" dirty="0">
                <a:latin typeface="+mn-lt"/>
              </a:rPr>
              <a:t>5</a:t>
            </a:r>
            <a:r>
              <a:rPr lang="ru-RU" sz="3200" i="1" dirty="0">
                <a:latin typeface="+mn-lt"/>
              </a:rPr>
              <a:t>=</a:t>
            </a:r>
            <a:r>
              <a:rPr lang="en-US" sz="3200" dirty="0">
                <a:latin typeface="+mn-lt"/>
                <a:sym typeface="Symbol"/>
              </a:rPr>
              <a:t></a:t>
            </a:r>
            <a:r>
              <a:rPr lang="ru-RU" sz="3200" dirty="0">
                <a:latin typeface="+mn-lt"/>
              </a:rPr>
              <a:t> (универсальный базис), выразив инверсию, конъюнкцию и дизъюнкцию с помощью только функции штрих Шеффера</a:t>
            </a:r>
            <a:r>
              <a:rPr lang="ru-RU" sz="3200" i="1" dirty="0">
                <a:latin typeface="+mn-lt"/>
              </a:rPr>
              <a:t>.</a:t>
            </a:r>
            <a:endParaRPr lang="ru-RU" sz="3200" dirty="0"/>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p:cNvSpPr>
            <a:spLocks noGrp="1"/>
          </p:cNvSpPr>
          <p:nvPr>
            <p:ph type="sldNum" sz="quarter" idx="12"/>
          </p:nvPr>
        </p:nvSpPr>
        <p:spPr/>
        <p:txBody>
          <a:bodyPr/>
          <a:lstStyle/>
          <a:p>
            <a:pPr>
              <a:defRPr/>
            </a:pPr>
            <a:fld id="{99352912-D184-41F2-869F-E1DCD4B46176}" type="slidenum">
              <a:rPr lang="ru-RU" smtClean="0"/>
              <a:pPr>
                <a:defRPr/>
              </a:pPr>
              <a:t>155</a:t>
            </a:fld>
            <a:endParaRPr lang="ru-RU"/>
          </a:p>
        </p:txBody>
      </p:sp>
      <p:graphicFrame>
        <p:nvGraphicFramePr>
          <p:cNvPr id="72706" name="Object 2"/>
          <p:cNvGraphicFramePr>
            <a:graphicFrameLocks noChangeAspect="1"/>
          </p:cNvGraphicFramePr>
          <p:nvPr/>
        </p:nvGraphicFramePr>
        <p:xfrm>
          <a:off x="785813" y="71438"/>
          <a:ext cx="5459412" cy="1809750"/>
        </p:xfrm>
        <a:graphic>
          <a:graphicData uri="http://schemas.openxmlformats.org/presentationml/2006/ole">
            <mc:AlternateContent xmlns:mc="http://schemas.openxmlformats.org/markup-compatibility/2006">
              <mc:Choice xmlns:v="urn:schemas-microsoft-com:vml" Requires="v">
                <p:oleObj spid="_x0000_s72706" name="Формула" r:id="rId2" imgW="2298600" imgH="761760" progId="Equation.3">
                  <p:embed/>
                </p:oleObj>
              </mc:Choice>
              <mc:Fallback>
                <p:oleObj name="Формула" r:id="rId2" imgW="2298600" imgH="761760" progId="Equation.3">
                  <p:embed/>
                  <p:pic>
                    <p:nvPicPr>
                      <p:cNvPr id="0" name="Object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5813" y="71438"/>
                        <a:ext cx="5459412" cy="1809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TextBox 4"/>
          <p:cNvSpPr txBox="1"/>
          <p:nvPr/>
        </p:nvSpPr>
        <p:spPr>
          <a:xfrm>
            <a:off x="0" y="1857375"/>
            <a:ext cx="9144000" cy="1077218"/>
          </a:xfrm>
          <a:prstGeom prst="rect">
            <a:avLst/>
          </a:prstGeom>
          <a:noFill/>
        </p:spPr>
        <p:txBody>
          <a:bodyPr>
            <a:spAutoFit/>
          </a:bodyPr>
          <a:lstStyle/>
          <a:p>
            <a:pPr>
              <a:defRPr/>
            </a:pPr>
            <a:r>
              <a:rPr lang="ru-RU" sz="3200" dirty="0">
                <a:latin typeface="+mn-lt"/>
              </a:rPr>
              <a:t>Таким образом, согласно приведенной теореме, система </a:t>
            </a:r>
            <a:r>
              <a:rPr lang="en-US" sz="3200" i="1" dirty="0">
                <a:latin typeface="+mn-lt"/>
              </a:rPr>
              <a:t>S</a:t>
            </a:r>
            <a:r>
              <a:rPr lang="ru-RU" sz="3200" i="1" baseline="-25000" dirty="0">
                <a:latin typeface="+mn-lt"/>
              </a:rPr>
              <a:t>5 </a:t>
            </a:r>
            <a:r>
              <a:rPr lang="ru-RU" sz="3200" dirty="0">
                <a:latin typeface="+mn-lt"/>
              </a:rPr>
              <a:t>является функционально полной.</a:t>
            </a:r>
          </a:p>
        </p:txBody>
      </p:sp>
      <p:sp>
        <p:nvSpPr>
          <p:cNvPr id="6" name="TextBox 5"/>
          <p:cNvSpPr txBox="1"/>
          <p:nvPr/>
        </p:nvSpPr>
        <p:spPr>
          <a:xfrm>
            <a:off x="1403648" y="3573016"/>
            <a:ext cx="5904656" cy="1077218"/>
          </a:xfrm>
          <a:prstGeom prst="rect">
            <a:avLst/>
          </a:prstGeom>
          <a:noFill/>
        </p:spPr>
        <p:txBody>
          <a:bodyPr wrap="square" rtlCol="0">
            <a:spAutoFit/>
          </a:bodyPr>
          <a:lstStyle/>
          <a:p>
            <a:r>
              <a:rPr lang="ru-RU" sz="3200" dirty="0">
                <a:solidFill>
                  <a:srgbClr val="FF0000"/>
                </a:solidFill>
              </a:rPr>
              <a:t>Булева алгебра закончилась</a:t>
            </a:r>
          </a:p>
          <a:p>
            <a:endParaRPr lang="ru-RU" sz="3200" dirty="0"/>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2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up)">
                                      <p:cBhvr>
                                        <p:cTn id="12"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TextBox 3"/>
          <p:cNvSpPr txBox="1">
            <a:spLocks noChangeArrowheads="1"/>
          </p:cNvSpPr>
          <p:nvPr/>
        </p:nvSpPr>
        <p:spPr bwMode="auto">
          <a:xfrm>
            <a:off x="0" y="0"/>
            <a:ext cx="9144000" cy="3539430"/>
          </a:xfrm>
          <a:prstGeom prst="rect">
            <a:avLst/>
          </a:prstGeom>
          <a:noFill/>
          <a:ln w="9525">
            <a:noFill/>
            <a:miter lim="800000"/>
            <a:headEnd/>
            <a:tailEnd/>
          </a:ln>
        </p:spPr>
        <p:txBody>
          <a:bodyPr>
            <a:spAutoFit/>
          </a:bodyPr>
          <a:lstStyle/>
          <a:p>
            <a:pPr algn="ctr"/>
            <a:r>
              <a:rPr lang="ru-RU" sz="2800" b="1" i="1" dirty="0">
                <a:solidFill>
                  <a:srgbClr val="FF0000"/>
                </a:solidFill>
                <a:latin typeface="Calibri" pitchFamily="34" charset="0"/>
              </a:rPr>
              <a:t>Нормальные формы булевых функций</a:t>
            </a:r>
          </a:p>
          <a:p>
            <a:pPr hangingPunct="0"/>
            <a:r>
              <a:rPr lang="ru-RU" sz="2800" b="1" i="1" dirty="0">
                <a:solidFill>
                  <a:srgbClr val="FF0000"/>
                </a:solidFill>
                <a:latin typeface="Calibri" pitchFamily="34" charset="0"/>
              </a:rPr>
              <a:t>Нормальные формы</a:t>
            </a:r>
            <a:r>
              <a:rPr lang="ru-RU" sz="2800" dirty="0">
                <a:solidFill>
                  <a:srgbClr val="FF0000"/>
                </a:solidFill>
                <a:latin typeface="Calibri" pitchFamily="34" charset="0"/>
              </a:rPr>
              <a:t> </a:t>
            </a:r>
            <a:r>
              <a:rPr lang="ru-RU" sz="2800" dirty="0">
                <a:latin typeface="Calibri" pitchFamily="34" charset="0"/>
              </a:rPr>
              <a:t>- это особый класс аналитических выражений, используемых при решении задачи минимизации булевых функций и для перехода от табличной формы задания к аналитической. Нормальные формы строятся на основании операций конъюнкции, дизъюнкции и отрицания, причем отрицание только единственной переменной. </a:t>
            </a:r>
          </a:p>
        </p:txBody>
      </p:sp>
      <p:sp>
        <p:nvSpPr>
          <p:cNvPr id="3" name="Номер слайда 2"/>
          <p:cNvSpPr>
            <a:spLocks noGrp="1"/>
          </p:cNvSpPr>
          <p:nvPr>
            <p:ph type="sldNum" sz="quarter" idx="12"/>
          </p:nvPr>
        </p:nvSpPr>
        <p:spPr/>
        <p:txBody>
          <a:bodyPr/>
          <a:lstStyle/>
          <a:p>
            <a:pPr>
              <a:defRPr/>
            </a:pPr>
            <a:fld id="{77B0787E-38A0-472D-A8A9-CA22D9688F88}" type="slidenum">
              <a:rPr lang="ru-RU" smtClean="0"/>
              <a:pPr>
                <a:defRPr/>
              </a:pPr>
              <a:t>16</a:t>
            </a:fld>
            <a:endParaRPr lang="ru-RU"/>
          </a:p>
        </p:txBody>
      </p:sp>
      <p:sp>
        <p:nvSpPr>
          <p:cNvPr id="4" name="TextBox 3"/>
          <p:cNvSpPr txBox="1"/>
          <p:nvPr/>
        </p:nvSpPr>
        <p:spPr>
          <a:xfrm>
            <a:off x="0" y="3429000"/>
            <a:ext cx="9144000" cy="3539430"/>
          </a:xfrm>
          <a:prstGeom prst="rect">
            <a:avLst/>
          </a:prstGeom>
          <a:noFill/>
        </p:spPr>
        <p:txBody>
          <a:bodyPr wrap="square" rtlCol="0">
            <a:spAutoFit/>
          </a:bodyPr>
          <a:lstStyle/>
          <a:p>
            <a:pPr hangingPunct="0"/>
            <a:r>
              <a:rPr lang="ru-RU" sz="2800" b="1" i="1" dirty="0">
                <a:solidFill>
                  <a:srgbClr val="FF0000"/>
                </a:solidFill>
                <a:latin typeface="Calibri" pitchFamily="34" charset="0"/>
              </a:rPr>
              <a:t>Элементарной конъюнкцией (дизъюнкцией)</a:t>
            </a:r>
            <a:r>
              <a:rPr lang="ru-RU" sz="2800" dirty="0">
                <a:solidFill>
                  <a:srgbClr val="FF0000"/>
                </a:solidFill>
                <a:latin typeface="Calibri" pitchFamily="34" charset="0"/>
              </a:rPr>
              <a:t> </a:t>
            </a:r>
            <a:r>
              <a:rPr lang="ru-RU" sz="2800" dirty="0">
                <a:latin typeface="Calibri" pitchFamily="34" charset="0"/>
              </a:rPr>
              <a:t>называется конъюнкция (дизъюнкция) конечного числа попарно различимых переменных или их отрицаний. </a:t>
            </a:r>
          </a:p>
          <a:p>
            <a:pPr hangingPunct="0"/>
            <a:r>
              <a:rPr lang="ru-RU" sz="2800" dirty="0">
                <a:latin typeface="Calibri" pitchFamily="34" charset="0"/>
              </a:rPr>
              <a:t>Элементарную конъюнкцию (дизъюнкцию) называют также </a:t>
            </a:r>
            <a:r>
              <a:rPr lang="ru-RU" sz="2800" b="1" i="1" dirty="0">
                <a:solidFill>
                  <a:srgbClr val="FF0000"/>
                </a:solidFill>
                <a:latin typeface="Calibri" pitchFamily="34" charset="0"/>
              </a:rPr>
              <a:t>конъюнктивным (дизъюнктивным) термом</a:t>
            </a:r>
            <a:r>
              <a:rPr lang="ru-RU" sz="2800" b="1" dirty="0">
                <a:latin typeface="Calibri" pitchFamily="34" charset="0"/>
              </a:rPr>
              <a:t>.</a:t>
            </a:r>
            <a:r>
              <a:rPr lang="ru-RU" sz="2800" dirty="0">
                <a:latin typeface="Calibri" pitchFamily="34" charset="0"/>
              </a:rPr>
              <a:t> </a:t>
            </a:r>
          </a:p>
          <a:p>
            <a:pPr hangingPunct="0"/>
            <a:r>
              <a:rPr lang="ru-RU" sz="2800" dirty="0">
                <a:latin typeface="Calibri" pitchFamily="34" charset="0"/>
              </a:rPr>
              <a:t>В частном случае терм, как конъюнктивный, так и дизъюнктивный, может состоять из единственной буквы (литерала). </a:t>
            </a:r>
            <a:endParaRPr lang="ru-RU" sz="2800" dirty="0"/>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0" name="Прямоугольник 1"/>
          <p:cNvSpPr>
            <a:spLocks noChangeArrowheads="1"/>
          </p:cNvSpPr>
          <p:nvPr/>
        </p:nvSpPr>
        <p:spPr bwMode="auto">
          <a:xfrm>
            <a:off x="0" y="0"/>
            <a:ext cx="9144000" cy="1569660"/>
          </a:xfrm>
          <a:prstGeom prst="rect">
            <a:avLst/>
          </a:prstGeom>
          <a:noFill/>
          <a:ln w="9525">
            <a:noFill/>
            <a:miter lim="800000"/>
            <a:headEnd/>
            <a:tailEnd/>
          </a:ln>
        </p:spPr>
        <p:txBody>
          <a:bodyPr>
            <a:spAutoFit/>
          </a:bodyPr>
          <a:lstStyle/>
          <a:p>
            <a:r>
              <a:rPr lang="ru-RU" sz="3200" dirty="0">
                <a:latin typeface="Calibri" pitchFamily="34" charset="0"/>
              </a:rPr>
              <a:t>Под буквой будем понимать аргумент булевой функции или его отрицание. </a:t>
            </a:r>
          </a:p>
          <a:p>
            <a:r>
              <a:rPr lang="ru-RU" sz="3200" dirty="0">
                <a:latin typeface="Calibri" pitchFamily="34" charset="0"/>
              </a:rPr>
              <a:t>Примерами термов являются:</a:t>
            </a:r>
          </a:p>
        </p:txBody>
      </p:sp>
      <p:graphicFrame>
        <p:nvGraphicFramePr>
          <p:cNvPr id="9218" name="Object 2"/>
          <p:cNvGraphicFramePr>
            <a:graphicFrameLocks noChangeAspect="1"/>
          </p:cNvGraphicFramePr>
          <p:nvPr/>
        </p:nvGraphicFramePr>
        <p:xfrm>
          <a:off x="5364163" y="954088"/>
          <a:ext cx="3779837" cy="603250"/>
        </p:xfrm>
        <a:graphic>
          <a:graphicData uri="http://schemas.openxmlformats.org/presentationml/2006/ole">
            <mc:AlternateContent xmlns:mc="http://schemas.openxmlformats.org/markup-compatibility/2006">
              <mc:Choice xmlns:v="urn:schemas-microsoft-com:vml" Requires="v">
                <p:oleObj spid="_x0000_s9218" name="Формула" r:id="rId2" imgW="1434960" imgH="228600" progId="Equation.3">
                  <p:embed/>
                </p:oleObj>
              </mc:Choice>
              <mc:Fallback>
                <p:oleObj name="Формула" r:id="rId2" imgW="1434960" imgH="228600" progId="Equation.3">
                  <p:embed/>
                  <p:pic>
                    <p:nvPicPr>
                      <p:cNvPr id="0" name="Object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64163" y="954088"/>
                        <a:ext cx="3779837" cy="6032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219" name="Object 3"/>
          <p:cNvGraphicFramePr>
            <a:graphicFrameLocks noChangeAspect="1"/>
          </p:cNvGraphicFramePr>
          <p:nvPr/>
        </p:nvGraphicFramePr>
        <p:xfrm>
          <a:off x="3203575" y="1412776"/>
          <a:ext cx="2247900" cy="774700"/>
        </p:xfrm>
        <a:graphic>
          <a:graphicData uri="http://schemas.openxmlformats.org/presentationml/2006/ole">
            <mc:AlternateContent xmlns:mc="http://schemas.openxmlformats.org/markup-compatibility/2006">
              <mc:Choice xmlns:v="urn:schemas-microsoft-com:vml" Requires="v">
                <p:oleObj spid="_x0000_s9219" name="Формула" r:id="rId4" imgW="736560" imgH="253800" progId="Equation.3">
                  <p:embed/>
                </p:oleObj>
              </mc:Choice>
              <mc:Fallback>
                <p:oleObj name="Формула" r:id="rId4" imgW="736560" imgH="253800" progId="Equation.3">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03575" y="1412776"/>
                        <a:ext cx="2247900" cy="774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Номер слайда 4"/>
          <p:cNvSpPr>
            <a:spLocks noGrp="1"/>
          </p:cNvSpPr>
          <p:nvPr>
            <p:ph type="sldNum" sz="quarter" idx="12"/>
          </p:nvPr>
        </p:nvSpPr>
        <p:spPr/>
        <p:txBody>
          <a:bodyPr/>
          <a:lstStyle/>
          <a:p>
            <a:pPr>
              <a:defRPr/>
            </a:pPr>
            <a:fld id="{F86A761C-E90D-4C40-AFAE-9638A50D8641}" type="slidenum">
              <a:rPr lang="ru-RU" smtClean="0"/>
              <a:pPr>
                <a:defRPr/>
              </a:pPr>
              <a:t>17</a:t>
            </a:fld>
            <a:endParaRPr lang="ru-RU"/>
          </a:p>
        </p:txBody>
      </p:sp>
      <p:sp>
        <p:nvSpPr>
          <p:cNvPr id="6" name="TextBox 5"/>
          <p:cNvSpPr txBox="1"/>
          <p:nvPr/>
        </p:nvSpPr>
        <p:spPr>
          <a:xfrm>
            <a:off x="0" y="1484784"/>
            <a:ext cx="9144000" cy="2554545"/>
          </a:xfrm>
          <a:prstGeom prst="rect">
            <a:avLst/>
          </a:prstGeom>
          <a:noFill/>
        </p:spPr>
        <p:txBody>
          <a:bodyPr wrap="square" rtlCol="0">
            <a:spAutoFit/>
          </a:bodyPr>
          <a:lstStyle/>
          <a:p>
            <a:pPr hangingPunct="0"/>
            <a:r>
              <a:rPr lang="ru-RU" sz="3200" dirty="0">
                <a:latin typeface="Calibri" pitchFamily="34" charset="0"/>
              </a:rPr>
              <a:t>Выражения типа: </a:t>
            </a:r>
            <a:r>
              <a:rPr lang="ru-RU" sz="3200" baseline="-25000" dirty="0">
                <a:latin typeface="Calibri" pitchFamily="34" charset="0"/>
              </a:rPr>
              <a:t>                                       </a:t>
            </a:r>
            <a:r>
              <a:rPr lang="ru-RU" sz="3200" dirty="0">
                <a:latin typeface="Calibri" pitchFamily="34" charset="0"/>
              </a:rPr>
              <a:t>термами не являются, так как в первом случае знак отрицания стоит над конъюнкцией переменных, а во втором случае переменная </a:t>
            </a:r>
            <a:r>
              <a:rPr lang="en-US" sz="3200" i="1" dirty="0">
                <a:latin typeface="Calibri" pitchFamily="34" charset="0"/>
              </a:rPr>
              <a:t>x</a:t>
            </a:r>
            <a:r>
              <a:rPr lang="ru-RU" sz="3200" i="1" baseline="-25000" dirty="0">
                <a:latin typeface="Calibri" pitchFamily="34" charset="0"/>
              </a:rPr>
              <a:t>1</a:t>
            </a:r>
            <a:r>
              <a:rPr lang="ru-RU" sz="3200" i="1" dirty="0">
                <a:latin typeface="Calibri" pitchFamily="34" charset="0"/>
              </a:rPr>
              <a:t> </a:t>
            </a:r>
            <a:r>
              <a:rPr lang="ru-RU" sz="3200" dirty="0">
                <a:latin typeface="Calibri" pitchFamily="34" charset="0"/>
              </a:rPr>
              <a:t>находится в выражении с отрицанием и без него.</a:t>
            </a:r>
          </a:p>
        </p:txBody>
      </p:sp>
      <p:sp>
        <p:nvSpPr>
          <p:cNvPr id="7" name="TextBox 6"/>
          <p:cNvSpPr txBox="1"/>
          <p:nvPr/>
        </p:nvSpPr>
        <p:spPr>
          <a:xfrm>
            <a:off x="0" y="3861048"/>
            <a:ext cx="9144000" cy="1077218"/>
          </a:xfrm>
          <a:prstGeom prst="rect">
            <a:avLst/>
          </a:prstGeom>
          <a:noFill/>
        </p:spPr>
        <p:txBody>
          <a:bodyPr wrap="square" rtlCol="0">
            <a:spAutoFit/>
          </a:bodyPr>
          <a:lstStyle/>
          <a:p>
            <a:pPr hangingPunct="0"/>
            <a:r>
              <a:rPr lang="ru-RU" sz="3200" b="1" i="1" dirty="0">
                <a:solidFill>
                  <a:srgbClr val="FF0000"/>
                </a:solidFill>
                <a:latin typeface="Calibri" pitchFamily="34" charset="0"/>
              </a:rPr>
              <a:t>Рангом терма</a:t>
            </a:r>
            <a:r>
              <a:rPr lang="ru-RU" sz="3200" dirty="0">
                <a:solidFill>
                  <a:srgbClr val="FF0000"/>
                </a:solidFill>
                <a:latin typeface="Calibri" pitchFamily="34" charset="0"/>
              </a:rPr>
              <a:t> </a:t>
            </a:r>
            <a:r>
              <a:rPr lang="ru-RU" sz="3200" dirty="0">
                <a:latin typeface="Calibri" pitchFamily="34" charset="0"/>
              </a:rPr>
              <a:t>называется количество букв </a:t>
            </a:r>
            <a:r>
              <a:rPr lang="ru-RU" sz="3200" dirty="0" err="1">
                <a:latin typeface="Calibri" pitchFamily="34" charset="0"/>
              </a:rPr>
              <a:t>входя-щих</a:t>
            </a:r>
            <a:r>
              <a:rPr lang="ru-RU" sz="3200" dirty="0">
                <a:latin typeface="Calibri" pitchFamily="34" charset="0"/>
              </a:rPr>
              <a:t> в него. </a:t>
            </a:r>
          </a:p>
        </p:txBody>
      </p:sp>
      <p:sp>
        <p:nvSpPr>
          <p:cNvPr id="8" name="TextBox 7"/>
          <p:cNvSpPr txBox="1"/>
          <p:nvPr/>
        </p:nvSpPr>
        <p:spPr>
          <a:xfrm>
            <a:off x="0" y="4797152"/>
            <a:ext cx="9144000" cy="2062103"/>
          </a:xfrm>
          <a:prstGeom prst="rect">
            <a:avLst/>
          </a:prstGeom>
          <a:noFill/>
        </p:spPr>
        <p:txBody>
          <a:bodyPr wrap="square" rtlCol="0">
            <a:spAutoFit/>
          </a:bodyPr>
          <a:lstStyle/>
          <a:p>
            <a:r>
              <a:rPr lang="ru-RU" sz="3200" b="1" i="1" dirty="0">
                <a:solidFill>
                  <a:srgbClr val="FF0000"/>
                </a:solidFill>
                <a:latin typeface="Calibri" pitchFamily="34" charset="0"/>
              </a:rPr>
              <a:t>Дизъюнктивной (конъюнктивной) нормальной формой</a:t>
            </a:r>
            <a:r>
              <a:rPr lang="ru-RU" sz="3200" dirty="0">
                <a:solidFill>
                  <a:srgbClr val="FF0000"/>
                </a:solidFill>
                <a:latin typeface="Calibri" pitchFamily="34" charset="0"/>
              </a:rPr>
              <a:t> </a:t>
            </a:r>
            <a:r>
              <a:rPr lang="ru-RU" sz="3200" dirty="0">
                <a:latin typeface="Calibri" pitchFamily="34" charset="0"/>
              </a:rPr>
              <a:t>булевой функции называется дизъюнкция (конъюнкция) конечного числа попарно </a:t>
            </a:r>
            <a:r>
              <a:rPr lang="ru-RU" sz="3200" dirty="0" err="1">
                <a:latin typeface="Calibri" pitchFamily="34" charset="0"/>
              </a:rPr>
              <a:t>различи-мых</a:t>
            </a:r>
            <a:r>
              <a:rPr lang="ru-RU" sz="3200" dirty="0">
                <a:latin typeface="Calibri" pitchFamily="34" charset="0"/>
              </a:rPr>
              <a:t> конъюнктивных (дизъюнктивных) термов.</a:t>
            </a:r>
            <a:endParaRPr lang="ru-RU" sz="3200" dirty="0"/>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2000"/>
                                        <p:tgtEl>
                                          <p:spTgt spid="6"/>
                                        </p:tgtEl>
                                      </p:cBhvr>
                                    </p:animEffect>
                                  </p:childTnLst>
                                </p:cTn>
                              </p:par>
                              <p:par>
                                <p:cTn id="8" presetID="22" presetClass="entr" presetSubtype="1" fill="hold" nodeType="withEffect">
                                  <p:stCondLst>
                                    <p:cond delay="0"/>
                                  </p:stCondLst>
                                  <p:childTnLst>
                                    <p:set>
                                      <p:cBhvr>
                                        <p:cTn id="9" dur="1" fill="hold">
                                          <p:stCondLst>
                                            <p:cond delay="0"/>
                                          </p:stCondLst>
                                        </p:cTn>
                                        <p:tgtEl>
                                          <p:spTgt spid="9219"/>
                                        </p:tgtEl>
                                        <p:attrNameLst>
                                          <p:attrName>style.visibility</p:attrName>
                                        </p:attrNameLst>
                                      </p:cBhvr>
                                      <p:to>
                                        <p:strVal val="visible"/>
                                      </p:to>
                                    </p:set>
                                    <p:animEffect transition="in" filter="wipe(up)">
                                      <p:cBhvr>
                                        <p:cTn id="10" dur="2000"/>
                                        <p:tgtEl>
                                          <p:spTgt spid="9219"/>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up)">
                                      <p:cBhvr>
                                        <p:cTn id="15" dur="20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grpId="0"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wipe(up)">
                                      <p:cBhvr>
                                        <p:cTn id="20"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4" name="Rectangle 1"/>
          <p:cNvSpPr>
            <a:spLocks noChangeArrowheads="1"/>
          </p:cNvSpPr>
          <p:nvPr/>
        </p:nvSpPr>
        <p:spPr bwMode="auto">
          <a:xfrm>
            <a:off x="0" y="0"/>
            <a:ext cx="9144000" cy="2062103"/>
          </a:xfrm>
          <a:prstGeom prst="rect">
            <a:avLst/>
          </a:prstGeom>
          <a:noFill/>
          <a:ln w="9525">
            <a:noFill/>
            <a:miter lim="800000"/>
            <a:headEnd/>
            <a:tailEnd/>
          </a:ln>
        </p:spPr>
        <p:txBody>
          <a:bodyPr anchor="ctr">
            <a:spAutoFit/>
          </a:bodyPr>
          <a:lstStyle/>
          <a:p>
            <a:r>
              <a:rPr lang="ru-RU" sz="3200" b="1" i="1" dirty="0" err="1">
                <a:solidFill>
                  <a:srgbClr val="FF0000"/>
                </a:solidFill>
                <a:latin typeface="Calibri" pitchFamily="34" charset="0"/>
                <a:cs typeface="Times New Roman" pitchFamily="18" charset="0"/>
              </a:rPr>
              <a:t>Конституентой</a:t>
            </a:r>
            <a:r>
              <a:rPr lang="ru-RU" sz="3200" b="1" i="1" dirty="0">
                <a:solidFill>
                  <a:srgbClr val="FF0000"/>
                </a:solidFill>
                <a:latin typeface="Calibri" pitchFamily="34" charset="0"/>
                <a:cs typeface="Times New Roman" pitchFamily="18" charset="0"/>
              </a:rPr>
              <a:t> единицы (нуля)</a:t>
            </a:r>
            <a:r>
              <a:rPr lang="ru-RU" sz="3200" dirty="0">
                <a:solidFill>
                  <a:srgbClr val="FF0000"/>
                </a:solidFill>
                <a:latin typeface="Calibri" pitchFamily="34" charset="0"/>
                <a:cs typeface="Times New Roman" pitchFamily="18" charset="0"/>
              </a:rPr>
              <a:t> </a:t>
            </a:r>
            <a:r>
              <a:rPr lang="ru-RU" sz="3200" dirty="0">
                <a:latin typeface="Calibri" pitchFamily="34" charset="0"/>
                <a:cs typeface="Times New Roman" pitchFamily="18" charset="0"/>
              </a:rPr>
              <a:t>называется конъюнктивный (дизъюнктивный) терм </a:t>
            </a:r>
            <a:r>
              <a:rPr lang="ru-RU" sz="3200" dirty="0" err="1">
                <a:latin typeface="Calibri" pitchFamily="34" charset="0"/>
                <a:cs typeface="Times New Roman" pitchFamily="18" charset="0"/>
              </a:rPr>
              <a:t>макси-мального</a:t>
            </a:r>
            <a:r>
              <a:rPr lang="ru-RU" sz="3200" dirty="0">
                <a:latin typeface="Calibri" pitchFamily="34" charset="0"/>
                <a:cs typeface="Times New Roman" pitchFamily="18" charset="0"/>
              </a:rPr>
              <a:t> ранга, т.е. для булевой функции от </a:t>
            </a:r>
            <a:r>
              <a:rPr lang="ru-RU" sz="3200" i="1" dirty="0" err="1">
                <a:latin typeface="Calibri" pitchFamily="34" charset="0"/>
                <a:cs typeface="Times New Roman" pitchFamily="18" charset="0"/>
              </a:rPr>
              <a:t>n</a:t>
            </a:r>
            <a:r>
              <a:rPr lang="ru-RU" sz="3200" i="1" dirty="0">
                <a:latin typeface="Calibri" pitchFamily="34" charset="0"/>
                <a:cs typeface="Times New Roman" pitchFamily="18" charset="0"/>
              </a:rPr>
              <a:t> </a:t>
            </a:r>
            <a:r>
              <a:rPr lang="ru-RU" sz="3200" dirty="0">
                <a:latin typeface="Calibri" pitchFamily="34" charset="0"/>
                <a:cs typeface="Times New Roman" pitchFamily="18" charset="0"/>
              </a:rPr>
              <a:t>переменных </a:t>
            </a:r>
            <a:r>
              <a:rPr lang="ru-RU" sz="3200" dirty="0" err="1">
                <a:latin typeface="Calibri" pitchFamily="34" charset="0"/>
                <a:cs typeface="Times New Roman" pitchFamily="18" charset="0"/>
              </a:rPr>
              <a:t>конституента</a:t>
            </a:r>
            <a:r>
              <a:rPr lang="ru-RU" sz="3200" dirty="0">
                <a:latin typeface="Calibri" pitchFamily="34" charset="0"/>
                <a:cs typeface="Times New Roman" pitchFamily="18" charset="0"/>
              </a:rPr>
              <a:t> включает в себя </a:t>
            </a:r>
            <a:r>
              <a:rPr lang="ru-RU" sz="3200" i="1" dirty="0" err="1">
                <a:latin typeface="Calibri" pitchFamily="34" charset="0"/>
                <a:cs typeface="Times New Roman" pitchFamily="18" charset="0"/>
              </a:rPr>
              <a:t>n</a:t>
            </a:r>
            <a:r>
              <a:rPr lang="ru-RU" sz="3200" i="1" dirty="0">
                <a:latin typeface="Calibri" pitchFamily="34" charset="0"/>
                <a:cs typeface="Times New Roman" pitchFamily="18" charset="0"/>
              </a:rPr>
              <a:t> </a:t>
            </a:r>
            <a:r>
              <a:rPr lang="ru-RU" sz="3200" dirty="0">
                <a:latin typeface="Calibri" pitchFamily="34" charset="0"/>
                <a:cs typeface="Times New Roman" pitchFamily="18" charset="0"/>
              </a:rPr>
              <a:t>букв. </a:t>
            </a:r>
            <a:endParaRPr lang="ru-RU" sz="3200" dirty="0">
              <a:latin typeface="Calibri" pitchFamily="34" charset="0"/>
            </a:endParaRPr>
          </a:p>
        </p:txBody>
      </p:sp>
      <p:graphicFrame>
        <p:nvGraphicFramePr>
          <p:cNvPr id="10242" name="Object 2"/>
          <p:cNvGraphicFramePr>
            <a:graphicFrameLocks noChangeAspect="1"/>
          </p:cNvGraphicFramePr>
          <p:nvPr/>
        </p:nvGraphicFramePr>
        <p:xfrm>
          <a:off x="6985000" y="3932411"/>
          <a:ext cx="2195513" cy="720725"/>
        </p:xfrm>
        <a:graphic>
          <a:graphicData uri="http://schemas.openxmlformats.org/presentationml/2006/ole">
            <mc:AlternateContent xmlns:mc="http://schemas.openxmlformats.org/markup-compatibility/2006">
              <mc:Choice xmlns:v="urn:schemas-microsoft-com:vml" Requires="v">
                <p:oleObj spid="_x0000_s10242" name="Формула" r:id="rId2" imgW="571320" imgH="228600" progId="Equation.3">
                  <p:embed/>
                </p:oleObj>
              </mc:Choice>
              <mc:Fallback>
                <p:oleObj name="Формула" r:id="rId2" imgW="571320" imgH="228600" progId="Equation.3">
                  <p:embed/>
                  <p:pic>
                    <p:nvPicPr>
                      <p:cNvPr id="0" name="Object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85000" y="3932411"/>
                        <a:ext cx="2195513" cy="7207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243" name="Object 3"/>
          <p:cNvGraphicFramePr>
            <a:graphicFrameLocks noChangeAspect="1"/>
          </p:cNvGraphicFramePr>
          <p:nvPr/>
        </p:nvGraphicFramePr>
        <p:xfrm>
          <a:off x="5364088" y="4941168"/>
          <a:ext cx="3240087" cy="720725"/>
        </p:xfrm>
        <a:graphic>
          <a:graphicData uri="http://schemas.openxmlformats.org/presentationml/2006/ole">
            <mc:AlternateContent xmlns:mc="http://schemas.openxmlformats.org/markup-compatibility/2006">
              <mc:Choice xmlns:v="urn:schemas-microsoft-com:vml" Requires="v">
                <p:oleObj spid="_x0000_s10243" name="Формула" r:id="rId4" imgW="1028520" imgH="228600" progId="Equation.3">
                  <p:embed/>
                </p:oleObj>
              </mc:Choice>
              <mc:Fallback>
                <p:oleObj name="Формула" r:id="rId4" imgW="1028520" imgH="228600" progId="Equation.3">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64088" y="4941168"/>
                        <a:ext cx="3240087" cy="7207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TextBox 5"/>
          <p:cNvSpPr txBox="1"/>
          <p:nvPr/>
        </p:nvSpPr>
        <p:spPr>
          <a:xfrm>
            <a:off x="0" y="2147372"/>
            <a:ext cx="9144000" cy="1569660"/>
          </a:xfrm>
          <a:prstGeom prst="rect">
            <a:avLst/>
          </a:prstGeom>
          <a:noFill/>
        </p:spPr>
        <p:txBody>
          <a:bodyPr wrap="square" rtlCol="0">
            <a:spAutoFit/>
          </a:bodyPr>
          <a:lstStyle/>
          <a:p>
            <a:pPr eaLnBrk="0" hangingPunct="0"/>
            <a:r>
              <a:rPr lang="ru-RU" sz="3200" b="1" i="1" dirty="0">
                <a:solidFill>
                  <a:srgbClr val="FF0000"/>
                </a:solidFill>
                <a:latin typeface="Calibri" pitchFamily="34" charset="0"/>
                <a:cs typeface="Times New Roman" pitchFamily="18" charset="0"/>
              </a:rPr>
              <a:t>Свойство </a:t>
            </a:r>
            <a:r>
              <a:rPr lang="ru-RU" sz="3200" b="1" i="1" dirty="0" err="1">
                <a:solidFill>
                  <a:srgbClr val="FF0000"/>
                </a:solidFill>
                <a:latin typeface="Calibri" pitchFamily="34" charset="0"/>
                <a:cs typeface="Times New Roman" pitchFamily="18" charset="0"/>
              </a:rPr>
              <a:t>конституенты</a:t>
            </a:r>
            <a:r>
              <a:rPr lang="ru-RU" sz="3200" dirty="0">
                <a:latin typeface="Calibri" pitchFamily="34" charset="0"/>
                <a:cs typeface="Times New Roman" pitchFamily="18" charset="0"/>
              </a:rPr>
              <a:t>. </a:t>
            </a:r>
            <a:r>
              <a:rPr lang="ru-RU" sz="3200" dirty="0" err="1">
                <a:latin typeface="Calibri" pitchFamily="34" charset="0"/>
                <a:cs typeface="Times New Roman" pitchFamily="18" charset="0"/>
              </a:rPr>
              <a:t>Конституента</a:t>
            </a:r>
            <a:r>
              <a:rPr lang="ru-RU" sz="3200" dirty="0">
                <a:latin typeface="Calibri" pitchFamily="34" charset="0"/>
                <a:cs typeface="Times New Roman" pitchFamily="18" charset="0"/>
              </a:rPr>
              <a:t> единицы (нуля) принимает значение единицы (нуля) на одном и только одном наборе аргументов.</a:t>
            </a:r>
            <a:endParaRPr lang="ru-RU" sz="3200" b="1" dirty="0">
              <a:latin typeface="Calibri" pitchFamily="34" charset="0"/>
              <a:cs typeface="Times New Roman" pitchFamily="18" charset="0"/>
            </a:endParaRPr>
          </a:p>
        </p:txBody>
      </p:sp>
      <p:sp>
        <p:nvSpPr>
          <p:cNvPr id="7" name="TextBox 6"/>
          <p:cNvSpPr txBox="1"/>
          <p:nvPr/>
        </p:nvSpPr>
        <p:spPr>
          <a:xfrm>
            <a:off x="0" y="4005064"/>
            <a:ext cx="9144000" cy="2062103"/>
          </a:xfrm>
          <a:prstGeom prst="rect">
            <a:avLst/>
          </a:prstGeom>
          <a:noFill/>
        </p:spPr>
        <p:txBody>
          <a:bodyPr wrap="square" rtlCol="0">
            <a:spAutoFit/>
          </a:bodyPr>
          <a:lstStyle/>
          <a:p>
            <a:pPr eaLnBrk="0" hangingPunct="0"/>
            <a:r>
              <a:rPr lang="ru-RU" sz="3200" b="1" dirty="0">
                <a:solidFill>
                  <a:srgbClr val="FF0000"/>
                </a:solidFill>
                <a:latin typeface="Calibri" pitchFamily="34" charset="0"/>
                <a:cs typeface="Times New Roman" pitchFamily="18" charset="0"/>
              </a:rPr>
              <a:t>Пример.</a:t>
            </a:r>
            <a:r>
              <a:rPr lang="ru-RU" sz="3200" dirty="0">
                <a:solidFill>
                  <a:srgbClr val="FF0000"/>
                </a:solidFill>
                <a:latin typeface="Calibri" pitchFamily="34" charset="0"/>
                <a:cs typeface="Times New Roman" pitchFamily="18" charset="0"/>
              </a:rPr>
              <a:t> </a:t>
            </a:r>
            <a:r>
              <a:rPr lang="ru-RU" sz="3200" dirty="0">
                <a:latin typeface="Calibri" pitchFamily="34" charset="0"/>
                <a:cs typeface="Times New Roman" pitchFamily="18" charset="0"/>
              </a:rPr>
              <a:t>При </a:t>
            </a:r>
            <a:r>
              <a:rPr lang="ru-RU" sz="3200" i="1" dirty="0" err="1">
                <a:latin typeface="Calibri" pitchFamily="34" charset="0"/>
                <a:cs typeface="Times New Roman" pitchFamily="18" charset="0"/>
              </a:rPr>
              <a:t>n</a:t>
            </a:r>
            <a:r>
              <a:rPr lang="ru-RU" sz="3200" i="1" dirty="0">
                <a:latin typeface="Calibri" pitchFamily="34" charset="0"/>
                <a:cs typeface="Times New Roman" pitchFamily="18" charset="0"/>
              </a:rPr>
              <a:t> </a:t>
            </a:r>
            <a:r>
              <a:rPr lang="ru-RU" sz="3200" dirty="0">
                <a:latin typeface="Calibri" pitchFamily="34" charset="0"/>
                <a:cs typeface="Times New Roman" pitchFamily="18" charset="0"/>
              </a:rPr>
              <a:t>= 4 конъюнктивный терм </a:t>
            </a:r>
          </a:p>
          <a:p>
            <a:pPr eaLnBrk="0" hangingPunct="0"/>
            <a:r>
              <a:rPr lang="ru-RU" sz="3200" dirty="0">
                <a:latin typeface="Calibri" pitchFamily="34" charset="0"/>
              </a:rPr>
              <a:t>принимает значение равное единице на наборе 1010, а дизъюнктивный терм</a:t>
            </a:r>
          </a:p>
          <a:p>
            <a:pPr eaLnBrk="0" hangingPunct="0"/>
            <a:r>
              <a:rPr lang="ru-RU" sz="3200" dirty="0">
                <a:latin typeface="Calibri" pitchFamily="34" charset="0"/>
              </a:rPr>
              <a:t>принимает значение равное нулю на наборе 1101.</a:t>
            </a:r>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2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up)">
                                      <p:cBhvr>
                                        <p:cTn id="12" dur="2000"/>
                                        <p:tgtEl>
                                          <p:spTgt spid="7"/>
                                        </p:tgtEl>
                                      </p:cBhvr>
                                    </p:animEffect>
                                  </p:childTnLst>
                                </p:cTn>
                              </p:par>
                              <p:par>
                                <p:cTn id="13" presetID="22" presetClass="entr" presetSubtype="1" fill="hold" nodeType="withEffect">
                                  <p:stCondLst>
                                    <p:cond delay="0"/>
                                  </p:stCondLst>
                                  <p:childTnLst>
                                    <p:set>
                                      <p:cBhvr>
                                        <p:cTn id="14" dur="1" fill="hold">
                                          <p:stCondLst>
                                            <p:cond delay="0"/>
                                          </p:stCondLst>
                                        </p:cTn>
                                        <p:tgtEl>
                                          <p:spTgt spid="10242"/>
                                        </p:tgtEl>
                                        <p:attrNameLst>
                                          <p:attrName>style.visibility</p:attrName>
                                        </p:attrNameLst>
                                      </p:cBhvr>
                                      <p:to>
                                        <p:strVal val="visible"/>
                                      </p:to>
                                    </p:set>
                                    <p:animEffect transition="in" filter="wipe(up)">
                                      <p:cBhvr>
                                        <p:cTn id="15" dur="2000"/>
                                        <p:tgtEl>
                                          <p:spTgt spid="10242"/>
                                        </p:tgtEl>
                                      </p:cBhvr>
                                    </p:animEffect>
                                  </p:childTnLst>
                                </p:cTn>
                              </p:par>
                              <p:par>
                                <p:cTn id="16" presetID="22" presetClass="entr" presetSubtype="1" fill="hold" nodeType="withEffect">
                                  <p:stCondLst>
                                    <p:cond delay="0"/>
                                  </p:stCondLst>
                                  <p:childTnLst>
                                    <p:set>
                                      <p:cBhvr>
                                        <p:cTn id="17" dur="1" fill="hold">
                                          <p:stCondLst>
                                            <p:cond delay="0"/>
                                          </p:stCondLst>
                                        </p:cTn>
                                        <p:tgtEl>
                                          <p:spTgt spid="10243"/>
                                        </p:tgtEl>
                                        <p:attrNameLst>
                                          <p:attrName>style.visibility</p:attrName>
                                        </p:attrNameLst>
                                      </p:cBhvr>
                                      <p:to>
                                        <p:strVal val="visible"/>
                                      </p:to>
                                    </p:set>
                                    <p:animEffect transition="in" filter="wipe(up)">
                                      <p:cBhvr>
                                        <p:cTn id="18" dur="2000"/>
                                        <p:tgtEl>
                                          <p:spTgt spid="102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1"/>
          <p:cNvSpPr>
            <a:spLocks noChangeArrowheads="1"/>
          </p:cNvSpPr>
          <p:nvPr/>
        </p:nvSpPr>
        <p:spPr bwMode="auto">
          <a:xfrm>
            <a:off x="0" y="0"/>
            <a:ext cx="9144000" cy="3046988"/>
          </a:xfrm>
          <a:prstGeom prst="rect">
            <a:avLst/>
          </a:prstGeom>
          <a:noFill/>
          <a:ln w="9525">
            <a:noFill/>
            <a:miter lim="800000"/>
            <a:headEnd/>
            <a:tailEnd/>
          </a:ln>
        </p:spPr>
        <p:txBody>
          <a:bodyPr anchor="ctr">
            <a:spAutoFit/>
          </a:bodyPr>
          <a:lstStyle/>
          <a:p>
            <a:pPr algn="just"/>
            <a:r>
              <a:rPr lang="ru-RU" sz="3200" i="1" u="sng" dirty="0">
                <a:latin typeface="Calibri" pitchFamily="34" charset="0"/>
                <a:cs typeface="Times New Roman" pitchFamily="18" charset="0"/>
              </a:rPr>
              <a:t>Определение</a:t>
            </a:r>
            <a:r>
              <a:rPr lang="ru-RU" sz="3200" u="sng" dirty="0">
                <a:latin typeface="Calibri" pitchFamily="34" charset="0"/>
                <a:cs typeface="Times New Roman" pitchFamily="18" charset="0"/>
              </a:rPr>
              <a:t>.</a:t>
            </a:r>
            <a:r>
              <a:rPr lang="ru-RU" sz="3200" dirty="0">
                <a:latin typeface="Calibri" pitchFamily="34" charset="0"/>
                <a:cs typeface="Times New Roman" pitchFamily="18" charset="0"/>
              </a:rPr>
              <a:t> Дизъюнктивная (конъюнктивная) нормальная форма называется </a:t>
            </a:r>
            <a:r>
              <a:rPr lang="ru-RU" sz="3200" b="1" i="1" dirty="0">
                <a:solidFill>
                  <a:srgbClr val="FF0000"/>
                </a:solidFill>
                <a:latin typeface="Calibri" pitchFamily="34" charset="0"/>
                <a:cs typeface="Times New Roman" pitchFamily="18" charset="0"/>
              </a:rPr>
              <a:t>канонической</a:t>
            </a:r>
            <a:r>
              <a:rPr lang="ru-RU" sz="3200" dirty="0">
                <a:solidFill>
                  <a:srgbClr val="FF0000"/>
                </a:solidFill>
                <a:latin typeface="Calibri" pitchFamily="34" charset="0"/>
                <a:cs typeface="Times New Roman" pitchFamily="18" charset="0"/>
              </a:rPr>
              <a:t>, </a:t>
            </a:r>
            <a:r>
              <a:rPr lang="ru-RU" sz="3200" dirty="0">
                <a:latin typeface="Calibri" pitchFamily="34" charset="0"/>
                <a:cs typeface="Times New Roman" pitchFamily="18" charset="0"/>
              </a:rPr>
              <a:t>если все ее конъюнктивные (дизъюнктивные) термы представляют собой </a:t>
            </a:r>
            <a:r>
              <a:rPr lang="ru-RU" sz="3200" dirty="0" err="1">
                <a:latin typeface="Calibri" pitchFamily="34" charset="0"/>
                <a:cs typeface="Times New Roman" pitchFamily="18" charset="0"/>
              </a:rPr>
              <a:t>конституенты</a:t>
            </a:r>
            <a:r>
              <a:rPr lang="ru-RU" sz="3200" dirty="0">
                <a:latin typeface="Calibri" pitchFamily="34" charset="0"/>
                <a:cs typeface="Times New Roman" pitchFamily="18" charset="0"/>
              </a:rPr>
              <a:t> единицы (нуля). Канонические формы называют также </a:t>
            </a:r>
            <a:r>
              <a:rPr lang="ru-RU" sz="3200" b="1" i="1" dirty="0">
                <a:solidFill>
                  <a:srgbClr val="FF0000"/>
                </a:solidFill>
                <a:latin typeface="Calibri" pitchFamily="34" charset="0"/>
                <a:cs typeface="Times New Roman" pitchFamily="18" charset="0"/>
              </a:rPr>
              <a:t>совершенными</a:t>
            </a:r>
            <a:r>
              <a:rPr lang="ru-RU" sz="3200" dirty="0">
                <a:solidFill>
                  <a:srgbClr val="FF0000"/>
                </a:solidFill>
                <a:latin typeface="Calibri" pitchFamily="34" charset="0"/>
                <a:cs typeface="Times New Roman" pitchFamily="18" charset="0"/>
              </a:rPr>
              <a:t>.</a:t>
            </a:r>
          </a:p>
        </p:txBody>
      </p:sp>
      <p:sp>
        <p:nvSpPr>
          <p:cNvPr id="3" name="Номер слайда 2"/>
          <p:cNvSpPr>
            <a:spLocks noGrp="1"/>
          </p:cNvSpPr>
          <p:nvPr>
            <p:ph type="sldNum" sz="quarter" idx="12"/>
          </p:nvPr>
        </p:nvSpPr>
        <p:spPr/>
        <p:txBody>
          <a:bodyPr/>
          <a:lstStyle/>
          <a:p>
            <a:pPr>
              <a:defRPr/>
            </a:pPr>
            <a:fld id="{2E9EC2B5-802C-40F7-9FF1-9DC46BB217C9}" type="slidenum">
              <a:rPr lang="ru-RU" smtClean="0"/>
              <a:pPr>
                <a:defRPr/>
              </a:pPr>
              <a:t>19</a:t>
            </a:fld>
            <a:endParaRPr lang="ru-RU"/>
          </a:p>
        </p:txBody>
      </p:sp>
      <p:sp>
        <p:nvSpPr>
          <p:cNvPr id="4" name="TextBox 3"/>
          <p:cNvSpPr txBox="1"/>
          <p:nvPr/>
        </p:nvSpPr>
        <p:spPr>
          <a:xfrm>
            <a:off x="0" y="3068960"/>
            <a:ext cx="8964488" cy="2554545"/>
          </a:xfrm>
          <a:prstGeom prst="rect">
            <a:avLst/>
          </a:prstGeom>
          <a:noFill/>
        </p:spPr>
        <p:txBody>
          <a:bodyPr wrap="square" rtlCol="0">
            <a:spAutoFit/>
          </a:bodyPr>
          <a:lstStyle/>
          <a:p>
            <a:pPr hangingPunct="0"/>
            <a:r>
              <a:rPr lang="ru-RU" sz="3200" i="1" u="sng" dirty="0">
                <a:latin typeface="Calibri" pitchFamily="34" charset="0"/>
              </a:rPr>
              <a:t>Замечания</a:t>
            </a:r>
            <a:r>
              <a:rPr lang="ru-RU" sz="3200" i="1" dirty="0">
                <a:latin typeface="Calibri" pitchFamily="34" charset="0"/>
              </a:rPr>
              <a:t>:</a:t>
            </a:r>
            <a:endParaRPr lang="ru-RU" sz="3200" dirty="0">
              <a:latin typeface="Calibri" pitchFamily="34" charset="0"/>
            </a:endParaRPr>
          </a:p>
          <a:p>
            <a:r>
              <a:rPr lang="ru-RU" sz="3200" dirty="0">
                <a:latin typeface="Calibri" pitchFamily="34" charset="0"/>
              </a:rPr>
              <a:t>1. С помощью канонических форм наиболее просто осуществляется переход от табличной формы задания булевой функции к аналитической. </a:t>
            </a:r>
          </a:p>
        </p:txBody>
      </p:sp>
      <p:sp>
        <p:nvSpPr>
          <p:cNvPr id="5" name="TextBox 4"/>
          <p:cNvSpPr txBox="1"/>
          <p:nvPr/>
        </p:nvSpPr>
        <p:spPr>
          <a:xfrm>
            <a:off x="0" y="5589240"/>
            <a:ext cx="9144000" cy="1077218"/>
          </a:xfrm>
          <a:prstGeom prst="rect">
            <a:avLst/>
          </a:prstGeom>
          <a:noFill/>
        </p:spPr>
        <p:txBody>
          <a:bodyPr wrap="square" rtlCol="0">
            <a:spAutoFit/>
          </a:bodyPr>
          <a:lstStyle/>
          <a:p>
            <a:r>
              <a:rPr lang="ru-RU" sz="3200" dirty="0">
                <a:latin typeface="Calibri" pitchFamily="34" charset="0"/>
              </a:rPr>
              <a:t>2. С помощью канонических форм любую булеву функцию можно представить в булевом базисе.</a:t>
            </a:r>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up)">
                                      <p:cBhvr>
                                        <p:cTn id="12"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Таблица 1"/>
          <p:cNvGraphicFramePr>
            <a:graphicFrameLocks noGrp="1"/>
          </p:cNvGraphicFramePr>
          <p:nvPr/>
        </p:nvGraphicFramePr>
        <p:xfrm>
          <a:off x="714375" y="4965700"/>
          <a:ext cx="8072438" cy="1463040"/>
        </p:xfrm>
        <a:graphic>
          <a:graphicData uri="http://schemas.openxmlformats.org/drawingml/2006/table">
            <a:tbl>
              <a:tblPr/>
              <a:tblGrid>
                <a:gridCol w="3870325">
                  <a:extLst>
                    <a:ext uri="{9D8B030D-6E8A-4147-A177-3AD203B41FA5}">
                      <a16:colId xmlns:a16="http://schemas.microsoft.com/office/drawing/2014/main" val="20000"/>
                    </a:ext>
                  </a:extLst>
                </a:gridCol>
                <a:gridCol w="4202113">
                  <a:extLst>
                    <a:ext uri="{9D8B030D-6E8A-4147-A177-3AD203B41FA5}">
                      <a16:colId xmlns:a16="http://schemas.microsoft.com/office/drawing/2014/main" val="20001"/>
                    </a:ext>
                  </a:extLst>
                </a:gridCol>
              </a:tblGrid>
              <a:tr h="1285875">
                <a:tc>
                  <a:txBody>
                    <a:bodyPr/>
                    <a:lstStyle/>
                    <a:p>
                      <a:pPr marL="0" marR="0" lvl="0" indent="0" algn="ctr" defTabSz="914400" rtl="0" eaLnBrk="1" fontAlgn="base" latinLnBrk="0" hangingPunct="0">
                        <a:lnSpc>
                          <a:spcPct val="100000"/>
                        </a:lnSpc>
                        <a:spcBef>
                          <a:spcPct val="0"/>
                        </a:spcBef>
                        <a:spcAft>
                          <a:spcPct val="0"/>
                        </a:spcAft>
                        <a:buClrTx/>
                        <a:buSzTx/>
                        <a:buFontTx/>
                        <a:buNone/>
                        <a:tabLst/>
                      </a:pPr>
                      <a:r>
                        <a:rPr kumimoji="0" lang="ru-RU" sz="2400" b="0" i="0" u="none" strike="noStrike" cap="none" normalizeH="0" baseline="0" dirty="0">
                          <a:ln>
                            <a:noFill/>
                          </a:ln>
                          <a:solidFill>
                            <a:srgbClr val="17375E"/>
                          </a:solidFill>
                          <a:effectLst/>
                          <a:latin typeface="Times New Roman" pitchFamily="18" charset="0"/>
                          <a:cs typeface="Times New Roman" pitchFamily="18" charset="0"/>
                        </a:rPr>
                        <a:t>Джордж Буль (англ. </a:t>
                      </a:r>
                      <a:r>
                        <a:rPr kumimoji="0" lang="en-US" sz="2400" b="0" i="0" u="none" strike="noStrike" cap="none" normalizeH="0" baseline="0" dirty="0">
                          <a:ln>
                            <a:noFill/>
                          </a:ln>
                          <a:solidFill>
                            <a:srgbClr val="17375E"/>
                          </a:solidFill>
                          <a:effectLst/>
                          <a:latin typeface="Times New Roman" pitchFamily="18" charset="0"/>
                          <a:cs typeface="Times New Roman" pitchFamily="18" charset="0"/>
                        </a:rPr>
                        <a:t>George Boole</a:t>
                      </a:r>
                      <a:r>
                        <a:rPr kumimoji="0" lang="ru-RU" sz="2400" b="0" i="0" u="none" strike="noStrike" cap="none" normalizeH="0" baseline="0" dirty="0">
                          <a:ln>
                            <a:noFill/>
                          </a:ln>
                          <a:solidFill>
                            <a:srgbClr val="17375E"/>
                          </a:solidFill>
                          <a:effectLst/>
                          <a:latin typeface="Times New Roman" pitchFamily="18" charset="0"/>
                          <a:cs typeface="Times New Roman" pitchFamily="18" charset="0"/>
                        </a:rPr>
                        <a:t>) (2.11.1815- 8.12.1864) английский логик, математик и философ</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0">
                        <a:lnSpc>
                          <a:spcPct val="100000"/>
                        </a:lnSpc>
                        <a:spcBef>
                          <a:spcPct val="0"/>
                        </a:spcBef>
                        <a:spcAft>
                          <a:spcPct val="0"/>
                        </a:spcAft>
                        <a:buClrTx/>
                        <a:buSzTx/>
                        <a:buFontTx/>
                        <a:buNone/>
                        <a:tabLst/>
                      </a:pPr>
                      <a:r>
                        <a:rPr kumimoji="0" lang="ru-RU" sz="2400" b="0" i="0" u="none" strike="noStrike" cap="none" normalizeH="0" baseline="0">
                          <a:ln>
                            <a:noFill/>
                          </a:ln>
                          <a:solidFill>
                            <a:srgbClr val="17375E"/>
                          </a:solidFill>
                          <a:effectLst/>
                          <a:latin typeface="Times New Roman" pitchFamily="18" charset="0"/>
                          <a:cs typeface="Times New Roman" pitchFamily="18" charset="0"/>
                        </a:rPr>
                        <a:t>Клод Шеннон (англ. </a:t>
                      </a:r>
                      <a:r>
                        <a:rPr kumimoji="0" lang="en-US" sz="2400" b="0" i="0" u="none" strike="noStrike" cap="none" normalizeH="0" baseline="0">
                          <a:ln>
                            <a:noFill/>
                          </a:ln>
                          <a:solidFill>
                            <a:srgbClr val="17375E"/>
                          </a:solidFill>
                          <a:effectLst/>
                          <a:latin typeface="Times New Roman" pitchFamily="18" charset="0"/>
                          <a:cs typeface="Times New Roman" pitchFamily="18" charset="0"/>
                        </a:rPr>
                        <a:t>Claude Shannon</a:t>
                      </a:r>
                      <a:r>
                        <a:rPr kumimoji="0" lang="ru-RU" sz="2400" b="0" i="0" u="none" strike="noStrike" cap="none" normalizeH="0" baseline="0">
                          <a:ln>
                            <a:noFill/>
                          </a:ln>
                          <a:solidFill>
                            <a:srgbClr val="17375E"/>
                          </a:solidFill>
                          <a:effectLst/>
                          <a:latin typeface="Times New Roman" pitchFamily="18" charset="0"/>
                          <a:cs typeface="Times New Roman" pitchFamily="18" charset="0"/>
                        </a:rPr>
                        <a:t>) (30.04.1916 - 24.02.2001) американский инженер и математик</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pic>
        <p:nvPicPr>
          <p:cNvPr id="75786" name="Picture 1"/>
          <p:cNvPicPr>
            <a:picLocks noChangeAspect="1" noChangeArrowheads="1"/>
          </p:cNvPicPr>
          <p:nvPr/>
        </p:nvPicPr>
        <p:blipFill>
          <a:blip r:embed="rId2" cstate="print">
            <a:grayscl/>
          </a:blip>
          <a:srcRect/>
          <a:stretch>
            <a:fillRect/>
          </a:stretch>
        </p:blipFill>
        <p:spPr bwMode="auto">
          <a:xfrm>
            <a:off x="4714875" y="357188"/>
            <a:ext cx="3857625" cy="4403725"/>
          </a:xfrm>
          <a:prstGeom prst="rect">
            <a:avLst/>
          </a:prstGeom>
          <a:noFill/>
          <a:ln w="9525">
            <a:noFill/>
            <a:miter lim="800000"/>
            <a:headEnd/>
            <a:tailEnd/>
          </a:ln>
        </p:spPr>
      </p:pic>
      <p:pic>
        <p:nvPicPr>
          <p:cNvPr id="75787" name="Picture 2"/>
          <p:cNvPicPr>
            <a:picLocks noChangeAspect="1" noChangeArrowheads="1"/>
          </p:cNvPicPr>
          <p:nvPr/>
        </p:nvPicPr>
        <p:blipFill>
          <a:blip r:embed="rId3" cstate="print"/>
          <a:srcRect/>
          <a:stretch>
            <a:fillRect/>
          </a:stretch>
        </p:blipFill>
        <p:spPr bwMode="auto">
          <a:xfrm>
            <a:off x="785813" y="357188"/>
            <a:ext cx="3641725" cy="4460875"/>
          </a:xfrm>
          <a:prstGeom prst="rect">
            <a:avLst/>
          </a:prstGeom>
          <a:noFill/>
          <a:ln w="9525">
            <a:noFill/>
            <a:miter lim="800000"/>
            <a:headEnd/>
            <a:tailEnd/>
          </a:ln>
        </p:spPr>
      </p:pic>
      <p:sp>
        <p:nvSpPr>
          <p:cNvPr id="5" name="Номер слайда 4"/>
          <p:cNvSpPr>
            <a:spLocks noGrp="1"/>
          </p:cNvSpPr>
          <p:nvPr>
            <p:ph type="sldNum" sz="quarter" idx="12"/>
          </p:nvPr>
        </p:nvSpPr>
        <p:spPr/>
        <p:txBody>
          <a:bodyPr/>
          <a:lstStyle/>
          <a:p>
            <a:pPr>
              <a:defRPr/>
            </a:pPr>
            <a:fld id="{E8600957-227E-40D5-B8B1-E2E5D51BFAA1}" type="slidenum">
              <a:rPr lang="ru-RU" smtClean="0"/>
              <a:pPr>
                <a:defRPr/>
              </a:pPr>
              <a:t>2</a:t>
            </a:fld>
            <a:endParaRPr lang="ru-RU"/>
          </a:p>
        </p:txBody>
      </p:sp>
    </p:spTree>
  </p:cSld>
  <p:clrMapOvr>
    <a:masterClrMapping/>
  </p:clrMapOvr>
  <p:transition spd="slow">
    <p:wipe dir="d"/>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1"/>
          <p:cNvSpPr>
            <a:spLocks noChangeArrowheads="1"/>
          </p:cNvSpPr>
          <p:nvPr/>
        </p:nvSpPr>
        <p:spPr bwMode="auto">
          <a:xfrm>
            <a:off x="0" y="0"/>
            <a:ext cx="9144000" cy="2554545"/>
          </a:xfrm>
          <a:prstGeom prst="rect">
            <a:avLst/>
          </a:prstGeom>
          <a:noFill/>
          <a:ln w="9525">
            <a:noFill/>
            <a:miter lim="800000"/>
            <a:headEnd/>
            <a:tailEnd/>
          </a:ln>
        </p:spPr>
        <p:txBody>
          <a:bodyPr anchor="ctr">
            <a:spAutoFit/>
          </a:bodyPr>
          <a:lstStyle/>
          <a:p>
            <a:pPr algn="just">
              <a:tabLst>
                <a:tab pos="539750" algn="l"/>
              </a:tabLst>
            </a:pPr>
            <a:r>
              <a:rPr lang="ru-RU" sz="3200" dirty="0">
                <a:latin typeface="Calibri" pitchFamily="34" charset="0"/>
                <a:cs typeface="Times New Roman" pitchFamily="18" charset="0"/>
              </a:rPr>
              <a:t>3. Любая булева функция, за исключением логического нуля и логической единицы, имеет единственные КДНФ и ККНФ. Логическую единицу можно представить в виде КДНФ, а логический ноль - в виде ККНФ.</a:t>
            </a:r>
            <a:endParaRPr lang="ru-RU" sz="3200" dirty="0">
              <a:latin typeface="Calibri" pitchFamily="34" charset="0"/>
            </a:endParaRPr>
          </a:p>
        </p:txBody>
      </p:sp>
      <p:sp>
        <p:nvSpPr>
          <p:cNvPr id="3" name="Номер слайда 2"/>
          <p:cNvSpPr>
            <a:spLocks noGrp="1"/>
          </p:cNvSpPr>
          <p:nvPr>
            <p:ph type="sldNum" sz="quarter" idx="12"/>
          </p:nvPr>
        </p:nvSpPr>
        <p:spPr/>
        <p:txBody>
          <a:bodyPr/>
          <a:lstStyle/>
          <a:p>
            <a:pPr>
              <a:defRPr/>
            </a:pPr>
            <a:fld id="{3CDA7EDE-A7E0-49A4-8360-63630C7F7BDC}" type="slidenum">
              <a:rPr lang="ru-RU" smtClean="0"/>
              <a:pPr>
                <a:defRPr/>
              </a:pPr>
              <a:t>20</a:t>
            </a:fld>
            <a:endParaRPr lang="ru-RU"/>
          </a:p>
        </p:txBody>
      </p:sp>
      <p:sp>
        <p:nvSpPr>
          <p:cNvPr id="4" name="Прямоугольник 3"/>
          <p:cNvSpPr/>
          <p:nvPr/>
        </p:nvSpPr>
        <p:spPr>
          <a:xfrm>
            <a:off x="0" y="2636912"/>
            <a:ext cx="9144000" cy="3539430"/>
          </a:xfrm>
          <a:prstGeom prst="rect">
            <a:avLst/>
          </a:prstGeom>
        </p:spPr>
        <p:txBody>
          <a:bodyPr wrap="square">
            <a:spAutoFit/>
          </a:bodyPr>
          <a:lstStyle/>
          <a:p>
            <a:pPr algn="just" eaLnBrk="0" hangingPunct="0">
              <a:tabLst>
                <a:tab pos="539750" algn="l"/>
              </a:tabLst>
            </a:pPr>
            <a:r>
              <a:rPr lang="ru-RU" sz="3200" dirty="0">
                <a:latin typeface="Calibri" pitchFamily="34" charset="0"/>
                <a:cs typeface="Times New Roman" pitchFamily="18" charset="0"/>
              </a:rPr>
              <a:t>4. Правило перехода от табличной формы задания булевой функции к аналитической:</a:t>
            </a:r>
            <a:endParaRPr lang="ru-RU" sz="3200" dirty="0">
              <a:latin typeface="Calibri" pitchFamily="34" charset="0"/>
            </a:endParaRPr>
          </a:p>
          <a:p>
            <a:pPr algn="just" eaLnBrk="0" hangingPunct="0">
              <a:tabLst>
                <a:tab pos="539750" algn="l"/>
              </a:tabLst>
            </a:pPr>
            <a:r>
              <a:rPr lang="ru-RU" sz="3200" dirty="0">
                <a:latin typeface="Calibri" pitchFamily="34" charset="0"/>
                <a:cs typeface="Times New Roman" pitchFamily="18" charset="0"/>
              </a:rPr>
              <a:t>а) в таблице истинности выделяются все наборы аргументов, при которых функция равна единице (нулю);</a:t>
            </a:r>
            <a:endParaRPr lang="ru-RU" sz="3200" dirty="0">
              <a:latin typeface="Calibri" pitchFamily="34" charset="0"/>
            </a:endParaRPr>
          </a:p>
          <a:p>
            <a:pPr algn="just" eaLnBrk="0" hangingPunct="0">
              <a:tabLst>
                <a:tab pos="539750" algn="l"/>
              </a:tabLst>
            </a:pPr>
            <a:r>
              <a:rPr lang="ru-RU" sz="3200" dirty="0">
                <a:latin typeface="Calibri" pitchFamily="34" charset="0"/>
                <a:cs typeface="Times New Roman" pitchFamily="18" charset="0"/>
              </a:rPr>
              <a:t>б) для каждого из этих наборов составляют </a:t>
            </a:r>
            <a:r>
              <a:rPr lang="ru-RU" sz="3200" dirty="0" err="1">
                <a:latin typeface="Calibri" pitchFamily="34" charset="0"/>
                <a:cs typeface="Times New Roman" pitchFamily="18" charset="0"/>
              </a:rPr>
              <a:t>конституенты</a:t>
            </a:r>
            <a:r>
              <a:rPr lang="ru-RU" sz="3200" dirty="0">
                <a:latin typeface="Calibri" pitchFamily="34" charset="0"/>
                <a:cs typeface="Times New Roman" pitchFamily="18" charset="0"/>
              </a:rPr>
              <a:t> единицы (нуля);</a:t>
            </a:r>
            <a:endParaRPr lang="ru-RU" sz="3200" dirty="0">
              <a:latin typeface="Calibri" pitchFamily="34" charset="0"/>
            </a:endParaRPr>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Прямоугольник 1"/>
          <p:cNvSpPr>
            <a:spLocks noChangeArrowheads="1"/>
          </p:cNvSpPr>
          <p:nvPr/>
        </p:nvSpPr>
        <p:spPr bwMode="auto">
          <a:xfrm>
            <a:off x="0" y="0"/>
            <a:ext cx="9144000" cy="1569660"/>
          </a:xfrm>
          <a:prstGeom prst="rect">
            <a:avLst/>
          </a:prstGeom>
          <a:noFill/>
          <a:ln w="9525">
            <a:noFill/>
            <a:miter lim="800000"/>
            <a:headEnd/>
            <a:tailEnd/>
          </a:ln>
        </p:spPr>
        <p:txBody>
          <a:bodyPr>
            <a:spAutoFit/>
          </a:bodyPr>
          <a:lstStyle/>
          <a:p>
            <a:pPr algn="just" eaLnBrk="0" hangingPunct="0">
              <a:tabLst>
                <a:tab pos="539750" algn="l"/>
              </a:tabLst>
            </a:pPr>
            <a:r>
              <a:rPr lang="ru-RU" sz="3200" dirty="0">
                <a:latin typeface="Calibri" pitchFamily="34" charset="0"/>
                <a:cs typeface="Times New Roman" pitchFamily="18" charset="0"/>
              </a:rPr>
              <a:t>в) объединением </a:t>
            </a:r>
            <a:r>
              <a:rPr lang="ru-RU" sz="3200" dirty="0" err="1">
                <a:latin typeface="Calibri" pitchFamily="34" charset="0"/>
                <a:cs typeface="Times New Roman" pitchFamily="18" charset="0"/>
              </a:rPr>
              <a:t>конституенты</a:t>
            </a:r>
            <a:r>
              <a:rPr lang="ru-RU" sz="3200" dirty="0">
                <a:latin typeface="Calibri" pitchFamily="34" charset="0"/>
                <a:cs typeface="Times New Roman" pitchFamily="18" charset="0"/>
              </a:rPr>
              <a:t> единицы (нуля) знаками дизъюнкции (конъюнкции) получается аналитическая форма в виде КДНФ (ККНФ).</a:t>
            </a:r>
            <a:endParaRPr lang="ru-RU" sz="3200" dirty="0">
              <a:latin typeface="Calibri" pitchFamily="34" charset="0"/>
            </a:endParaRPr>
          </a:p>
        </p:txBody>
      </p:sp>
      <p:sp>
        <p:nvSpPr>
          <p:cNvPr id="3" name="Номер слайда 2"/>
          <p:cNvSpPr>
            <a:spLocks noGrp="1"/>
          </p:cNvSpPr>
          <p:nvPr>
            <p:ph type="sldNum" sz="quarter" idx="12"/>
          </p:nvPr>
        </p:nvSpPr>
        <p:spPr/>
        <p:txBody>
          <a:bodyPr/>
          <a:lstStyle/>
          <a:p>
            <a:pPr>
              <a:defRPr/>
            </a:pPr>
            <a:fld id="{33024557-C47E-45AA-910C-0E244B513D81}" type="slidenum">
              <a:rPr lang="ru-RU" smtClean="0"/>
              <a:pPr>
                <a:defRPr/>
              </a:pPr>
              <a:t>21</a:t>
            </a:fld>
            <a:endParaRPr lang="ru-RU"/>
          </a:p>
        </p:txBody>
      </p:sp>
      <p:sp>
        <p:nvSpPr>
          <p:cNvPr id="4" name="TextBox 3"/>
          <p:cNvSpPr txBox="1"/>
          <p:nvPr/>
        </p:nvSpPr>
        <p:spPr>
          <a:xfrm>
            <a:off x="0" y="1628800"/>
            <a:ext cx="9144000" cy="3046988"/>
          </a:xfrm>
          <a:prstGeom prst="rect">
            <a:avLst/>
          </a:prstGeom>
          <a:noFill/>
        </p:spPr>
        <p:txBody>
          <a:bodyPr wrap="square" rtlCol="0">
            <a:spAutoFit/>
          </a:bodyPr>
          <a:lstStyle/>
          <a:p>
            <a:pPr algn="just" eaLnBrk="0" hangingPunct="0">
              <a:tabLst>
                <a:tab pos="539750" algn="l"/>
              </a:tabLst>
            </a:pPr>
            <a:r>
              <a:rPr lang="ru-RU" sz="3200" i="1" dirty="0">
                <a:solidFill>
                  <a:srgbClr val="FF0000"/>
                </a:solidFill>
                <a:latin typeface="Calibri" pitchFamily="34" charset="0"/>
              </a:rPr>
              <a:t>Пояснение</a:t>
            </a:r>
            <a:r>
              <a:rPr lang="ru-RU" sz="3200" i="1" dirty="0">
                <a:latin typeface="Calibri" pitchFamily="34" charset="0"/>
              </a:rPr>
              <a:t>. </a:t>
            </a:r>
            <a:r>
              <a:rPr lang="ru-RU" sz="3200" dirty="0">
                <a:latin typeface="Calibri" pitchFamily="34" charset="0"/>
              </a:rPr>
              <a:t>При составлении </a:t>
            </a:r>
            <a:r>
              <a:rPr lang="ru-RU" sz="3200" dirty="0" err="1">
                <a:latin typeface="Calibri" pitchFamily="34" charset="0"/>
              </a:rPr>
              <a:t>конституент</a:t>
            </a:r>
            <a:r>
              <a:rPr lang="ru-RU" sz="3200" dirty="0">
                <a:latin typeface="Calibri" pitchFamily="34" charset="0"/>
              </a:rPr>
              <a:t> единицы (нуля) используют следующее правило: </a:t>
            </a:r>
            <a:endParaRPr lang="en-US" sz="3200" dirty="0">
              <a:latin typeface="Calibri" pitchFamily="34" charset="0"/>
            </a:endParaRPr>
          </a:p>
          <a:p>
            <a:pPr algn="just" eaLnBrk="0" hangingPunct="0">
              <a:tabLst>
                <a:tab pos="539750" algn="l"/>
              </a:tabLst>
            </a:pPr>
            <a:r>
              <a:rPr lang="ru-RU" sz="3200" i="1" dirty="0">
                <a:solidFill>
                  <a:srgbClr val="FF0000"/>
                </a:solidFill>
                <a:latin typeface="Calibri" pitchFamily="34" charset="0"/>
              </a:rPr>
              <a:t>Если некоторый аргумент принимает на наборе значение равное нулю, то в </a:t>
            </a:r>
            <a:r>
              <a:rPr lang="ru-RU" sz="3200" i="1" dirty="0" err="1">
                <a:solidFill>
                  <a:srgbClr val="FF0000"/>
                </a:solidFill>
                <a:latin typeface="Calibri" pitchFamily="34" charset="0"/>
              </a:rPr>
              <a:t>конституенту</a:t>
            </a:r>
            <a:r>
              <a:rPr lang="ru-RU" sz="3200" i="1" dirty="0">
                <a:solidFill>
                  <a:srgbClr val="FF0000"/>
                </a:solidFill>
                <a:latin typeface="Calibri" pitchFamily="34" charset="0"/>
              </a:rPr>
              <a:t> единицы он входит с отрицанием, а в </a:t>
            </a:r>
            <a:r>
              <a:rPr lang="ru-RU" sz="3200" i="1" dirty="0" err="1">
                <a:solidFill>
                  <a:srgbClr val="FF0000"/>
                </a:solidFill>
                <a:latin typeface="Calibri" pitchFamily="34" charset="0"/>
              </a:rPr>
              <a:t>конституенту</a:t>
            </a:r>
            <a:r>
              <a:rPr lang="ru-RU" sz="3200" i="1" dirty="0">
                <a:solidFill>
                  <a:srgbClr val="FF0000"/>
                </a:solidFill>
                <a:latin typeface="Calibri" pitchFamily="34" charset="0"/>
              </a:rPr>
              <a:t> нуля без него.</a:t>
            </a:r>
          </a:p>
        </p:txBody>
      </p:sp>
      <p:sp>
        <p:nvSpPr>
          <p:cNvPr id="5" name="TextBox 4"/>
          <p:cNvSpPr txBox="1"/>
          <p:nvPr/>
        </p:nvSpPr>
        <p:spPr>
          <a:xfrm>
            <a:off x="0" y="4725144"/>
            <a:ext cx="9144000" cy="1569660"/>
          </a:xfrm>
          <a:prstGeom prst="rect">
            <a:avLst/>
          </a:prstGeom>
          <a:noFill/>
        </p:spPr>
        <p:txBody>
          <a:bodyPr wrap="square" rtlCol="0">
            <a:spAutoFit/>
          </a:bodyPr>
          <a:lstStyle/>
          <a:p>
            <a:pPr hangingPunct="0">
              <a:tabLst>
                <a:tab pos="539750" algn="l"/>
              </a:tabLst>
            </a:pPr>
            <a:r>
              <a:rPr lang="ru-RU" sz="3200" b="1" dirty="0">
                <a:solidFill>
                  <a:srgbClr val="FF0000"/>
                </a:solidFill>
                <a:latin typeface="Calibri" pitchFamily="34" charset="0"/>
              </a:rPr>
              <a:t>Пример.</a:t>
            </a:r>
            <a:r>
              <a:rPr lang="ru-RU" sz="3200" b="1" dirty="0">
                <a:latin typeface="Calibri" pitchFamily="34" charset="0"/>
              </a:rPr>
              <a:t> </a:t>
            </a:r>
            <a:r>
              <a:rPr lang="ru-RU" sz="3200" dirty="0">
                <a:latin typeface="Calibri" pitchFamily="34" charset="0"/>
              </a:rPr>
              <a:t>Получить канонические формы для функции  </a:t>
            </a:r>
            <a:r>
              <a:rPr lang="ru-RU" sz="3200" b="1" i="1" dirty="0" err="1">
                <a:latin typeface="Calibri" pitchFamily="34" charset="0"/>
              </a:rPr>
              <a:t>y</a:t>
            </a:r>
            <a:r>
              <a:rPr lang="ru-RU" sz="3200" b="1" i="1" dirty="0">
                <a:latin typeface="Calibri" pitchFamily="34" charset="0"/>
              </a:rPr>
              <a:t> = x</a:t>
            </a:r>
            <a:r>
              <a:rPr lang="ru-RU" sz="3200" b="1" i="1" baseline="-25000" dirty="0">
                <a:latin typeface="Calibri" pitchFamily="34" charset="0"/>
              </a:rPr>
              <a:t>1 </a:t>
            </a:r>
            <a:r>
              <a:rPr lang="ru-RU" sz="3200" b="1" dirty="0">
                <a:latin typeface="Calibri" pitchFamily="34" charset="0"/>
                <a:sym typeface="Symbol" pitchFamily="18" charset="2"/>
              </a:rPr>
              <a:t></a:t>
            </a:r>
            <a:r>
              <a:rPr lang="ru-RU" sz="3200" b="1" i="1" dirty="0">
                <a:latin typeface="Calibri" pitchFamily="34" charset="0"/>
              </a:rPr>
              <a:t> x</a:t>
            </a:r>
            <a:r>
              <a:rPr lang="ru-RU" sz="3200" b="1" i="1" baseline="-25000" dirty="0">
                <a:latin typeface="Calibri" pitchFamily="34" charset="0"/>
              </a:rPr>
              <a:t>2</a:t>
            </a:r>
            <a:r>
              <a:rPr lang="ru-RU" sz="3200" b="1" dirty="0">
                <a:latin typeface="Calibri" pitchFamily="34" charset="0"/>
              </a:rPr>
              <a:t>.</a:t>
            </a:r>
            <a:endParaRPr lang="ru-RU" sz="3200" dirty="0">
              <a:latin typeface="Calibri" pitchFamily="34" charset="0"/>
            </a:endParaRPr>
          </a:p>
          <a:p>
            <a:pPr hangingPunct="0">
              <a:tabLst>
                <a:tab pos="539750" algn="l"/>
              </a:tabLst>
            </a:pPr>
            <a:r>
              <a:rPr lang="ru-RU" sz="3200" dirty="0">
                <a:latin typeface="Calibri" pitchFamily="34" charset="0"/>
              </a:rPr>
              <a:t>Составим таблицу истинности заданной функции:</a:t>
            </a:r>
            <a:endParaRPr lang="ru-RU" dirty="0"/>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up)">
                                      <p:cBhvr>
                                        <p:cTn id="12"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9" name="Picture 2"/>
          <p:cNvPicPr>
            <a:picLocks noChangeAspect="1" noChangeArrowheads="1"/>
          </p:cNvPicPr>
          <p:nvPr/>
        </p:nvPicPr>
        <p:blipFill>
          <a:blip r:embed="rId2" cstate="print">
            <a:clrChange>
              <a:clrFrom>
                <a:srgbClr val="FFFFFF"/>
              </a:clrFrom>
              <a:clrTo>
                <a:srgbClr val="FFFFFF">
                  <a:alpha val="0"/>
                </a:srgbClr>
              </a:clrTo>
            </a:clrChange>
            <a:lum bright="-20000" contrast="40000"/>
          </a:blip>
          <a:srcRect l="27927" t="25360" r="18755" b="33690"/>
          <a:stretch>
            <a:fillRect/>
          </a:stretch>
        </p:blipFill>
        <p:spPr bwMode="auto">
          <a:xfrm>
            <a:off x="26988" y="46038"/>
            <a:ext cx="9117012" cy="4103687"/>
          </a:xfrm>
          <a:prstGeom prst="rect">
            <a:avLst/>
          </a:prstGeom>
          <a:noFill/>
          <a:ln w="9525">
            <a:noFill/>
            <a:miter lim="800000"/>
            <a:headEnd/>
            <a:tailEnd/>
          </a:ln>
        </p:spPr>
      </p:pic>
      <p:sp>
        <p:nvSpPr>
          <p:cNvPr id="11270" name="Rectangle 3"/>
          <p:cNvSpPr>
            <a:spLocks noChangeArrowheads="1"/>
          </p:cNvSpPr>
          <p:nvPr/>
        </p:nvSpPr>
        <p:spPr bwMode="auto">
          <a:xfrm>
            <a:off x="0" y="4365104"/>
            <a:ext cx="9144000" cy="1077218"/>
          </a:xfrm>
          <a:prstGeom prst="rect">
            <a:avLst/>
          </a:prstGeom>
          <a:noFill/>
          <a:ln w="9525">
            <a:noFill/>
            <a:miter lim="800000"/>
            <a:headEnd/>
            <a:tailEnd/>
          </a:ln>
        </p:spPr>
        <p:txBody>
          <a:bodyPr anchor="ctr">
            <a:spAutoFit/>
          </a:bodyPr>
          <a:lstStyle/>
          <a:p>
            <a:pPr algn="just"/>
            <a:r>
              <a:rPr lang="ru-RU" sz="3200" dirty="0">
                <a:solidFill>
                  <a:srgbClr val="FF0000"/>
                </a:solidFill>
                <a:latin typeface="Calibri" pitchFamily="34" charset="0"/>
                <a:cs typeface="Times New Roman" pitchFamily="18" charset="0"/>
              </a:rPr>
              <a:t>КДНФ</a:t>
            </a:r>
            <a:r>
              <a:rPr lang="ru-RU" sz="3200" dirty="0">
                <a:latin typeface="Calibri" pitchFamily="34" charset="0"/>
                <a:cs typeface="Times New Roman" pitchFamily="18" charset="0"/>
              </a:rPr>
              <a:t> - каноническая дизъюнктивная нормальная форма:</a:t>
            </a:r>
          </a:p>
        </p:txBody>
      </p:sp>
      <p:graphicFrame>
        <p:nvGraphicFramePr>
          <p:cNvPr id="11266" name="Object 4"/>
          <p:cNvGraphicFramePr>
            <a:graphicFrameLocks noChangeAspect="1"/>
          </p:cNvGraphicFramePr>
          <p:nvPr/>
        </p:nvGraphicFramePr>
        <p:xfrm>
          <a:off x="4514850" y="3346450"/>
          <a:ext cx="114300" cy="165100"/>
        </p:xfrm>
        <a:graphic>
          <a:graphicData uri="http://schemas.openxmlformats.org/presentationml/2006/ole">
            <mc:AlternateContent xmlns:mc="http://schemas.openxmlformats.org/markup-compatibility/2006">
              <mc:Choice xmlns:v="urn:schemas-microsoft-com:vml" Requires="v">
                <p:oleObj spid="_x0000_s11266" name="Формула" r:id="rId3" imgW="114120" imgH="164880" progId="Equation.3">
                  <p:embed/>
                </p:oleObj>
              </mc:Choice>
              <mc:Fallback>
                <p:oleObj name="Формула" r:id="rId3" imgW="114120" imgH="164880"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14850" y="3346450"/>
                        <a:ext cx="114300" cy="165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267" name="Object 6"/>
          <p:cNvGraphicFramePr>
            <a:graphicFrameLocks noChangeAspect="1"/>
          </p:cNvGraphicFramePr>
          <p:nvPr/>
        </p:nvGraphicFramePr>
        <p:xfrm>
          <a:off x="1547813" y="4708525"/>
          <a:ext cx="3690937" cy="808038"/>
        </p:xfrm>
        <a:graphic>
          <a:graphicData uri="http://schemas.openxmlformats.org/presentationml/2006/ole">
            <mc:AlternateContent xmlns:mc="http://schemas.openxmlformats.org/markup-compatibility/2006">
              <mc:Choice xmlns:v="urn:schemas-microsoft-com:vml" Requires="v">
                <p:oleObj spid="_x0000_s11267" name="Формула" r:id="rId5" imgW="1168200" imgH="215640" progId="Equation.3">
                  <p:embed/>
                </p:oleObj>
              </mc:Choice>
              <mc:Fallback>
                <p:oleObj name="Формула" r:id="rId5" imgW="1168200" imgH="215640" progId="Equation.3">
                  <p:embed/>
                  <p:pic>
                    <p:nvPicPr>
                      <p:cNvPr id="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47813" y="4708525"/>
                        <a:ext cx="3690937" cy="8080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268" name="Object 7"/>
          <p:cNvGraphicFramePr>
            <a:graphicFrameLocks noChangeAspect="1"/>
          </p:cNvGraphicFramePr>
          <p:nvPr/>
        </p:nvGraphicFramePr>
        <p:xfrm>
          <a:off x="1619672" y="5877272"/>
          <a:ext cx="3557588" cy="720725"/>
        </p:xfrm>
        <a:graphic>
          <a:graphicData uri="http://schemas.openxmlformats.org/presentationml/2006/ole">
            <mc:AlternateContent xmlns:mc="http://schemas.openxmlformats.org/markup-compatibility/2006">
              <mc:Choice xmlns:v="urn:schemas-microsoft-com:vml" Requires="v">
                <p:oleObj spid="_x0000_s11268" name="Формула" r:id="rId7" imgW="1447560" imgH="215640" progId="Equation.3">
                  <p:embed/>
                </p:oleObj>
              </mc:Choice>
              <mc:Fallback>
                <p:oleObj name="Формула" r:id="rId7" imgW="1447560" imgH="215640" progId="Equation.3">
                  <p:embed/>
                  <p:pic>
                    <p:nvPicPr>
                      <p:cNvPr id="0" name="Object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19672" y="5877272"/>
                        <a:ext cx="3557588" cy="7207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Номер слайда 6"/>
          <p:cNvSpPr>
            <a:spLocks noGrp="1"/>
          </p:cNvSpPr>
          <p:nvPr>
            <p:ph type="sldNum" sz="quarter" idx="12"/>
          </p:nvPr>
        </p:nvSpPr>
        <p:spPr/>
        <p:txBody>
          <a:bodyPr/>
          <a:lstStyle/>
          <a:p>
            <a:pPr>
              <a:defRPr/>
            </a:pPr>
            <a:fld id="{1B037275-BAC2-4270-B7D8-58786625E565}" type="slidenum">
              <a:rPr lang="ru-RU" smtClean="0"/>
              <a:pPr>
                <a:defRPr/>
              </a:pPr>
              <a:t>22</a:t>
            </a:fld>
            <a:endParaRPr lang="ru-RU"/>
          </a:p>
        </p:txBody>
      </p:sp>
      <p:sp>
        <p:nvSpPr>
          <p:cNvPr id="8" name="TextBox 7"/>
          <p:cNvSpPr txBox="1"/>
          <p:nvPr/>
        </p:nvSpPr>
        <p:spPr>
          <a:xfrm>
            <a:off x="0" y="5448126"/>
            <a:ext cx="9144000" cy="1077218"/>
          </a:xfrm>
          <a:prstGeom prst="rect">
            <a:avLst/>
          </a:prstGeom>
          <a:noFill/>
        </p:spPr>
        <p:txBody>
          <a:bodyPr wrap="square" rtlCol="0">
            <a:spAutoFit/>
          </a:bodyPr>
          <a:lstStyle/>
          <a:p>
            <a:r>
              <a:rPr lang="ru-RU" sz="3200" dirty="0">
                <a:solidFill>
                  <a:srgbClr val="FF0000"/>
                </a:solidFill>
                <a:latin typeface="Calibri" pitchFamily="34" charset="0"/>
              </a:rPr>
              <a:t>ККНФ</a:t>
            </a:r>
            <a:r>
              <a:rPr lang="ru-RU" sz="3200" dirty="0">
                <a:latin typeface="Calibri" pitchFamily="34" charset="0"/>
              </a:rPr>
              <a:t> - каноническая конъюнктивная нормальная форма:</a:t>
            </a:r>
            <a:endParaRPr lang="ru-RU" sz="3200" dirty="0"/>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1270"/>
                                        </p:tgtEl>
                                        <p:attrNameLst>
                                          <p:attrName>style.visibility</p:attrName>
                                        </p:attrNameLst>
                                      </p:cBhvr>
                                      <p:to>
                                        <p:strVal val="visible"/>
                                      </p:to>
                                    </p:set>
                                    <p:animEffect transition="in" filter="wipe(up)">
                                      <p:cBhvr>
                                        <p:cTn id="7" dur="2000"/>
                                        <p:tgtEl>
                                          <p:spTgt spid="11270"/>
                                        </p:tgtEl>
                                      </p:cBhvr>
                                    </p:animEffect>
                                  </p:childTnLst>
                                </p:cTn>
                              </p:par>
                              <p:par>
                                <p:cTn id="8" presetID="22" presetClass="entr" presetSubtype="1" fill="hold" nodeType="withEffect">
                                  <p:stCondLst>
                                    <p:cond delay="0"/>
                                  </p:stCondLst>
                                  <p:childTnLst>
                                    <p:set>
                                      <p:cBhvr>
                                        <p:cTn id="9" dur="1" fill="hold">
                                          <p:stCondLst>
                                            <p:cond delay="0"/>
                                          </p:stCondLst>
                                        </p:cTn>
                                        <p:tgtEl>
                                          <p:spTgt spid="11267"/>
                                        </p:tgtEl>
                                        <p:attrNameLst>
                                          <p:attrName>style.visibility</p:attrName>
                                        </p:attrNameLst>
                                      </p:cBhvr>
                                      <p:to>
                                        <p:strVal val="visible"/>
                                      </p:to>
                                    </p:set>
                                    <p:animEffect transition="in" filter="wipe(up)">
                                      <p:cBhvr>
                                        <p:cTn id="10" dur="2000"/>
                                        <p:tgtEl>
                                          <p:spTgt spid="11267"/>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up)">
                                      <p:cBhvr>
                                        <p:cTn id="15" dur="2000"/>
                                        <p:tgtEl>
                                          <p:spTgt spid="8"/>
                                        </p:tgtEl>
                                      </p:cBhvr>
                                    </p:animEffect>
                                  </p:childTnLst>
                                </p:cTn>
                              </p:par>
                              <p:par>
                                <p:cTn id="16" presetID="22" presetClass="entr" presetSubtype="1" fill="hold" nodeType="withEffect">
                                  <p:stCondLst>
                                    <p:cond delay="0"/>
                                  </p:stCondLst>
                                  <p:childTnLst>
                                    <p:set>
                                      <p:cBhvr>
                                        <p:cTn id="17" dur="1" fill="hold">
                                          <p:stCondLst>
                                            <p:cond delay="0"/>
                                          </p:stCondLst>
                                        </p:cTn>
                                        <p:tgtEl>
                                          <p:spTgt spid="11268"/>
                                        </p:tgtEl>
                                        <p:attrNameLst>
                                          <p:attrName>style.visibility</p:attrName>
                                        </p:attrNameLst>
                                      </p:cBhvr>
                                      <p:to>
                                        <p:strVal val="visible"/>
                                      </p:to>
                                    </p:set>
                                    <p:animEffect transition="in" filter="wipe(up)">
                                      <p:cBhvr>
                                        <p:cTn id="18" dur="2000"/>
                                        <p:tgtEl>
                                          <p:spTgt spid="112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70" grpId="0"/>
      <p:bldP spid="8"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Rectangle 1"/>
          <p:cNvSpPr>
            <a:spLocks noChangeArrowheads="1"/>
          </p:cNvSpPr>
          <p:nvPr/>
        </p:nvSpPr>
        <p:spPr bwMode="auto">
          <a:xfrm>
            <a:off x="0" y="44624"/>
            <a:ext cx="9144000" cy="2554545"/>
          </a:xfrm>
          <a:prstGeom prst="rect">
            <a:avLst/>
          </a:prstGeom>
          <a:noFill/>
          <a:ln w="9525">
            <a:noFill/>
            <a:miter lim="800000"/>
            <a:headEnd/>
            <a:tailEnd/>
          </a:ln>
        </p:spPr>
        <p:txBody>
          <a:bodyPr anchor="ctr">
            <a:spAutoFit/>
          </a:bodyPr>
          <a:lstStyle/>
          <a:p>
            <a:pPr algn="just"/>
            <a:r>
              <a:rPr lang="ru-RU" sz="3200" dirty="0">
                <a:latin typeface="Calibri" pitchFamily="34" charset="0"/>
                <a:cs typeface="Times New Roman" pitchFamily="18" charset="0"/>
              </a:rPr>
              <a:t>КДНФ и ККНФ представляют собой две различные, но эквивалентные аналитические формы булевой функции. Это означает, что из одной формы можно получить другую, используя законы булевой алгебры.</a:t>
            </a:r>
          </a:p>
        </p:txBody>
      </p:sp>
      <p:graphicFrame>
        <p:nvGraphicFramePr>
          <p:cNvPr id="12290" name="Object 2"/>
          <p:cNvGraphicFramePr>
            <a:graphicFrameLocks noChangeAspect="1"/>
          </p:cNvGraphicFramePr>
          <p:nvPr/>
        </p:nvGraphicFramePr>
        <p:xfrm>
          <a:off x="0" y="2565400"/>
          <a:ext cx="8859838" cy="1295400"/>
        </p:xfrm>
        <a:graphic>
          <a:graphicData uri="http://schemas.openxmlformats.org/presentationml/2006/ole">
            <mc:AlternateContent xmlns:mc="http://schemas.openxmlformats.org/markup-compatibility/2006">
              <mc:Choice xmlns:v="urn:schemas-microsoft-com:vml" Requires="v">
                <p:oleObj spid="_x0000_s12290" name="Формула" r:id="rId2" imgW="3403440" imgH="457200" progId="Equation.3">
                  <p:embed/>
                </p:oleObj>
              </mc:Choice>
              <mc:Fallback>
                <p:oleObj name="Формула" r:id="rId2" imgW="3403440" imgH="457200" progId="Equation.3">
                  <p:embed/>
                  <p:pic>
                    <p:nvPicPr>
                      <p:cNvPr id="0" name="Object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565400"/>
                        <a:ext cx="8859838" cy="1295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 name="Номер слайда 3"/>
          <p:cNvSpPr>
            <a:spLocks noGrp="1"/>
          </p:cNvSpPr>
          <p:nvPr>
            <p:ph type="sldNum" sz="quarter" idx="12"/>
          </p:nvPr>
        </p:nvSpPr>
        <p:spPr/>
        <p:txBody>
          <a:bodyPr/>
          <a:lstStyle/>
          <a:p>
            <a:pPr>
              <a:defRPr/>
            </a:pPr>
            <a:fld id="{4BD99BDB-86BD-4C24-8B09-8C84192683E3}" type="slidenum">
              <a:rPr lang="ru-RU" smtClean="0"/>
              <a:pPr>
                <a:defRPr/>
              </a:pPr>
              <a:t>23</a:t>
            </a:fld>
            <a:endParaRPr lang="ru-RU"/>
          </a:p>
        </p:txBody>
      </p:sp>
      <p:sp>
        <p:nvSpPr>
          <p:cNvPr id="5" name="TextBox 4"/>
          <p:cNvSpPr txBox="1"/>
          <p:nvPr/>
        </p:nvSpPr>
        <p:spPr>
          <a:xfrm>
            <a:off x="0" y="3861048"/>
            <a:ext cx="9144000" cy="1569660"/>
          </a:xfrm>
          <a:prstGeom prst="rect">
            <a:avLst/>
          </a:prstGeom>
          <a:noFill/>
        </p:spPr>
        <p:txBody>
          <a:bodyPr wrap="square" rtlCol="0">
            <a:spAutoFit/>
          </a:bodyPr>
          <a:lstStyle/>
          <a:p>
            <a:pPr hangingPunct="0"/>
            <a:r>
              <a:rPr lang="ru-RU" sz="3200" dirty="0">
                <a:latin typeface="Calibri" pitchFamily="34" charset="0"/>
              </a:rPr>
              <a:t>Существует другой способ получения ККНФ:</a:t>
            </a:r>
          </a:p>
          <a:p>
            <a:pPr hangingPunct="0"/>
            <a:r>
              <a:rPr lang="ru-RU" sz="3200" dirty="0">
                <a:latin typeface="Calibri" pitchFamily="34" charset="0"/>
              </a:rPr>
              <a:t>а) составляется КДНФ, но не для самой булевой функции, а для ее отрицания;</a:t>
            </a:r>
          </a:p>
        </p:txBody>
      </p:sp>
      <p:sp>
        <p:nvSpPr>
          <p:cNvPr id="6" name="TextBox 5"/>
          <p:cNvSpPr txBox="1"/>
          <p:nvPr/>
        </p:nvSpPr>
        <p:spPr>
          <a:xfrm>
            <a:off x="0" y="5373216"/>
            <a:ext cx="9144000" cy="1569660"/>
          </a:xfrm>
          <a:prstGeom prst="rect">
            <a:avLst/>
          </a:prstGeom>
          <a:noFill/>
        </p:spPr>
        <p:txBody>
          <a:bodyPr wrap="square" rtlCol="0">
            <a:spAutoFit/>
          </a:bodyPr>
          <a:lstStyle/>
          <a:p>
            <a:r>
              <a:rPr lang="ru-RU" sz="3200" dirty="0">
                <a:latin typeface="Calibri" pitchFamily="34" charset="0"/>
              </a:rPr>
              <a:t>б) берется отрицание над полученной КДНФ, которое снимается с применением закона двойственности.</a:t>
            </a:r>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2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up)">
                                      <p:cBhvr>
                                        <p:cTn id="12"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314" name="Object 1"/>
          <p:cNvGraphicFramePr>
            <a:graphicFrameLocks noChangeAspect="1"/>
          </p:cNvGraphicFramePr>
          <p:nvPr/>
        </p:nvGraphicFramePr>
        <p:xfrm>
          <a:off x="395536" y="260648"/>
          <a:ext cx="8502650" cy="2562225"/>
        </p:xfrm>
        <a:graphic>
          <a:graphicData uri="http://schemas.openxmlformats.org/presentationml/2006/ole">
            <mc:AlternateContent xmlns:mc="http://schemas.openxmlformats.org/markup-compatibility/2006">
              <mc:Choice xmlns:v="urn:schemas-microsoft-com:vml" Requires="v">
                <p:oleObj spid="_x0000_s13314" name="Формула" r:id="rId2" imgW="2361960" imgH="711000" progId="Equation.3">
                  <p:embed/>
                </p:oleObj>
              </mc:Choice>
              <mc:Fallback>
                <p:oleObj name="Формула" r:id="rId2" imgW="2361960" imgH="711000" progId="Equation.3">
                  <p:embed/>
                  <p:pic>
                    <p:nvPicPr>
                      <p:cNvPr id="0" name="Object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536" y="260648"/>
                        <a:ext cx="8502650" cy="25622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 name="Номер слайда 3"/>
          <p:cNvSpPr>
            <a:spLocks noGrp="1"/>
          </p:cNvSpPr>
          <p:nvPr>
            <p:ph type="sldNum" sz="quarter" idx="12"/>
          </p:nvPr>
        </p:nvSpPr>
        <p:spPr/>
        <p:txBody>
          <a:bodyPr/>
          <a:lstStyle/>
          <a:p>
            <a:pPr>
              <a:defRPr/>
            </a:pPr>
            <a:fld id="{A44F7028-D408-4A91-BD33-858F5F612A86}" type="slidenum">
              <a:rPr lang="ru-RU" smtClean="0"/>
              <a:pPr>
                <a:defRPr/>
              </a:pPr>
              <a:t>24</a:t>
            </a:fld>
            <a:endParaRPr lang="ru-RU"/>
          </a:p>
        </p:txBody>
      </p:sp>
      <p:sp>
        <p:nvSpPr>
          <p:cNvPr id="6" name="Rectangle 2"/>
          <p:cNvSpPr>
            <a:spLocks noChangeArrowheads="1"/>
          </p:cNvSpPr>
          <p:nvPr/>
        </p:nvSpPr>
        <p:spPr bwMode="auto">
          <a:xfrm>
            <a:off x="-1548680" y="2724908"/>
            <a:ext cx="10692680" cy="4016460"/>
          </a:xfrm>
          <a:prstGeom prst="rect">
            <a:avLst/>
          </a:prstGeom>
          <a:noFill/>
          <a:ln w="9525">
            <a:noFill/>
            <a:miter lim="800000"/>
            <a:headEnd/>
            <a:tailEnd/>
          </a:ln>
        </p:spPr>
        <p:txBody>
          <a:bodyPr wrap="square" lIns="1621914" tIns="76176" bIns="0" anchor="ctr">
            <a:spAutoFit/>
          </a:bodyPr>
          <a:lstStyle/>
          <a:p>
            <a:pPr marL="0" lvl="1" algn="ctr"/>
            <a:r>
              <a:rPr lang="ru-RU" sz="3200" b="1" dirty="0">
                <a:solidFill>
                  <a:srgbClr val="FF0000"/>
                </a:solidFill>
                <a:latin typeface="Calibri" pitchFamily="34" charset="0"/>
                <a:cs typeface="Times New Roman" pitchFamily="18" charset="0"/>
              </a:rPr>
              <a:t>Числовая и символическая формы</a:t>
            </a:r>
            <a:r>
              <a:rPr lang="ru-RU" sz="3200" b="1" i="1" dirty="0">
                <a:solidFill>
                  <a:srgbClr val="FF0000"/>
                </a:solidFill>
                <a:latin typeface="Calibri" pitchFamily="34" charset="0"/>
                <a:cs typeface="Times New Roman" pitchFamily="18" charset="0"/>
              </a:rPr>
              <a:t> </a:t>
            </a:r>
            <a:r>
              <a:rPr lang="ru-RU" sz="3200" b="1" dirty="0">
                <a:solidFill>
                  <a:srgbClr val="FF0000"/>
                </a:solidFill>
                <a:latin typeface="Calibri" pitchFamily="34" charset="0"/>
                <a:cs typeface="Times New Roman" pitchFamily="18" charset="0"/>
              </a:rPr>
              <a:t>представления булевых функций</a:t>
            </a:r>
          </a:p>
          <a:p>
            <a:pPr marL="0" lvl="1" algn="ctr"/>
            <a:endParaRPr lang="ru-RU" sz="3200" b="1" dirty="0">
              <a:solidFill>
                <a:srgbClr val="FF0000"/>
              </a:solidFill>
              <a:latin typeface="Calibri" pitchFamily="34" charset="0"/>
              <a:cs typeface="Times New Roman" pitchFamily="18" charset="0"/>
            </a:endParaRPr>
          </a:p>
          <a:p>
            <a:pPr algn="ctr" eaLnBrk="0" hangingPunct="0"/>
            <a:r>
              <a:rPr lang="ru-RU" sz="3200" dirty="0">
                <a:latin typeface="Calibri" pitchFamily="34" charset="0"/>
              </a:rPr>
              <a:t>Для любой булевой функции можно предложить две числовые формы, основанные на перечислении десятичных эквивалентов наборов аргументов, на которых функция принимает значение единицы (нуля).</a:t>
            </a:r>
            <a:endParaRPr lang="ru-RU" sz="3200" dirty="0">
              <a:solidFill>
                <a:srgbClr val="FF0000"/>
              </a:solidFill>
              <a:latin typeface="Calibri" pitchFamily="34" charset="0"/>
            </a:endParaRPr>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338" name="Object 3"/>
          <p:cNvGraphicFramePr>
            <a:graphicFrameLocks noChangeAspect="1"/>
          </p:cNvGraphicFramePr>
          <p:nvPr/>
        </p:nvGraphicFramePr>
        <p:xfrm>
          <a:off x="2771800" y="908720"/>
          <a:ext cx="4178300" cy="936625"/>
        </p:xfrm>
        <a:graphic>
          <a:graphicData uri="http://schemas.openxmlformats.org/presentationml/2006/ole">
            <mc:AlternateContent xmlns:mc="http://schemas.openxmlformats.org/markup-compatibility/2006">
              <mc:Choice xmlns:v="urn:schemas-microsoft-com:vml" Requires="v">
                <p:oleObj spid="_x0000_s14338" name="Формула" r:id="rId2" imgW="1345616" imgH="304668" progId="Equation.3">
                  <p:embed/>
                </p:oleObj>
              </mc:Choice>
              <mc:Fallback>
                <p:oleObj name="Формула" r:id="rId2" imgW="1345616" imgH="304668" progId="Equation.3">
                  <p:embed/>
                  <p:pic>
                    <p:nvPicPr>
                      <p:cNvPr id="0" name="Object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71800" y="908720"/>
                        <a:ext cx="4178300" cy="9366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4339" name="Object 2"/>
          <p:cNvGraphicFramePr>
            <a:graphicFrameLocks noChangeAspect="1"/>
          </p:cNvGraphicFramePr>
          <p:nvPr/>
        </p:nvGraphicFramePr>
        <p:xfrm>
          <a:off x="0" y="3365500"/>
          <a:ext cx="9186863" cy="784225"/>
        </p:xfrm>
        <a:graphic>
          <a:graphicData uri="http://schemas.openxmlformats.org/presentationml/2006/ole">
            <mc:AlternateContent xmlns:mc="http://schemas.openxmlformats.org/markup-compatibility/2006">
              <mc:Choice xmlns:v="urn:schemas-microsoft-com:vml" Requires="v">
                <p:oleObj spid="_x0000_s14339" name="Формула" r:id="rId4" imgW="2565400" imgH="241300" progId="Equation.3">
                  <p:embed/>
                </p:oleObj>
              </mc:Choice>
              <mc:Fallback>
                <p:oleObj name="Формула" r:id="rId4" imgW="2565400" imgH="241300" progId="Equation.3">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3365500"/>
                        <a:ext cx="9186863" cy="7842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4340" name="Object 1"/>
          <p:cNvGraphicFramePr>
            <a:graphicFrameLocks noChangeAspect="1"/>
          </p:cNvGraphicFramePr>
          <p:nvPr/>
        </p:nvGraphicFramePr>
        <p:xfrm>
          <a:off x="2051720" y="4796631"/>
          <a:ext cx="4537075" cy="936625"/>
        </p:xfrm>
        <a:graphic>
          <a:graphicData uri="http://schemas.openxmlformats.org/presentationml/2006/ole">
            <mc:AlternateContent xmlns:mc="http://schemas.openxmlformats.org/markup-compatibility/2006">
              <mc:Choice xmlns:v="urn:schemas-microsoft-com:vml" Requires="v">
                <p:oleObj spid="_x0000_s14340" name="Формула" r:id="rId6" imgW="1320227" imgH="304668" progId="Equation.3">
                  <p:embed/>
                </p:oleObj>
              </mc:Choice>
              <mc:Fallback>
                <p:oleObj name="Формула" r:id="rId6" imgW="1320227" imgH="304668" progId="Equation.3">
                  <p:embed/>
                  <p:pic>
                    <p:nvPicPr>
                      <p:cNvPr id="0" name="Object 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51720" y="4796631"/>
                        <a:ext cx="4537075" cy="9366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342" name="Rectangle 4"/>
          <p:cNvSpPr>
            <a:spLocks noChangeArrowheads="1"/>
          </p:cNvSpPr>
          <p:nvPr/>
        </p:nvSpPr>
        <p:spPr bwMode="auto">
          <a:xfrm>
            <a:off x="0" y="0"/>
            <a:ext cx="9144000" cy="1077913"/>
          </a:xfrm>
          <a:prstGeom prst="rect">
            <a:avLst/>
          </a:prstGeom>
          <a:noFill/>
          <a:ln w="9525">
            <a:noFill/>
            <a:miter lim="800000"/>
            <a:headEnd/>
            <a:tailEnd/>
          </a:ln>
        </p:spPr>
        <p:txBody>
          <a:bodyPr anchor="ctr">
            <a:spAutoFit/>
          </a:bodyPr>
          <a:lstStyle/>
          <a:p>
            <a:pPr algn="just"/>
            <a:r>
              <a:rPr lang="ru-RU" sz="3200" b="1">
                <a:solidFill>
                  <a:srgbClr val="FF0000"/>
                </a:solidFill>
                <a:latin typeface="Calibri" pitchFamily="34" charset="0"/>
                <a:cs typeface="Times New Roman" pitchFamily="18" charset="0"/>
              </a:rPr>
              <a:t>Пример. </a:t>
            </a:r>
            <a:r>
              <a:rPr lang="ru-RU" sz="3200">
                <a:latin typeface="Calibri" pitchFamily="34" charset="0"/>
                <a:cs typeface="Times New Roman" pitchFamily="18" charset="0"/>
              </a:rPr>
              <a:t>Функция от трех переменных задана в числовой форме: </a:t>
            </a:r>
            <a:endParaRPr lang="ru-RU" sz="3200">
              <a:latin typeface="Calibri" pitchFamily="34" charset="0"/>
            </a:endParaRPr>
          </a:p>
        </p:txBody>
      </p:sp>
      <p:sp>
        <p:nvSpPr>
          <p:cNvPr id="14343" name="Rectangle 5"/>
          <p:cNvSpPr>
            <a:spLocks noChangeArrowheads="1"/>
          </p:cNvSpPr>
          <p:nvPr/>
        </p:nvSpPr>
        <p:spPr bwMode="auto">
          <a:xfrm>
            <a:off x="0" y="1773238"/>
            <a:ext cx="9144000" cy="1568450"/>
          </a:xfrm>
          <a:prstGeom prst="rect">
            <a:avLst/>
          </a:prstGeom>
          <a:noFill/>
          <a:ln w="9525">
            <a:noFill/>
            <a:miter lim="800000"/>
            <a:headEnd/>
            <a:tailEnd/>
          </a:ln>
        </p:spPr>
        <p:txBody>
          <a:bodyPr anchor="ctr">
            <a:spAutoFit/>
          </a:bodyPr>
          <a:lstStyle/>
          <a:p>
            <a:r>
              <a:rPr lang="ru-RU" sz="3200" dirty="0">
                <a:latin typeface="Calibri" pitchFamily="34" charset="0"/>
                <a:cs typeface="Times New Roman" pitchFamily="18" charset="0"/>
              </a:rPr>
              <a:t>От числовой формы легко перейти к КДНФ путем замены каждого из наборов в перечислении </a:t>
            </a:r>
            <a:r>
              <a:rPr lang="ru-RU" sz="3200" dirty="0" err="1">
                <a:latin typeface="Calibri" pitchFamily="34" charset="0"/>
                <a:cs typeface="Times New Roman" pitchFamily="18" charset="0"/>
              </a:rPr>
              <a:t>конституентой</a:t>
            </a:r>
            <a:r>
              <a:rPr lang="ru-RU" sz="3200" dirty="0">
                <a:latin typeface="Calibri" pitchFamily="34" charset="0"/>
                <a:cs typeface="Times New Roman" pitchFamily="18" charset="0"/>
              </a:rPr>
              <a:t> единицы.</a:t>
            </a:r>
            <a:endParaRPr lang="ru-RU" dirty="0"/>
          </a:p>
        </p:txBody>
      </p:sp>
      <p:sp>
        <p:nvSpPr>
          <p:cNvPr id="14344" name="Rectangle 6"/>
          <p:cNvSpPr>
            <a:spLocks noChangeArrowheads="1"/>
          </p:cNvSpPr>
          <p:nvPr/>
        </p:nvSpPr>
        <p:spPr bwMode="auto">
          <a:xfrm>
            <a:off x="0" y="4140200"/>
            <a:ext cx="9144000" cy="584200"/>
          </a:xfrm>
          <a:prstGeom prst="rect">
            <a:avLst/>
          </a:prstGeom>
          <a:noFill/>
          <a:ln w="9525">
            <a:noFill/>
            <a:miter lim="800000"/>
            <a:headEnd/>
            <a:tailEnd/>
          </a:ln>
        </p:spPr>
        <p:txBody>
          <a:bodyPr anchor="ctr">
            <a:spAutoFit/>
          </a:bodyPr>
          <a:lstStyle/>
          <a:p>
            <a:r>
              <a:rPr lang="ru-RU" sz="3200" dirty="0">
                <a:latin typeface="Calibri" pitchFamily="34" charset="0"/>
                <a:cs typeface="Times New Roman" pitchFamily="18" charset="0"/>
              </a:rPr>
              <a:t>Аналогично можно перейти к ККНФ:</a:t>
            </a:r>
            <a:endParaRPr lang="ru-RU" sz="3200" dirty="0">
              <a:latin typeface="Calibri" pitchFamily="34" charset="0"/>
            </a:endParaRPr>
          </a:p>
        </p:txBody>
      </p:sp>
      <p:sp>
        <p:nvSpPr>
          <p:cNvPr id="14345" name="Rectangle 7"/>
          <p:cNvSpPr>
            <a:spLocks noChangeArrowheads="1"/>
          </p:cNvSpPr>
          <p:nvPr/>
        </p:nvSpPr>
        <p:spPr bwMode="auto">
          <a:xfrm>
            <a:off x="0" y="1543050"/>
            <a:ext cx="9144000" cy="0"/>
          </a:xfrm>
          <a:prstGeom prst="rect">
            <a:avLst/>
          </a:prstGeom>
          <a:noFill/>
          <a:ln w="9525">
            <a:noFill/>
            <a:miter lim="800000"/>
            <a:headEnd/>
            <a:tailEnd/>
          </a:ln>
        </p:spPr>
        <p:txBody>
          <a:bodyPr wrap="none" anchor="ctr">
            <a:spAutoFit/>
          </a:bodyPr>
          <a:lstStyle/>
          <a:p>
            <a:endParaRPr lang="ru-RU" sz="1400">
              <a:cs typeface="Times New Roman" pitchFamily="18" charset="0"/>
            </a:endParaRPr>
          </a:p>
          <a:p>
            <a:pPr eaLnBrk="0" hangingPunct="0"/>
            <a:r>
              <a:rPr lang="ru-RU" sz="1400">
                <a:cs typeface="Times New Roman" pitchFamily="18" charset="0"/>
              </a:rPr>
              <a:t> </a:t>
            </a:r>
            <a:r>
              <a:rPr lang="ru-RU" sz="1100"/>
              <a:t> </a:t>
            </a:r>
            <a:endParaRPr lang="ru-RU"/>
          </a:p>
        </p:txBody>
      </p:sp>
      <p:graphicFrame>
        <p:nvGraphicFramePr>
          <p:cNvPr id="14341" name="Object 8"/>
          <p:cNvGraphicFramePr>
            <a:graphicFrameLocks noChangeAspect="1"/>
          </p:cNvGraphicFramePr>
          <p:nvPr/>
        </p:nvGraphicFramePr>
        <p:xfrm>
          <a:off x="0" y="5734199"/>
          <a:ext cx="9144000" cy="719137"/>
        </p:xfrm>
        <a:graphic>
          <a:graphicData uri="http://schemas.openxmlformats.org/presentationml/2006/ole">
            <mc:AlternateContent xmlns:mc="http://schemas.openxmlformats.org/markup-compatibility/2006">
              <mc:Choice xmlns:v="urn:schemas-microsoft-com:vml" Requires="v">
                <p:oleObj spid="_x0000_s14341" name="Формула" r:id="rId8" imgW="3974760" imgH="241200" progId="Equation.3">
                  <p:embed/>
                </p:oleObj>
              </mc:Choice>
              <mc:Fallback>
                <p:oleObj name="Формула" r:id="rId8" imgW="3974760" imgH="241200" progId="Equation.3">
                  <p:embed/>
                  <p:pic>
                    <p:nvPicPr>
                      <p:cNvPr id="0" name="Object 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0" y="5734199"/>
                        <a:ext cx="9144000" cy="7191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 name="Номер слайда 9"/>
          <p:cNvSpPr>
            <a:spLocks noGrp="1"/>
          </p:cNvSpPr>
          <p:nvPr>
            <p:ph type="sldNum" sz="quarter" idx="12"/>
          </p:nvPr>
        </p:nvSpPr>
        <p:spPr/>
        <p:txBody>
          <a:bodyPr/>
          <a:lstStyle/>
          <a:p>
            <a:pPr>
              <a:defRPr/>
            </a:pPr>
            <a:fld id="{3EC45E34-1B90-433D-87E4-764B687A3BA8}" type="slidenum">
              <a:rPr lang="ru-RU" smtClean="0"/>
              <a:pPr>
                <a:defRPr/>
              </a:pPr>
              <a:t>25</a:t>
            </a:fld>
            <a:endParaRPr lang="ru-RU"/>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4343"/>
                                        </p:tgtEl>
                                        <p:attrNameLst>
                                          <p:attrName>style.visibility</p:attrName>
                                        </p:attrNameLst>
                                      </p:cBhvr>
                                      <p:to>
                                        <p:strVal val="visible"/>
                                      </p:to>
                                    </p:set>
                                    <p:animEffect transition="in" filter="wipe(up)">
                                      <p:cBhvr>
                                        <p:cTn id="7" dur="2000"/>
                                        <p:tgtEl>
                                          <p:spTgt spid="1434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4339"/>
                                        </p:tgtEl>
                                        <p:attrNameLst>
                                          <p:attrName>style.visibility</p:attrName>
                                        </p:attrNameLst>
                                      </p:cBhvr>
                                      <p:to>
                                        <p:strVal val="visible"/>
                                      </p:to>
                                    </p:set>
                                    <p:animEffect transition="in" filter="wipe(up)">
                                      <p:cBhvr>
                                        <p:cTn id="12" dur="2000"/>
                                        <p:tgtEl>
                                          <p:spTgt spid="1433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14344"/>
                                        </p:tgtEl>
                                        <p:attrNameLst>
                                          <p:attrName>style.visibility</p:attrName>
                                        </p:attrNameLst>
                                      </p:cBhvr>
                                      <p:to>
                                        <p:strVal val="visible"/>
                                      </p:to>
                                    </p:set>
                                    <p:animEffect transition="in" filter="wipe(up)">
                                      <p:cBhvr>
                                        <p:cTn id="17" dur="2000"/>
                                        <p:tgtEl>
                                          <p:spTgt spid="1434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14340"/>
                                        </p:tgtEl>
                                        <p:attrNameLst>
                                          <p:attrName>style.visibility</p:attrName>
                                        </p:attrNameLst>
                                      </p:cBhvr>
                                      <p:to>
                                        <p:strVal val="visible"/>
                                      </p:to>
                                    </p:set>
                                    <p:animEffect transition="in" filter="wipe(up)">
                                      <p:cBhvr>
                                        <p:cTn id="22" dur="2000"/>
                                        <p:tgtEl>
                                          <p:spTgt spid="1434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14341"/>
                                        </p:tgtEl>
                                        <p:attrNameLst>
                                          <p:attrName>style.visibility</p:attrName>
                                        </p:attrNameLst>
                                      </p:cBhvr>
                                      <p:to>
                                        <p:strVal val="visible"/>
                                      </p:to>
                                    </p:set>
                                    <p:animEffect transition="in" filter="wipe(up)">
                                      <p:cBhvr>
                                        <p:cTn id="27" dur="2000"/>
                                        <p:tgtEl>
                                          <p:spTgt spid="143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43" grpId="0"/>
      <p:bldP spid="14344"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5" name="Rectangle 2"/>
          <p:cNvSpPr>
            <a:spLocks noChangeArrowheads="1"/>
          </p:cNvSpPr>
          <p:nvPr/>
        </p:nvSpPr>
        <p:spPr bwMode="auto">
          <a:xfrm>
            <a:off x="0" y="631378"/>
            <a:ext cx="9144000" cy="3539430"/>
          </a:xfrm>
          <a:prstGeom prst="rect">
            <a:avLst/>
          </a:prstGeom>
          <a:noFill/>
          <a:ln w="9525">
            <a:noFill/>
            <a:miter lim="800000"/>
            <a:headEnd/>
            <a:tailEnd/>
          </a:ln>
        </p:spPr>
        <p:txBody>
          <a:bodyPr anchor="ctr">
            <a:spAutoFit/>
          </a:bodyPr>
          <a:lstStyle/>
          <a:p>
            <a:pPr algn="just"/>
            <a:r>
              <a:rPr lang="ru-RU" sz="3200" dirty="0">
                <a:latin typeface="Calibri" pitchFamily="34" charset="0"/>
                <a:cs typeface="Times New Roman" pitchFamily="18" charset="0"/>
              </a:rPr>
              <a:t>В самом компактном виде любую булеву функцию можно представить в следующей </a:t>
            </a:r>
            <a:r>
              <a:rPr lang="ru-RU" sz="3200" b="1" i="1" dirty="0">
                <a:solidFill>
                  <a:srgbClr val="FF0000"/>
                </a:solidFill>
                <a:latin typeface="Calibri" pitchFamily="34" charset="0"/>
                <a:cs typeface="Times New Roman" pitchFamily="18" charset="0"/>
              </a:rPr>
              <a:t>символической форме</a:t>
            </a:r>
            <a:r>
              <a:rPr lang="ru-RU" sz="3200" dirty="0">
                <a:solidFill>
                  <a:srgbClr val="FF0000"/>
                </a:solidFill>
                <a:latin typeface="Calibri" pitchFamily="34" charset="0"/>
                <a:cs typeface="Times New Roman" pitchFamily="18" charset="0"/>
              </a:rPr>
              <a:t>:          </a:t>
            </a:r>
            <a:r>
              <a:rPr lang="ru-RU" sz="3200" dirty="0">
                <a:latin typeface="Calibri" pitchFamily="34" charset="0"/>
                <a:cs typeface="Times New Roman" pitchFamily="18" charset="0"/>
              </a:rPr>
              <a:t>где </a:t>
            </a:r>
            <a:r>
              <a:rPr lang="ru-RU" sz="3200" i="1" dirty="0">
                <a:latin typeface="Calibri" pitchFamily="34" charset="0"/>
                <a:cs typeface="Times New Roman" pitchFamily="18" charset="0"/>
              </a:rPr>
              <a:t>n</a:t>
            </a:r>
            <a:r>
              <a:rPr lang="ru-RU" sz="3200" dirty="0">
                <a:latin typeface="Calibri" pitchFamily="34" charset="0"/>
                <a:cs typeface="Times New Roman" pitchFamily="18" charset="0"/>
              </a:rPr>
              <a:t>-количество аргументов, а </a:t>
            </a:r>
            <a:r>
              <a:rPr lang="ru-RU" sz="3200" i="1" dirty="0">
                <a:latin typeface="Calibri" pitchFamily="34" charset="0"/>
                <a:cs typeface="Times New Roman" pitchFamily="18" charset="0"/>
              </a:rPr>
              <a:t>N</a:t>
            </a:r>
            <a:r>
              <a:rPr lang="ru-RU" sz="3200" dirty="0">
                <a:latin typeface="Calibri" pitchFamily="34" charset="0"/>
                <a:cs typeface="Times New Roman" pitchFamily="18" charset="0"/>
              </a:rPr>
              <a:t>-десятичный эквивалент двоичного набора значений функции на упорядоченном множестве аргументов.</a:t>
            </a:r>
            <a:r>
              <a:rPr lang="ru-RU" sz="1400" dirty="0">
                <a:cs typeface="Times New Roman" pitchFamily="18" charset="0"/>
              </a:rPr>
              <a:t>.</a:t>
            </a:r>
          </a:p>
          <a:p>
            <a:pPr algn="just"/>
            <a:endParaRPr lang="ru-RU" sz="3200" dirty="0">
              <a:solidFill>
                <a:srgbClr val="FF0000"/>
              </a:solidFill>
              <a:latin typeface="Calibri" pitchFamily="34" charset="0"/>
            </a:endParaRPr>
          </a:p>
        </p:txBody>
      </p:sp>
      <p:graphicFrame>
        <p:nvGraphicFramePr>
          <p:cNvPr id="15363" name="Object 4"/>
          <p:cNvGraphicFramePr>
            <a:graphicFrameLocks noChangeAspect="1"/>
          </p:cNvGraphicFramePr>
          <p:nvPr/>
        </p:nvGraphicFramePr>
        <p:xfrm>
          <a:off x="1691680" y="1484784"/>
          <a:ext cx="755650" cy="769937"/>
        </p:xfrm>
        <a:graphic>
          <a:graphicData uri="http://schemas.openxmlformats.org/presentationml/2006/ole">
            <mc:AlternateContent xmlns:mc="http://schemas.openxmlformats.org/markup-compatibility/2006">
              <mc:Choice xmlns:v="urn:schemas-microsoft-com:vml" Requires="v">
                <p:oleObj spid="_x0000_s15363" name="Формула" r:id="rId2" imgW="253800" imgH="241200" progId="Equation.3">
                  <p:embed/>
                </p:oleObj>
              </mc:Choice>
              <mc:Fallback>
                <p:oleObj name="Формула" r:id="rId2" imgW="253800" imgH="241200" progId="Equation.3">
                  <p:embed/>
                  <p:pic>
                    <p:nvPicPr>
                      <p:cNvPr id="0" name="Object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1680" y="1484784"/>
                        <a:ext cx="755650" cy="7699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Номер слайда 5"/>
          <p:cNvSpPr>
            <a:spLocks noGrp="1"/>
          </p:cNvSpPr>
          <p:nvPr>
            <p:ph type="sldNum" sz="quarter" idx="12"/>
          </p:nvPr>
        </p:nvSpPr>
        <p:spPr/>
        <p:txBody>
          <a:bodyPr/>
          <a:lstStyle/>
          <a:p>
            <a:pPr>
              <a:defRPr/>
            </a:pPr>
            <a:fld id="{81633FC0-7A77-4C54-9C94-D7432AE9CF4B}" type="slidenum">
              <a:rPr lang="ru-RU" smtClean="0"/>
              <a:pPr>
                <a:defRPr/>
              </a:pPr>
              <a:t>26</a:t>
            </a:fld>
            <a:endParaRPr lang="ru-RU"/>
          </a:p>
        </p:txBody>
      </p:sp>
    </p:spTree>
  </p:cSld>
  <p:clrMapOvr>
    <a:masterClrMapping/>
  </p:clrMapOvr>
  <p:transition spd="slow">
    <p:wipe dir="d"/>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p:cNvSpPr>
            <a:spLocks noGrp="1"/>
          </p:cNvSpPr>
          <p:nvPr>
            <p:ph type="sldNum" sz="quarter" idx="12"/>
          </p:nvPr>
        </p:nvSpPr>
        <p:spPr/>
        <p:txBody>
          <a:bodyPr/>
          <a:lstStyle/>
          <a:p>
            <a:pPr>
              <a:defRPr/>
            </a:pPr>
            <a:fld id="{A206CBF4-71E5-47AA-9CB3-A73DF7D1AABB}" type="slidenum">
              <a:rPr lang="ru-RU" smtClean="0"/>
              <a:pPr>
                <a:defRPr/>
              </a:pPr>
              <a:t>27</a:t>
            </a:fld>
            <a:endParaRPr lang="ru-RU"/>
          </a:p>
        </p:txBody>
      </p:sp>
      <p:sp>
        <p:nvSpPr>
          <p:cNvPr id="3" name="TextBox 2"/>
          <p:cNvSpPr txBox="1"/>
          <p:nvPr/>
        </p:nvSpPr>
        <p:spPr>
          <a:xfrm>
            <a:off x="0" y="44624"/>
            <a:ext cx="9144000" cy="584775"/>
          </a:xfrm>
          <a:prstGeom prst="rect">
            <a:avLst/>
          </a:prstGeom>
          <a:noFill/>
        </p:spPr>
        <p:txBody>
          <a:bodyPr wrap="square" rtlCol="0">
            <a:spAutoFit/>
          </a:bodyPr>
          <a:lstStyle/>
          <a:p>
            <a:pPr algn="just"/>
            <a:r>
              <a:rPr lang="ru-RU" sz="3200" b="1" dirty="0">
                <a:solidFill>
                  <a:srgbClr val="FF0000"/>
                </a:solidFill>
                <a:latin typeface="Calibri" pitchFamily="34" charset="0"/>
              </a:rPr>
              <a:t>Пример.</a:t>
            </a:r>
            <a:r>
              <a:rPr lang="ru-RU" sz="3200" dirty="0">
                <a:solidFill>
                  <a:srgbClr val="FF0000"/>
                </a:solidFill>
                <a:latin typeface="Calibri" pitchFamily="34" charset="0"/>
              </a:rPr>
              <a:t>  </a:t>
            </a:r>
            <a:r>
              <a:rPr lang="ru-RU" sz="3200" i="1" dirty="0">
                <a:latin typeface="Calibri" pitchFamily="34" charset="0"/>
              </a:rPr>
              <a:t>f</a:t>
            </a:r>
            <a:r>
              <a:rPr lang="ru-RU" sz="3200" i="1" baseline="30000" dirty="0">
                <a:latin typeface="Calibri" pitchFamily="34" charset="0"/>
              </a:rPr>
              <a:t>3</a:t>
            </a:r>
            <a:r>
              <a:rPr lang="ru-RU" sz="3200" i="1" dirty="0">
                <a:latin typeface="Calibri" pitchFamily="34" charset="0"/>
              </a:rPr>
              <a:t>(Х)=x</a:t>
            </a:r>
            <a:r>
              <a:rPr lang="ru-RU" sz="3200" i="1" baseline="-25000" dirty="0">
                <a:latin typeface="Calibri" pitchFamily="34" charset="0"/>
              </a:rPr>
              <a:t>1</a:t>
            </a:r>
            <a:r>
              <a:rPr lang="ru-RU" sz="3200" dirty="0">
                <a:latin typeface="Calibri" pitchFamily="34" charset="0"/>
                <a:sym typeface="Symbol" pitchFamily="18" charset="2"/>
              </a:rPr>
              <a:t></a:t>
            </a:r>
            <a:r>
              <a:rPr lang="ru-RU" sz="3200" i="1" dirty="0">
                <a:latin typeface="Calibri" pitchFamily="34" charset="0"/>
              </a:rPr>
              <a:t>x</a:t>
            </a:r>
            <a:r>
              <a:rPr lang="ru-RU" sz="3200" i="1" baseline="-25000" dirty="0">
                <a:latin typeface="Calibri" pitchFamily="34" charset="0"/>
              </a:rPr>
              <a:t>2</a:t>
            </a:r>
            <a:r>
              <a:rPr lang="ru-RU" sz="3200" dirty="0">
                <a:latin typeface="Calibri" pitchFamily="34" charset="0"/>
                <a:sym typeface="Symbol" pitchFamily="18" charset="2"/>
              </a:rPr>
              <a:t></a:t>
            </a:r>
            <a:r>
              <a:rPr lang="ru-RU" sz="3200" i="1" dirty="0">
                <a:latin typeface="Calibri" pitchFamily="34" charset="0"/>
              </a:rPr>
              <a:t>x</a:t>
            </a:r>
            <a:r>
              <a:rPr lang="ru-RU" sz="3200" i="1" baseline="-25000" dirty="0">
                <a:latin typeface="Calibri" pitchFamily="34" charset="0"/>
              </a:rPr>
              <a:t>3</a:t>
            </a:r>
            <a:endParaRPr lang="ru-RU" sz="3200" dirty="0"/>
          </a:p>
        </p:txBody>
      </p:sp>
      <p:graphicFrame>
        <p:nvGraphicFramePr>
          <p:cNvPr id="176130" name="Object 5"/>
          <p:cNvGraphicFramePr>
            <a:graphicFrameLocks noChangeAspect="1"/>
          </p:cNvGraphicFramePr>
          <p:nvPr/>
        </p:nvGraphicFramePr>
        <p:xfrm>
          <a:off x="3059832" y="5013176"/>
          <a:ext cx="777875" cy="768350"/>
        </p:xfrm>
        <a:graphic>
          <a:graphicData uri="http://schemas.openxmlformats.org/presentationml/2006/ole">
            <mc:AlternateContent xmlns:mc="http://schemas.openxmlformats.org/markup-compatibility/2006">
              <mc:Choice xmlns:v="urn:schemas-microsoft-com:vml" Requires="v">
                <p:oleObj spid="_x0000_s176130" name="Формула" r:id="rId2" imgW="253800" imgH="241200" progId="Equation.3">
                  <p:embed/>
                </p:oleObj>
              </mc:Choice>
              <mc:Fallback>
                <p:oleObj name="Формула" r:id="rId2" imgW="253800" imgH="241200" progId="Equation.3">
                  <p:embed/>
                  <p:pic>
                    <p:nvPicPr>
                      <p:cNvPr id="0" name="Object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59832" y="5013176"/>
                        <a:ext cx="777875" cy="768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5" name="Picture 1"/>
          <p:cNvPicPr>
            <a:picLocks noChangeAspect="1" noChangeArrowheads="1"/>
          </p:cNvPicPr>
          <p:nvPr/>
        </p:nvPicPr>
        <p:blipFill>
          <a:blip r:embed="rId4" cstate="print"/>
          <a:srcRect t="24686" r="46451"/>
          <a:stretch>
            <a:fillRect/>
          </a:stretch>
        </p:blipFill>
        <p:spPr bwMode="auto">
          <a:xfrm>
            <a:off x="1187624" y="836712"/>
            <a:ext cx="4896544" cy="3515122"/>
          </a:xfrm>
          <a:prstGeom prst="rect">
            <a:avLst/>
          </a:prstGeom>
          <a:noFill/>
          <a:ln w="9525">
            <a:noFill/>
            <a:miter lim="800000"/>
            <a:headEnd/>
            <a:tailEnd/>
          </a:ln>
        </p:spPr>
      </p:pic>
      <p:sp>
        <p:nvSpPr>
          <p:cNvPr id="6" name="TextBox 5"/>
          <p:cNvSpPr txBox="1"/>
          <p:nvPr/>
        </p:nvSpPr>
        <p:spPr>
          <a:xfrm>
            <a:off x="0" y="4509120"/>
            <a:ext cx="9144000" cy="584775"/>
          </a:xfrm>
          <a:prstGeom prst="rect">
            <a:avLst/>
          </a:prstGeom>
          <a:noFill/>
        </p:spPr>
        <p:txBody>
          <a:bodyPr wrap="square" rtlCol="0">
            <a:spAutoFit/>
          </a:bodyPr>
          <a:lstStyle/>
          <a:p>
            <a:r>
              <a:rPr lang="ru-RU" sz="3200" dirty="0"/>
              <a:t>(01101001)</a:t>
            </a:r>
            <a:r>
              <a:rPr lang="ru-RU" sz="3200" baseline="-25000" dirty="0"/>
              <a:t>2 </a:t>
            </a:r>
            <a:r>
              <a:rPr lang="ru-RU" sz="3200" dirty="0"/>
              <a:t>= 64 + 32 + 8 + 1 = 105</a:t>
            </a:r>
          </a:p>
        </p:txBody>
      </p:sp>
      <p:sp>
        <p:nvSpPr>
          <p:cNvPr id="7" name="TextBox 6"/>
          <p:cNvSpPr txBox="1"/>
          <p:nvPr/>
        </p:nvSpPr>
        <p:spPr>
          <a:xfrm>
            <a:off x="0" y="5085184"/>
            <a:ext cx="8820472" cy="1077218"/>
          </a:xfrm>
          <a:prstGeom prst="rect">
            <a:avLst/>
          </a:prstGeom>
          <a:noFill/>
        </p:spPr>
        <p:txBody>
          <a:bodyPr wrap="square" rtlCol="0">
            <a:spAutoFit/>
          </a:bodyPr>
          <a:lstStyle/>
          <a:p>
            <a:r>
              <a:rPr lang="ru-RU" sz="3200" i="1" dirty="0">
                <a:latin typeface="Calibri" pitchFamily="34" charset="0"/>
              </a:rPr>
              <a:t>f</a:t>
            </a:r>
            <a:r>
              <a:rPr lang="ru-RU" sz="3200" i="1" baseline="30000" dirty="0">
                <a:latin typeface="Calibri" pitchFamily="34" charset="0"/>
              </a:rPr>
              <a:t>3</a:t>
            </a:r>
            <a:r>
              <a:rPr lang="ru-RU" sz="3200" i="1" dirty="0">
                <a:latin typeface="Calibri" pitchFamily="34" charset="0"/>
              </a:rPr>
              <a:t>(Х)=x</a:t>
            </a:r>
            <a:r>
              <a:rPr lang="ru-RU" sz="3200" i="1" baseline="-25000" dirty="0">
                <a:latin typeface="Calibri" pitchFamily="34" charset="0"/>
              </a:rPr>
              <a:t>1</a:t>
            </a:r>
            <a:r>
              <a:rPr lang="ru-RU" sz="3200" dirty="0">
                <a:latin typeface="Calibri" pitchFamily="34" charset="0"/>
                <a:sym typeface="Symbol" pitchFamily="18" charset="2"/>
              </a:rPr>
              <a:t></a:t>
            </a:r>
            <a:r>
              <a:rPr lang="ru-RU" sz="3200" i="1" dirty="0">
                <a:latin typeface="Calibri" pitchFamily="34" charset="0"/>
              </a:rPr>
              <a:t>x</a:t>
            </a:r>
            <a:r>
              <a:rPr lang="ru-RU" sz="3200" i="1" baseline="-25000" dirty="0">
                <a:latin typeface="Calibri" pitchFamily="34" charset="0"/>
              </a:rPr>
              <a:t>2</a:t>
            </a:r>
            <a:r>
              <a:rPr lang="ru-RU" sz="3200" dirty="0">
                <a:latin typeface="Calibri" pitchFamily="34" charset="0"/>
                <a:sym typeface="Symbol" pitchFamily="18" charset="2"/>
              </a:rPr>
              <a:t></a:t>
            </a:r>
            <a:r>
              <a:rPr lang="ru-RU" sz="3200" i="1" dirty="0">
                <a:latin typeface="Calibri" pitchFamily="34" charset="0"/>
              </a:rPr>
              <a:t>x</a:t>
            </a:r>
            <a:r>
              <a:rPr lang="ru-RU" sz="3200" i="1" baseline="-25000" dirty="0">
                <a:latin typeface="Calibri" pitchFamily="34" charset="0"/>
              </a:rPr>
              <a:t>3</a:t>
            </a:r>
            <a:r>
              <a:rPr lang="ru-RU" sz="3200" i="1" dirty="0">
                <a:latin typeface="Calibri" pitchFamily="34" charset="0"/>
              </a:rPr>
              <a:t> =</a:t>
            </a:r>
            <a:r>
              <a:rPr lang="ru-RU" sz="3200" dirty="0">
                <a:latin typeface="Calibri" pitchFamily="34" charset="0"/>
              </a:rPr>
              <a:t>                - символическая форма булевой функции.</a:t>
            </a:r>
            <a:r>
              <a:rPr lang="ru-RU" sz="3200" i="1" dirty="0">
                <a:latin typeface="Calibri" pitchFamily="34" charset="0"/>
              </a:rPr>
              <a:t> </a:t>
            </a:r>
            <a:endParaRPr lang="ru-RU" sz="3200" dirty="0"/>
          </a:p>
        </p:txBody>
      </p:sp>
      <p:cxnSp>
        <p:nvCxnSpPr>
          <p:cNvPr id="9" name="Скругленная соединительная линия 8"/>
          <p:cNvCxnSpPr/>
          <p:nvPr/>
        </p:nvCxnSpPr>
        <p:spPr>
          <a:xfrm rot="5400000" flipH="1" flipV="1">
            <a:off x="6012160" y="1628800"/>
            <a:ext cx="2592288" cy="2304256"/>
          </a:xfrm>
          <a:prstGeom prst="curvedConnector3">
            <a:avLst>
              <a:gd name="adj1" fmla="val -3191"/>
            </a:avLst>
          </a:prstGeom>
          <a:ln w="317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2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down)">
                                      <p:cBhvr>
                                        <p:cTn id="12" dur="20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up)">
                                      <p:cBhvr>
                                        <p:cTn id="17" dur="20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up)">
                                      <p:cBhvr>
                                        <p:cTn id="22" dur="2000"/>
                                        <p:tgtEl>
                                          <p:spTgt spid="7"/>
                                        </p:tgtEl>
                                      </p:cBhvr>
                                    </p:animEffect>
                                  </p:childTnLst>
                                </p:cTn>
                              </p:par>
                              <p:par>
                                <p:cTn id="23" presetID="22" presetClass="entr" presetSubtype="1" fill="hold" nodeType="withEffect">
                                  <p:stCondLst>
                                    <p:cond delay="0"/>
                                  </p:stCondLst>
                                  <p:childTnLst>
                                    <p:set>
                                      <p:cBhvr>
                                        <p:cTn id="24" dur="1" fill="hold">
                                          <p:stCondLst>
                                            <p:cond delay="0"/>
                                          </p:stCondLst>
                                        </p:cTn>
                                        <p:tgtEl>
                                          <p:spTgt spid="176130"/>
                                        </p:tgtEl>
                                        <p:attrNameLst>
                                          <p:attrName>style.visibility</p:attrName>
                                        </p:attrNameLst>
                                      </p:cBhvr>
                                      <p:to>
                                        <p:strVal val="visible"/>
                                      </p:to>
                                    </p:set>
                                    <p:animEffect transition="in" filter="wipe(up)">
                                      <p:cBhvr>
                                        <p:cTn id="25" dur="2000"/>
                                        <p:tgtEl>
                                          <p:spTgt spid="1761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Номер слайда 2"/>
          <p:cNvSpPr>
            <a:spLocks noGrp="1"/>
          </p:cNvSpPr>
          <p:nvPr>
            <p:ph type="sldNum" sz="quarter" idx="12"/>
          </p:nvPr>
        </p:nvSpPr>
        <p:spPr/>
        <p:txBody>
          <a:bodyPr/>
          <a:lstStyle/>
          <a:p>
            <a:pPr>
              <a:defRPr/>
            </a:pPr>
            <a:fld id="{3008E293-0A19-49DC-B386-F86096AE5ACD}" type="slidenum">
              <a:rPr lang="ru-RU" smtClean="0"/>
              <a:pPr>
                <a:defRPr/>
              </a:pPr>
              <a:t>28</a:t>
            </a:fld>
            <a:endParaRPr lang="ru-RU"/>
          </a:p>
        </p:txBody>
      </p:sp>
      <p:sp>
        <p:nvSpPr>
          <p:cNvPr id="5" name="Прямоугольник 4"/>
          <p:cNvSpPr/>
          <p:nvPr/>
        </p:nvSpPr>
        <p:spPr>
          <a:xfrm>
            <a:off x="0" y="-27384"/>
            <a:ext cx="9144000" cy="1754326"/>
          </a:xfrm>
          <a:prstGeom prst="rect">
            <a:avLst/>
          </a:prstGeom>
        </p:spPr>
        <p:txBody>
          <a:bodyPr wrap="square">
            <a:spAutoFit/>
          </a:bodyPr>
          <a:lstStyle/>
          <a:p>
            <a:pPr marL="0" lvl="1" algn="ctr">
              <a:defRPr/>
            </a:pPr>
            <a:r>
              <a:rPr lang="ru-RU" sz="3600" b="1" dirty="0" bmk="_Toc295127768">
                <a:solidFill>
                  <a:srgbClr val="FF0000"/>
                </a:solidFill>
                <a:latin typeface="+mn-lt"/>
                <a:cs typeface="Times New Roman" pitchFamily="18" charset="0"/>
              </a:rPr>
              <a:t>Преобразование произвольной </a:t>
            </a:r>
            <a:r>
              <a:rPr lang="ru-RU" sz="3600" b="1" dirty="0" err="1" bmk="_Toc295127768">
                <a:solidFill>
                  <a:srgbClr val="FF0000"/>
                </a:solidFill>
                <a:latin typeface="+mn-lt"/>
                <a:cs typeface="Times New Roman" pitchFamily="18" charset="0"/>
              </a:rPr>
              <a:t>аналити</a:t>
            </a:r>
            <a:r>
              <a:rPr lang="en-US" sz="3600" b="1" dirty="0" bmk="_Toc295127768">
                <a:solidFill>
                  <a:srgbClr val="FF0000"/>
                </a:solidFill>
                <a:latin typeface="+mn-lt"/>
                <a:cs typeface="Times New Roman" pitchFamily="18" charset="0"/>
              </a:rPr>
              <a:t>-</a:t>
            </a:r>
            <a:r>
              <a:rPr lang="ru-RU" sz="3600" b="1" dirty="0" bmk="_Toc295127768">
                <a:solidFill>
                  <a:srgbClr val="FF0000"/>
                </a:solidFill>
                <a:latin typeface="+mn-lt"/>
                <a:cs typeface="Times New Roman" pitchFamily="18" charset="0"/>
              </a:rPr>
              <a:t>ческой формы булевой функции в нормальную</a:t>
            </a:r>
            <a:endParaRPr lang="ru-RU" sz="1000" b="1" dirty="0">
              <a:solidFill>
                <a:srgbClr val="FF0000"/>
              </a:solidFill>
              <a:latin typeface="+mn-lt"/>
              <a:cs typeface="Times New Roman" pitchFamily="18" charset="0"/>
            </a:endParaRPr>
          </a:p>
        </p:txBody>
      </p:sp>
      <p:sp>
        <p:nvSpPr>
          <p:cNvPr id="4" name="TextBox 3"/>
          <p:cNvSpPr txBox="1"/>
          <p:nvPr/>
        </p:nvSpPr>
        <p:spPr>
          <a:xfrm>
            <a:off x="0" y="1700808"/>
            <a:ext cx="9144000" cy="3046988"/>
          </a:xfrm>
          <a:prstGeom prst="rect">
            <a:avLst/>
          </a:prstGeom>
          <a:noFill/>
        </p:spPr>
        <p:txBody>
          <a:bodyPr wrap="square" rtlCol="0">
            <a:spAutoFit/>
          </a:bodyPr>
          <a:lstStyle/>
          <a:p>
            <a:pPr algn="just" hangingPunct="0">
              <a:defRPr/>
            </a:pPr>
            <a:r>
              <a:rPr lang="ru-RU" sz="3200" dirty="0">
                <a:latin typeface="+mn-lt"/>
              </a:rPr>
              <a:t>В булевой алгебре в виде теоремы доказывается следующее утверждение: </a:t>
            </a:r>
            <a:r>
              <a:rPr lang="ru-RU" sz="3200" i="1" dirty="0">
                <a:latin typeface="+mn-lt"/>
              </a:rPr>
              <a:t>существует единый конструктивный подход, позволяющий </a:t>
            </a:r>
            <a:r>
              <a:rPr lang="ru-RU" sz="3200" i="1" dirty="0" err="1">
                <a:latin typeface="+mn-lt"/>
              </a:rPr>
              <a:t>преобра-зовать</a:t>
            </a:r>
            <a:r>
              <a:rPr lang="ru-RU" sz="3200" i="1" dirty="0">
                <a:latin typeface="+mn-lt"/>
              </a:rPr>
              <a:t> аналитическое выражение булевой функции, заданное в произвольной форме, к нормальной форме</a:t>
            </a:r>
            <a:r>
              <a:rPr lang="ru-RU" sz="3200" dirty="0">
                <a:latin typeface="+mn-lt"/>
              </a:rPr>
              <a:t>.</a:t>
            </a:r>
          </a:p>
        </p:txBody>
      </p:sp>
      <p:sp>
        <p:nvSpPr>
          <p:cNvPr id="6" name="TextBox 5"/>
          <p:cNvSpPr txBox="1"/>
          <p:nvPr/>
        </p:nvSpPr>
        <p:spPr>
          <a:xfrm>
            <a:off x="0" y="4941168"/>
            <a:ext cx="8892480" cy="2062103"/>
          </a:xfrm>
          <a:prstGeom prst="rect">
            <a:avLst/>
          </a:prstGeom>
          <a:noFill/>
        </p:spPr>
        <p:txBody>
          <a:bodyPr wrap="square" rtlCol="0">
            <a:spAutoFit/>
          </a:bodyPr>
          <a:lstStyle/>
          <a:p>
            <a:r>
              <a:rPr lang="ru-RU" sz="3200" b="1" dirty="0">
                <a:solidFill>
                  <a:srgbClr val="FF0000"/>
                </a:solidFill>
                <a:latin typeface="+mn-lt"/>
              </a:rPr>
              <a:t>Пример</a:t>
            </a:r>
            <a:r>
              <a:rPr lang="en-US" sz="3200" b="1" dirty="0">
                <a:solidFill>
                  <a:srgbClr val="FF0000"/>
                </a:solidFill>
                <a:latin typeface="+mn-lt"/>
              </a:rPr>
              <a:t>.</a:t>
            </a:r>
            <a:r>
              <a:rPr lang="ru-RU" sz="3200" b="1" dirty="0">
                <a:latin typeface="+mn-lt"/>
              </a:rPr>
              <a:t> </a:t>
            </a:r>
            <a:r>
              <a:rPr lang="ru-RU" sz="3200" dirty="0">
                <a:latin typeface="+mn-lt"/>
              </a:rPr>
              <a:t>Преобразовать  аналитическое </a:t>
            </a:r>
            <a:r>
              <a:rPr lang="ru-RU" sz="3200" dirty="0" err="1">
                <a:latin typeface="+mn-lt"/>
              </a:rPr>
              <a:t>выраже</a:t>
            </a:r>
            <a:r>
              <a:rPr lang="en-US" sz="3200" dirty="0">
                <a:latin typeface="+mn-lt"/>
              </a:rPr>
              <a:t>-</a:t>
            </a:r>
            <a:r>
              <a:rPr lang="ru-RU" sz="3200" dirty="0" err="1">
                <a:latin typeface="+mn-lt"/>
              </a:rPr>
              <a:t>ние</a:t>
            </a:r>
            <a:r>
              <a:rPr lang="ru-RU" sz="3200" dirty="0">
                <a:latin typeface="+mn-lt"/>
              </a:rPr>
              <a:t> заданной булевой функции к нормальной форме:</a:t>
            </a:r>
          </a:p>
          <a:p>
            <a:endParaRPr lang="ru-RU" sz="3200" dirty="0"/>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wipe(up)">
                                      <p:cBhvr>
                                        <p:cTn id="12" dur="20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p:cNvSpPr>
            <a:spLocks noGrp="1"/>
          </p:cNvSpPr>
          <p:nvPr>
            <p:ph type="sldNum" sz="quarter" idx="12"/>
          </p:nvPr>
        </p:nvSpPr>
        <p:spPr/>
        <p:txBody>
          <a:bodyPr/>
          <a:lstStyle/>
          <a:p>
            <a:pPr>
              <a:defRPr/>
            </a:pPr>
            <a:fld id="{DCB754D5-E882-4820-A14E-36109FD799F5}" type="slidenum">
              <a:rPr lang="ru-RU" smtClean="0"/>
              <a:pPr>
                <a:defRPr/>
              </a:pPr>
              <a:t>29</a:t>
            </a:fld>
            <a:endParaRPr lang="ru-RU"/>
          </a:p>
        </p:txBody>
      </p:sp>
      <p:sp>
        <p:nvSpPr>
          <p:cNvPr id="16388" name="Rectangle 3"/>
          <p:cNvSpPr>
            <a:spLocks noChangeArrowheads="1"/>
          </p:cNvSpPr>
          <p:nvPr/>
        </p:nvSpPr>
        <p:spPr bwMode="auto">
          <a:xfrm>
            <a:off x="0" y="3068960"/>
            <a:ext cx="9144000" cy="1477328"/>
          </a:xfrm>
          <a:prstGeom prst="rect">
            <a:avLst/>
          </a:prstGeom>
          <a:noFill/>
          <a:ln w="9525">
            <a:noFill/>
            <a:miter lim="800000"/>
            <a:headEnd/>
            <a:tailEnd/>
          </a:ln>
        </p:spPr>
        <p:txBody>
          <a:bodyPr anchor="ctr">
            <a:spAutoFit/>
          </a:bodyPr>
          <a:lstStyle/>
          <a:p>
            <a:pPr algn="just" eaLnBrk="0" hangingPunct="0"/>
            <a:r>
              <a:rPr lang="ru-RU" sz="3000" dirty="0">
                <a:latin typeface="Calibri" pitchFamily="34" charset="0"/>
                <a:cs typeface="Times New Roman" pitchFamily="18" charset="0"/>
              </a:rPr>
              <a:t>1. В общем случае любая булева функция может иметь несколько ДНФ, отличающихся либо количеством термов, либо количеством букв в этих термах.</a:t>
            </a:r>
            <a:endParaRPr lang="ru-RU" sz="3000" dirty="0">
              <a:latin typeface="Calibri" pitchFamily="34" charset="0"/>
            </a:endParaRPr>
          </a:p>
        </p:txBody>
      </p:sp>
      <p:graphicFrame>
        <p:nvGraphicFramePr>
          <p:cNvPr id="16386" name="Object 4"/>
          <p:cNvGraphicFramePr>
            <a:graphicFrameLocks noChangeAspect="1"/>
          </p:cNvGraphicFramePr>
          <p:nvPr/>
        </p:nvGraphicFramePr>
        <p:xfrm>
          <a:off x="185738" y="142875"/>
          <a:ext cx="8958262" cy="2857500"/>
        </p:xfrm>
        <a:graphic>
          <a:graphicData uri="http://schemas.openxmlformats.org/presentationml/2006/ole">
            <mc:AlternateContent xmlns:mc="http://schemas.openxmlformats.org/markup-compatibility/2006">
              <mc:Choice xmlns:v="urn:schemas-microsoft-com:vml" Requires="v">
                <p:oleObj spid="_x0000_s16386" name="Формула" r:id="rId2" imgW="4140000" imgH="1168200" progId="Equation.3">
                  <p:embed/>
                </p:oleObj>
              </mc:Choice>
              <mc:Fallback>
                <p:oleObj name="Формула" r:id="rId2" imgW="4140000" imgH="1168200" progId="Equation.3">
                  <p:embed/>
                  <p:pic>
                    <p:nvPicPr>
                      <p:cNvPr id="0" name="Object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5738" y="142875"/>
                        <a:ext cx="8958262" cy="28575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TextBox 4"/>
          <p:cNvSpPr txBox="1"/>
          <p:nvPr/>
        </p:nvSpPr>
        <p:spPr>
          <a:xfrm>
            <a:off x="0" y="4509120"/>
            <a:ext cx="9144000" cy="2400657"/>
          </a:xfrm>
          <a:prstGeom prst="rect">
            <a:avLst/>
          </a:prstGeom>
          <a:noFill/>
        </p:spPr>
        <p:txBody>
          <a:bodyPr wrap="square" rtlCol="0">
            <a:spAutoFit/>
          </a:bodyPr>
          <a:lstStyle/>
          <a:p>
            <a:r>
              <a:rPr lang="ru-RU" sz="3000" dirty="0">
                <a:latin typeface="+mn-lt"/>
                <a:cs typeface="Times New Roman" pitchFamily="18" charset="0"/>
              </a:rPr>
              <a:t>2. При построении комбинационной схемы, реализующей данную функцию по ее нормальной форме предпочтительней схема, которая обладает наименьшим числом термов и наименьшим количеством букв в этих термах.</a:t>
            </a:r>
            <a:endParaRPr lang="ru-RU" sz="3200" dirty="0"/>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6388"/>
                                        </p:tgtEl>
                                        <p:attrNameLst>
                                          <p:attrName>style.visibility</p:attrName>
                                        </p:attrNameLst>
                                      </p:cBhvr>
                                      <p:to>
                                        <p:strVal val="visible"/>
                                      </p:to>
                                    </p:set>
                                    <p:animEffect transition="in" filter="wipe(up)">
                                      <p:cBhvr>
                                        <p:cTn id="7" dur="2000"/>
                                        <p:tgtEl>
                                          <p:spTgt spid="1638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up)">
                                      <p:cBhvr>
                                        <p:cTn id="12"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8" grpId="0"/>
      <p:bldP spid="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TextBox 1"/>
          <p:cNvSpPr txBox="1">
            <a:spLocks noChangeArrowheads="1"/>
          </p:cNvSpPr>
          <p:nvPr/>
        </p:nvSpPr>
        <p:spPr bwMode="auto">
          <a:xfrm>
            <a:off x="0" y="0"/>
            <a:ext cx="9144000" cy="1692771"/>
          </a:xfrm>
          <a:prstGeom prst="rect">
            <a:avLst/>
          </a:prstGeom>
          <a:noFill/>
          <a:ln w="9525">
            <a:noFill/>
            <a:miter lim="800000"/>
            <a:headEnd/>
            <a:tailEnd/>
          </a:ln>
        </p:spPr>
        <p:txBody>
          <a:bodyPr>
            <a:spAutoFit/>
          </a:bodyPr>
          <a:lstStyle/>
          <a:p>
            <a:pPr marL="0" lvl="1" algn="ctr" hangingPunct="0"/>
            <a:r>
              <a:rPr lang="ru-RU" sz="4000" b="1" dirty="0">
                <a:solidFill>
                  <a:srgbClr val="FF0000"/>
                </a:solidFill>
                <a:latin typeface="Calibri" pitchFamily="34" charset="0"/>
              </a:rPr>
              <a:t>Элементы булевой алгебры</a:t>
            </a:r>
          </a:p>
          <a:p>
            <a:pPr hangingPunct="0"/>
            <a:r>
              <a:rPr lang="ru-RU" sz="3200" dirty="0">
                <a:latin typeface="Calibri" pitchFamily="34" charset="0"/>
              </a:rPr>
              <a:t>Основными элементами булевой алгебры являются:</a:t>
            </a:r>
          </a:p>
        </p:txBody>
      </p:sp>
      <p:sp>
        <p:nvSpPr>
          <p:cNvPr id="3" name="Номер слайда 2"/>
          <p:cNvSpPr>
            <a:spLocks noGrp="1"/>
          </p:cNvSpPr>
          <p:nvPr>
            <p:ph type="sldNum" sz="quarter" idx="12"/>
          </p:nvPr>
        </p:nvSpPr>
        <p:spPr/>
        <p:txBody>
          <a:bodyPr/>
          <a:lstStyle/>
          <a:p>
            <a:pPr>
              <a:defRPr/>
            </a:pPr>
            <a:fld id="{30D277FF-29F4-4CAC-A1F4-A719DEE05A69}" type="slidenum">
              <a:rPr lang="ru-RU" smtClean="0"/>
              <a:pPr>
                <a:defRPr/>
              </a:pPr>
              <a:t>3</a:t>
            </a:fld>
            <a:endParaRPr lang="ru-RU"/>
          </a:p>
        </p:txBody>
      </p:sp>
      <p:sp>
        <p:nvSpPr>
          <p:cNvPr id="4" name="TextBox 3"/>
          <p:cNvSpPr txBox="1"/>
          <p:nvPr/>
        </p:nvSpPr>
        <p:spPr>
          <a:xfrm>
            <a:off x="0" y="4258831"/>
            <a:ext cx="9144000" cy="2554545"/>
          </a:xfrm>
          <a:prstGeom prst="rect">
            <a:avLst/>
          </a:prstGeom>
          <a:noFill/>
        </p:spPr>
        <p:txBody>
          <a:bodyPr wrap="square" rtlCol="0">
            <a:spAutoFit/>
          </a:bodyPr>
          <a:lstStyle/>
          <a:p>
            <a:pPr algn="ctr"/>
            <a:r>
              <a:rPr lang="ru-RU" sz="3200" b="1" i="1" dirty="0">
                <a:solidFill>
                  <a:srgbClr val="FF0000"/>
                </a:solidFill>
                <a:latin typeface="Calibri" pitchFamily="34" charset="0"/>
              </a:rPr>
              <a:t>Логические константы</a:t>
            </a:r>
            <a:endParaRPr lang="ru-RU" sz="3200" dirty="0">
              <a:solidFill>
                <a:srgbClr val="FF0000"/>
              </a:solidFill>
              <a:latin typeface="Calibri" pitchFamily="34" charset="0"/>
            </a:endParaRPr>
          </a:p>
          <a:p>
            <a:pPr hangingPunct="0"/>
            <a:r>
              <a:rPr lang="ru-RU" sz="3200" dirty="0">
                <a:latin typeface="Calibri" pitchFamily="34" charset="0"/>
              </a:rPr>
              <a:t>В булевой алгебре определены две логические константы: логический ноль (0) и логическая единица (1), которые отождествляются с понятиями “истина” и ”ложь” алгебры логики.</a:t>
            </a:r>
          </a:p>
        </p:txBody>
      </p:sp>
      <p:sp>
        <p:nvSpPr>
          <p:cNvPr id="5" name="TextBox 4"/>
          <p:cNvSpPr txBox="1"/>
          <p:nvPr/>
        </p:nvSpPr>
        <p:spPr>
          <a:xfrm>
            <a:off x="0" y="1548081"/>
            <a:ext cx="9144000" cy="584775"/>
          </a:xfrm>
          <a:prstGeom prst="rect">
            <a:avLst/>
          </a:prstGeom>
          <a:noFill/>
        </p:spPr>
        <p:txBody>
          <a:bodyPr wrap="square" rtlCol="0">
            <a:spAutoFit/>
          </a:bodyPr>
          <a:lstStyle/>
          <a:p>
            <a:pPr>
              <a:buFont typeface="Arial" pitchFamily="34" charset="0"/>
              <a:buChar char="•"/>
            </a:pPr>
            <a:r>
              <a:rPr lang="ru-RU" sz="3200" dirty="0">
                <a:solidFill>
                  <a:srgbClr val="FF0000"/>
                </a:solidFill>
                <a:latin typeface="Calibri" pitchFamily="34" charset="0"/>
              </a:rPr>
              <a:t> логические константы;</a:t>
            </a:r>
            <a:endParaRPr lang="ru-RU" sz="3200" dirty="0">
              <a:solidFill>
                <a:srgbClr val="FF0000"/>
              </a:solidFill>
            </a:endParaRPr>
          </a:p>
        </p:txBody>
      </p:sp>
      <p:sp>
        <p:nvSpPr>
          <p:cNvPr id="6" name="TextBox 5"/>
          <p:cNvSpPr txBox="1"/>
          <p:nvPr/>
        </p:nvSpPr>
        <p:spPr>
          <a:xfrm>
            <a:off x="0" y="1988840"/>
            <a:ext cx="9144000" cy="584775"/>
          </a:xfrm>
          <a:prstGeom prst="rect">
            <a:avLst/>
          </a:prstGeom>
          <a:noFill/>
        </p:spPr>
        <p:txBody>
          <a:bodyPr wrap="square" rtlCol="0">
            <a:spAutoFit/>
          </a:bodyPr>
          <a:lstStyle/>
          <a:p>
            <a:pPr>
              <a:buFont typeface="Arial" pitchFamily="34" charset="0"/>
              <a:buChar char="•"/>
            </a:pPr>
            <a:r>
              <a:rPr lang="ru-RU" sz="3200" dirty="0">
                <a:solidFill>
                  <a:srgbClr val="FF0000"/>
                </a:solidFill>
                <a:latin typeface="Calibri" pitchFamily="34" charset="0"/>
              </a:rPr>
              <a:t> переменные;</a:t>
            </a:r>
            <a:endParaRPr lang="ru-RU" sz="3200" dirty="0">
              <a:solidFill>
                <a:srgbClr val="FF0000"/>
              </a:solidFill>
            </a:endParaRPr>
          </a:p>
        </p:txBody>
      </p:sp>
      <p:sp>
        <p:nvSpPr>
          <p:cNvPr id="7" name="TextBox 6"/>
          <p:cNvSpPr txBox="1"/>
          <p:nvPr/>
        </p:nvSpPr>
        <p:spPr>
          <a:xfrm>
            <a:off x="0" y="2420888"/>
            <a:ext cx="9144000" cy="584775"/>
          </a:xfrm>
          <a:prstGeom prst="rect">
            <a:avLst/>
          </a:prstGeom>
          <a:noFill/>
        </p:spPr>
        <p:txBody>
          <a:bodyPr wrap="square" rtlCol="0">
            <a:spAutoFit/>
          </a:bodyPr>
          <a:lstStyle/>
          <a:p>
            <a:pPr>
              <a:buFont typeface="Arial" pitchFamily="34" charset="0"/>
              <a:buChar char="•"/>
            </a:pPr>
            <a:r>
              <a:rPr lang="ru-RU" sz="3200" dirty="0">
                <a:solidFill>
                  <a:srgbClr val="FF0000"/>
                </a:solidFill>
                <a:latin typeface="Calibri" pitchFamily="34" charset="0"/>
              </a:rPr>
              <a:t> операции;</a:t>
            </a:r>
            <a:endParaRPr lang="ru-RU" sz="3200" dirty="0">
              <a:solidFill>
                <a:srgbClr val="FF0000"/>
              </a:solidFill>
            </a:endParaRPr>
          </a:p>
        </p:txBody>
      </p:sp>
      <p:sp>
        <p:nvSpPr>
          <p:cNvPr id="8" name="TextBox 7"/>
          <p:cNvSpPr txBox="1"/>
          <p:nvPr/>
        </p:nvSpPr>
        <p:spPr>
          <a:xfrm>
            <a:off x="0" y="2852936"/>
            <a:ext cx="8964488" cy="584775"/>
          </a:xfrm>
          <a:prstGeom prst="rect">
            <a:avLst/>
          </a:prstGeom>
          <a:noFill/>
        </p:spPr>
        <p:txBody>
          <a:bodyPr wrap="square" rtlCol="0">
            <a:spAutoFit/>
          </a:bodyPr>
          <a:lstStyle/>
          <a:p>
            <a:pPr>
              <a:buFont typeface="Arial" pitchFamily="34" charset="0"/>
              <a:buChar char="•"/>
            </a:pPr>
            <a:r>
              <a:rPr lang="ru-RU" sz="3200" dirty="0">
                <a:solidFill>
                  <a:srgbClr val="FF0000"/>
                </a:solidFill>
                <a:latin typeface="Calibri" pitchFamily="34" charset="0"/>
              </a:rPr>
              <a:t> выражения;</a:t>
            </a:r>
            <a:endParaRPr lang="ru-RU" sz="3200" dirty="0">
              <a:solidFill>
                <a:srgbClr val="FF0000"/>
              </a:solidFill>
            </a:endParaRPr>
          </a:p>
        </p:txBody>
      </p:sp>
      <p:sp>
        <p:nvSpPr>
          <p:cNvPr id="9" name="TextBox 8"/>
          <p:cNvSpPr txBox="1"/>
          <p:nvPr/>
        </p:nvSpPr>
        <p:spPr>
          <a:xfrm>
            <a:off x="0" y="3356992"/>
            <a:ext cx="9144000" cy="584775"/>
          </a:xfrm>
          <a:prstGeom prst="rect">
            <a:avLst/>
          </a:prstGeom>
          <a:noFill/>
        </p:spPr>
        <p:txBody>
          <a:bodyPr wrap="square" rtlCol="0">
            <a:spAutoFit/>
          </a:bodyPr>
          <a:lstStyle/>
          <a:p>
            <a:pPr>
              <a:buFont typeface="Arial" pitchFamily="34" charset="0"/>
              <a:buChar char="•"/>
            </a:pPr>
            <a:r>
              <a:rPr lang="ru-RU" sz="3200" dirty="0">
                <a:solidFill>
                  <a:srgbClr val="FF0000"/>
                </a:solidFill>
                <a:latin typeface="Calibri" pitchFamily="34" charset="0"/>
              </a:rPr>
              <a:t> функции;</a:t>
            </a:r>
            <a:endParaRPr lang="ru-RU" dirty="0">
              <a:solidFill>
                <a:srgbClr val="FF0000"/>
              </a:solidFill>
            </a:endParaRPr>
          </a:p>
        </p:txBody>
      </p:sp>
      <p:sp>
        <p:nvSpPr>
          <p:cNvPr id="10" name="TextBox 9"/>
          <p:cNvSpPr txBox="1"/>
          <p:nvPr/>
        </p:nvSpPr>
        <p:spPr>
          <a:xfrm>
            <a:off x="0" y="3861048"/>
            <a:ext cx="1979712" cy="584775"/>
          </a:xfrm>
          <a:prstGeom prst="rect">
            <a:avLst/>
          </a:prstGeom>
          <a:noFill/>
        </p:spPr>
        <p:txBody>
          <a:bodyPr wrap="square" rtlCol="0">
            <a:spAutoFit/>
          </a:bodyPr>
          <a:lstStyle/>
          <a:p>
            <a:pPr>
              <a:buFont typeface="Arial" pitchFamily="34" charset="0"/>
              <a:buChar char="•"/>
            </a:pPr>
            <a:r>
              <a:rPr lang="ru-RU" sz="3200" dirty="0">
                <a:solidFill>
                  <a:srgbClr val="FF0000"/>
                </a:solidFill>
                <a:latin typeface="Calibri" pitchFamily="34" charset="0"/>
              </a:rPr>
              <a:t> законы</a:t>
            </a:r>
            <a:r>
              <a:rPr lang="ru-RU" sz="3200" dirty="0">
                <a:latin typeface="Calibri" pitchFamily="34" charset="0"/>
              </a:rPr>
              <a:t>.</a:t>
            </a:r>
            <a:endParaRPr lang="ru-RU" sz="3200" dirty="0"/>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2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20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down)">
                                      <p:cBhvr>
                                        <p:cTn id="17" dur="20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down)">
                                      <p:cBhvr>
                                        <p:cTn id="22" dur="20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wipe(down)">
                                      <p:cBhvr>
                                        <p:cTn id="27" dur="20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wipe(down)">
                                      <p:cBhvr>
                                        <p:cTn id="32" dur="20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grpId="0" nodeType="clickEffect">
                                  <p:stCondLst>
                                    <p:cond delay="0"/>
                                  </p:stCondLst>
                                  <p:childTnLst>
                                    <p:set>
                                      <p:cBhvr>
                                        <p:cTn id="36" dur="1" fill="hold">
                                          <p:stCondLst>
                                            <p:cond delay="0"/>
                                          </p:stCondLst>
                                        </p:cTn>
                                        <p:tgtEl>
                                          <p:spTgt spid="4"/>
                                        </p:tgtEl>
                                        <p:attrNameLst>
                                          <p:attrName>style.visibility</p:attrName>
                                        </p:attrNameLst>
                                      </p:cBhvr>
                                      <p:to>
                                        <p:strVal val="visible"/>
                                      </p:to>
                                    </p:set>
                                    <p:animEffect transition="in" filter="wipe(up)">
                                      <p:cBhvr>
                                        <p:cTn id="3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p:bldP spid="9" grpId="0"/>
      <p:bldP spid="10"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p:cNvSpPr>
            <a:spLocks noGrp="1"/>
          </p:cNvSpPr>
          <p:nvPr>
            <p:ph type="sldNum" sz="quarter" idx="12"/>
          </p:nvPr>
        </p:nvSpPr>
        <p:spPr/>
        <p:txBody>
          <a:bodyPr/>
          <a:lstStyle/>
          <a:p>
            <a:pPr>
              <a:defRPr/>
            </a:pPr>
            <a:fld id="{FD37EC1B-D0E9-48DE-BD2C-2534A5DD6636}" type="slidenum">
              <a:rPr lang="ru-RU" smtClean="0"/>
              <a:pPr>
                <a:defRPr/>
              </a:pPr>
              <a:t>30</a:t>
            </a:fld>
            <a:endParaRPr lang="ru-RU"/>
          </a:p>
        </p:txBody>
      </p:sp>
      <p:sp>
        <p:nvSpPr>
          <p:cNvPr id="87043" name="Прямоугольник 2"/>
          <p:cNvSpPr>
            <a:spLocks noChangeArrowheads="1"/>
          </p:cNvSpPr>
          <p:nvPr/>
        </p:nvSpPr>
        <p:spPr bwMode="auto">
          <a:xfrm>
            <a:off x="0" y="-27384"/>
            <a:ext cx="9144000" cy="2554545"/>
          </a:xfrm>
          <a:prstGeom prst="rect">
            <a:avLst/>
          </a:prstGeom>
          <a:noFill/>
          <a:ln w="9525">
            <a:noFill/>
            <a:miter lim="800000"/>
            <a:headEnd/>
            <a:tailEnd/>
          </a:ln>
        </p:spPr>
        <p:txBody>
          <a:bodyPr>
            <a:spAutoFit/>
          </a:bodyPr>
          <a:lstStyle/>
          <a:p>
            <a:pPr algn="just" eaLnBrk="0" hangingPunct="0"/>
            <a:r>
              <a:rPr lang="ru-RU" sz="3200" dirty="0">
                <a:latin typeface="Calibri" pitchFamily="34" charset="0"/>
                <a:cs typeface="Times New Roman" pitchFamily="18" charset="0"/>
              </a:rPr>
              <a:t>3. По сравнению со схемой, построенной по ДНФ, схема, построенная по скобочной форме (*), является предпочтительной т.к. при одном и том же числе логических элементов (И, ИЛИ) содержит меньшее число входов (9 вместо 10). </a:t>
            </a:r>
            <a:endParaRPr lang="ru-RU" sz="3200" dirty="0">
              <a:latin typeface="Calibri" pitchFamily="34" charset="0"/>
            </a:endParaRPr>
          </a:p>
        </p:txBody>
      </p:sp>
      <p:sp>
        <p:nvSpPr>
          <p:cNvPr id="4" name="TextBox 3"/>
          <p:cNvSpPr txBox="1"/>
          <p:nvPr/>
        </p:nvSpPr>
        <p:spPr>
          <a:xfrm>
            <a:off x="0" y="2420888"/>
            <a:ext cx="9144000" cy="1569660"/>
          </a:xfrm>
          <a:prstGeom prst="rect">
            <a:avLst/>
          </a:prstGeom>
          <a:noFill/>
        </p:spPr>
        <p:txBody>
          <a:bodyPr wrap="square" rtlCol="0">
            <a:spAutoFit/>
          </a:bodyPr>
          <a:lstStyle/>
          <a:p>
            <a:pPr algn="just" eaLnBrk="0" hangingPunct="0"/>
            <a:r>
              <a:rPr lang="ru-RU" sz="3200" dirty="0">
                <a:latin typeface="Calibri" pitchFamily="34" charset="0"/>
                <a:cs typeface="Times New Roman" pitchFamily="18" charset="0"/>
              </a:rPr>
              <a:t>Задачу преобразования нормальной формы булевой функции в скобочную форму называют </a:t>
            </a:r>
            <a:r>
              <a:rPr lang="ru-RU" sz="3200" b="1" i="1" dirty="0">
                <a:solidFill>
                  <a:srgbClr val="FF0000"/>
                </a:solidFill>
                <a:latin typeface="Calibri" pitchFamily="34" charset="0"/>
                <a:cs typeface="Times New Roman" pitchFamily="18" charset="0"/>
              </a:rPr>
              <a:t>задачей факторизации</a:t>
            </a:r>
            <a:r>
              <a:rPr lang="en-US" sz="3200" b="1" i="1" dirty="0">
                <a:solidFill>
                  <a:srgbClr val="FF0000"/>
                </a:solidFill>
                <a:latin typeface="Calibri" pitchFamily="34" charset="0"/>
                <a:cs typeface="Times New Roman" pitchFamily="18" charset="0"/>
              </a:rPr>
              <a:t>.</a:t>
            </a:r>
            <a:endParaRPr lang="ru-RU" sz="3200" dirty="0"/>
          </a:p>
        </p:txBody>
      </p:sp>
      <p:sp>
        <p:nvSpPr>
          <p:cNvPr id="5" name="TextBox 4"/>
          <p:cNvSpPr txBox="1"/>
          <p:nvPr/>
        </p:nvSpPr>
        <p:spPr>
          <a:xfrm>
            <a:off x="0" y="3861048"/>
            <a:ext cx="9144000" cy="2062103"/>
          </a:xfrm>
          <a:prstGeom prst="rect">
            <a:avLst/>
          </a:prstGeom>
          <a:noFill/>
        </p:spPr>
        <p:txBody>
          <a:bodyPr wrap="square" rtlCol="0">
            <a:spAutoFit/>
          </a:bodyPr>
          <a:lstStyle/>
          <a:p>
            <a:pPr algn="just" eaLnBrk="0" hangingPunct="0"/>
            <a:r>
              <a:rPr lang="ru-RU" sz="3200" dirty="0">
                <a:latin typeface="Calibri" pitchFamily="34" charset="0"/>
              </a:rPr>
              <a:t>4. Сущность конструктивного подхода при полу</a:t>
            </a:r>
            <a:r>
              <a:rPr lang="en-US" sz="3200" dirty="0">
                <a:latin typeface="Calibri" pitchFamily="34" charset="0"/>
              </a:rPr>
              <a:t>-</a:t>
            </a:r>
            <a:r>
              <a:rPr lang="ru-RU" sz="3200" dirty="0" err="1">
                <a:latin typeface="Calibri" pitchFamily="34" charset="0"/>
              </a:rPr>
              <a:t>чении</a:t>
            </a:r>
            <a:r>
              <a:rPr lang="ru-RU" sz="3200" dirty="0">
                <a:latin typeface="Calibri" pitchFamily="34" charset="0"/>
              </a:rPr>
              <a:t> ДНФ состоит в следующем:</a:t>
            </a:r>
            <a:endParaRPr lang="en-US" sz="3200" dirty="0">
              <a:latin typeface="Calibri" pitchFamily="34" charset="0"/>
            </a:endParaRPr>
          </a:p>
          <a:p>
            <a:pPr hangingPunct="0"/>
            <a:r>
              <a:rPr lang="ru-RU" sz="3200" dirty="0">
                <a:latin typeface="Calibri" pitchFamily="34" charset="0"/>
              </a:rPr>
              <a:t>а) преобразование операций </a:t>
            </a:r>
            <a:r>
              <a:rPr lang="ru-RU" sz="3200" dirty="0" err="1">
                <a:latin typeface="Calibri" pitchFamily="34" charset="0"/>
              </a:rPr>
              <a:t>небулевого</a:t>
            </a:r>
            <a:r>
              <a:rPr lang="ru-RU" sz="3200" dirty="0">
                <a:latin typeface="Calibri" pitchFamily="34" charset="0"/>
              </a:rPr>
              <a:t> базиса к операциям булевого базиса;</a:t>
            </a:r>
          </a:p>
        </p:txBody>
      </p:sp>
      <p:sp>
        <p:nvSpPr>
          <p:cNvPr id="6" name="TextBox 5"/>
          <p:cNvSpPr txBox="1"/>
          <p:nvPr/>
        </p:nvSpPr>
        <p:spPr>
          <a:xfrm>
            <a:off x="0" y="5805264"/>
            <a:ext cx="9144000" cy="1077218"/>
          </a:xfrm>
          <a:prstGeom prst="rect">
            <a:avLst/>
          </a:prstGeom>
          <a:noFill/>
        </p:spPr>
        <p:txBody>
          <a:bodyPr wrap="square" rtlCol="0">
            <a:spAutoFit/>
          </a:bodyPr>
          <a:lstStyle/>
          <a:p>
            <a:r>
              <a:rPr lang="ru-RU" sz="3200" dirty="0">
                <a:latin typeface="Calibri" pitchFamily="34" charset="0"/>
              </a:rPr>
              <a:t>б) снятие отрицаний над выражениями с </a:t>
            </a:r>
            <a:r>
              <a:rPr lang="ru-RU" sz="3200" dirty="0" err="1">
                <a:latin typeface="Calibri" pitchFamily="34" charset="0"/>
              </a:rPr>
              <a:t>примене-нием</a:t>
            </a:r>
            <a:r>
              <a:rPr lang="ru-RU" sz="3200" dirty="0">
                <a:latin typeface="Calibri" pitchFamily="34" charset="0"/>
              </a:rPr>
              <a:t> законов двойственности;</a:t>
            </a:r>
            <a:endParaRPr lang="ru-RU" sz="3200" dirty="0"/>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up)">
                                      <p:cBhvr>
                                        <p:cTn id="12" dur="20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up)">
                                      <p:cBhvr>
                                        <p:cTn id="17"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p:cNvSpPr>
            <a:spLocks noGrp="1"/>
          </p:cNvSpPr>
          <p:nvPr>
            <p:ph type="sldNum" sz="quarter" idx="12"/>
          </p:nvPr>
        </p:nvSpPr>
        <p:spPr/>
        <p:txBody>
          <a:bodyPr/>
          <a:lstStyle/>
          <a:p>
            <a:pPr>
              <a:defRPr/>
            </a:pPr>
            <a:fld id="{AF1D342F-1E64-413B-ABEF-A15A5E06A68A}" type="slidenum">
              <a:rPr lang="ru-RU" smtClean="0"/>
              <a:pPr>
                <a:defRPr/>
              </a:pPr>
              <a:t>31</a:t>
            </a:fld>
            <a:endParaRPr lang="ru-RU"/>
          </a:p>
        </p:txBody>
      </p:sp>
      <p:sp>
        <p:nvSpPr>
          <p:cNvPr id="88067" name="Rectangle 3"/>
          <p:cNvSpPr>
            <a:spLocks noChangeArrowheads="1"/>
          </p:cNvSpPr>
          <p:nvPr/>
        </p:nvSpPr>
        <p:spPr bwMode="auto">
          <a:xfrm>
            <a:off x="0" y="0"/>
            <a:ext cx="9144000" cy="1077218"/>
          </a:xfrm>
          <a:prstGeom prst="rect">
            <a:avLst/>
          </a:prstGeom>
          <a:noFill/>
          <a:ln w="9525">
            <a:noFill/>
            <a:miter lim="800000"/>
            <a:headEnd/>
            <a:tailEnd/>
          </a:ln>
        </p:spPr>
        <p:txBody>
          <a:bodyPr anchor="ctr">
            <a:spAutoFit/>
          </a:bodyPr>
          <a:lstStyle/>
          <a:p>
            <a:pPr algn="just" eaLnBrk="0" hangingPunct="0"/>
            <a:r>
              <a:rPr lang="ru-RU" sz="3200" dirty="0">
                <a:latin typeface="Calibri" pitchFamily="34" charset="0"/>
                <a:cs typeface="Times New Roman" pitchFamily="18" charset="0"/>
              </a:rPr>
              <a:t>в) раскрытие скобок с применением </a:t>
            </a:r>
            <a:r>
              <a:rPr lang="ru-RU" sz="3200" dirty="0" err="1">
                <a:latin typeface="Calibri" pitchFamily="34" charset="0"/>
                <a:cs typeface="Times New Roman" pitchFamily="18" charset="0"/>
              </a:rPr>
              <a:t>дистрибу</a:t>
            </a:r>
            <a:r>
              <a:rPr lang="en-US" sz="3200" dirty="0">
                <a:latin typeface="Calibri" pitchFamily="34" charset="0"/>
                <a:cs typeface="Times New Roman" pitchFamily="18" charset="0"/>
              </a:rPr>
              <a:t>-</a:t>
            </a:r>
            <a:r>
              <a:rPr lang="ru-RU" sz="3200" dirty="0" err="1">
                <a:latin typeface="Calibri" pitchFamily="34" charset="0"/>
                <a:cs typeface="Times New Roman" pitchFamily="18" charset="0"/>
              </a:rPr>
              <a:t>тивного</a:t>
            </a:r>
            <a:r>
              <a:rPr lang="ru-RU" sz="3200" dirty="0">
                <a:latin typeface="Calibri" pitchFamily="34" charset="0"/>
                <a:cs typeface="Times New Roman" pitchFamily="18" charset="0"/>
              </a:rPr>
              <a:t> закона;</a:t>
            </a:r>
            <a:endParaRPr lang="ru-RU" sz="3200" dirty="0">
              <a:latin typeface="Calibri" pitchFamily="34" charset="0"/>
            </a:endParaRPr>
          </a:p>
        </p:txBody>
      </p:sp>
      <p:sp>
        <p:nvSpPr>
          <p:cNvPr id="88068" name="Rectangle 4"/>
          <p:cNvSpPr>
            <a:spLocks noChangeArrowheads="1"/>
          </p:cNvSpPr>
          <p:nvPr/>
        </p:nvSpPr>
        <p:spPr bwMode="auto">
          <a:xfrm>
            <a:off x="0" y="3489325"/>
            <a:ext cx="9144000" cy="3186113"/>
          </a:xfrm>
          <a:prstGeom prst="rect">
            <a:avLst/>
          </a:prstGeom>
          <a:noFill/>
          <a:ln w="9525">
            <a:noFill/>
            <a:miter lim="800000"/>
            <a:headEnd/>
            <a:tailEnd/>
          </a:ln>
        </p:spPr>
        <p:txBody>
          <a:bodyPr lIns="90459" tIns="152352" bIns="76176" anchor="ctr">
            <a:spAutoFit/>
          </a:bodyPr>
          <a:lstStyle/>
          <a:p>
            <a:pPr marL="0" lvl="1" algn="ctr" eaLnBrk="0" hangingPunct="0"/>
            <a:r>
              <a:rPr lang="ru-RU" sz="3200" b="1" dirty="0">
                <a:solidFill>
                  <a:srgbClr val="FF0000"/>
                </a:solidFill>
                <a:latin typeface="Calibri" pitchFamily="34" charset="0"/>
                <a:cs typeface="Times New Roman" pitchFamily="18" charset="0"/>
              </a:rPr>
              <a:t>Приведение произвольных нормальных форм </a:t>
            </a:r>
            <a:br>
              <a:rPr lang="ru-RU" sz="3200" b="1" dirty="0">
                <a:solidFill>
                  <a:srgbClr val="FF0000"/>
                </a:solidFill>
                <a:latin typeface="Calibri" pitchFamily="34" charset="0"/>
                <a:cs typeface="Times New Roman" pitchFamily="18" charset="0"/>
              </a:rPr>
            </a:br>
            <a:r>
              <a:rPr lang="ru-RU" sz="3200" b="1" dirty="0">
                <a:solidFill>
                  <a:srgbClr val="FF0000"/>
                </a:solidFill>
                <a:latin typeface="Calibri" pitchFamily="34" charset="0"/>
                <a:cs typeface="Times New Roman" pitchFamily="18" charset="0"/>
              </a:rPr>
              <a:t>булевой функции к каноническим</a:t>
            </a:r>
          </a:p>
          <a:p>
            <a:pPr marL="0" lvl="1" algn="just" eaLnBrk="0" hangingPunct="0">
              <a:buFontTx/>
              <a:buAutoNum type="arabicPeriod"/>
            </a:pPr>
            <a:r>
              <a:rPr lang="ru-RU" sz="3200" dirty="0">
                <a:latin typeface="Calibri" pitchFamily="34" charset="0"/>
                <a:cs typeface="Times New Roman" pitchFamily="18" charset="0"/>
              </a:rPr>
              <a:t> Для приведения произвольной ДНФ к КДНФ необходимо использовать правило </a:t>
            </a:r>
            <a:r>
              <a:rPr lang="ru-RU" sz="3200" dirty="0" err="1">
                <a:latin typeface="Calibri" pitchFamily="34" charset="0"/>
                <a:cs typeface="Times New Roman" pitchFamily="18" charset="0"/>
              </a:rPr>
              <a:t>дизъюнк</a:t>
            </a:r>
            <a:r>
              <a:rPr lang="en-US" sz="3200" dirty="0">
                <a:latin typeface="Calibri" pitchFamily="34" charset="0"/>
                <a:cs typeface="Times New Roman" pitchFamily="18" charset="0"/>
              </a:rPr>
              <a:t>-</a:t>
            </a:r>
            <a:r>
              <a:rPr lang="ru-RU" sz="3200" dirty="0" err="1">
                <a:latin typeface="Calibri" pitchFamily="34" charset="0"/>
                <a:cs typeface="Times New Roman" pitchFamily="18" charset="0"/>
              </a:rPr>
              <a:t>тивного</a:t>
            </a:r>
            <a:r>
              <a:rPr lang="ru-RU" sz="3200" dirty="0">
                <a:latin typeface="Calibri" pitchFamily="34" charset="0"/>
                <a:cs typeface="Times New Roman" pitchFamily="18" charset="0"/>
              </a:rPr>
              <a:t> развертывания применительно к каждому из неполных конъюнктивных термов.</a:t>
            </a:r>
            <a:endParaRPr lang="ru-RU" sz="3200" dirty="0">
              <a:latin typeface="Calibri" pitchFamily="34" charset="0"/>
            </a:endParaRPr>
          </a:p>
        </p:txBody>
      </p:sp>
      <p:sp>
        <p:nvSpPr>
          <p:cNvPr id="5" name="TextBox 4"/>
          <p:cNvSpPr txBox="1"/>
          <p:nvPr/>
        </p:nvSpPr>
        <p:spPr>
          <a:xfrm>
            <a:off x="0" y="980728"/>
            <a:ext cx="9144000" cy="1569660"/>
          </a:xfrm>
          <a:prstGeom prst="rect">
            <a:avLst/>
          </a:prstGeom>
          <a:noFill/>
        </p:spPr>
        <p:txBody>
          <a:bodyPr wrap="square" rtlCol="0">
            <a:spAutoFit/>
          </a:bodyPr>
          <a:lstStyle/>
          <a:p>
            <a:pPr algn="just" eaLnBrk="0" hangingPunct="0"/>
            <a:r>
              <a:rPr lang="ru-RU" sz="3200" dirty="0">
                <a:latin typeface="Calibri" pitchFamily="34" charset="0"/>
                <a:cs typeface="Times New Roman" pitchFamily="18" charset="0"/>
              </a:rPr>
              <a:t>г) упрощение выражения с применением законов поглощения, склеивания, сокращения и </a:t>
            </a:r>
            <a:r>
              <a:rPr lang="ru-RU" sz="3200" dirty="0" err="1">
                <a:latin typeface="Calibri" pitchFamily="34" charset="0"/>
                <a:cs typeface="Times New Roman" pitchFamily="18" charset="0"/>
              </a:rPr>
              <a:t>тавто-логии</a:t>
            </a:r>
            <a:r>
              <a:rPr lang="ru-RU" sz="3200" dirty="0">
                <a:latin typeface="Calibri" pitchFamily="34" charset="0"/>
                <a:cs typeface="Times New Roman" pitchFamily="18" charset="0"/>
              </a:rPr>
              <a:t>.</a:t>
            </a:r>
            <a:endParaRPr lang="ru-RU" sz="3200" dirty="0">
              <a:latin typeface="Calibri" pitchFamily="34" charset="0"/>
            </a:endParaRPr>
          </a:p>
        </p:txBody>
      </p:sp>
      <p:sp>
        <p:nvSpPr>
          <p:cNvPr id="6" name="TextBox 5"/>
          <p:cNvSpPr txBox="1"/>
          <p:nvPr/>
        </p:nvSpPr>
        <p:spPr>
          <a:xfrm>
            <a:off x="0" y="2420888"/>
            <a:ext cx="9144000" cy="1077218"/>
          </a:xfrm>
          <a:prstGeom prst="rect">
            <a:avLst/>
          </a:prstGeom>
          <a:noFill/>
        </p:spPr>
        <p:txBody>
          <a:bodyPr wrap="square" rtlCol="0">
            <a:spAutoFit/>
          </a:bodyPr>
          <a:lstStyle/>
          <a:p>
            <a:r>
              <a:rPr lang="ru-RU" sz="3200" dirty="0">
                <a:latin typeface="Calibri" pitchFamily="34" charset="0"/>
                <a:cs typeface="Times New Roman" pitchFamily="18" charset="0"/>
              </a:rPr>
              <a:t>Приведенные рассуждения справедливы и для КНФ.</a:t>
            </a:r>
            <a:endParaRPr lang="ru-RU" sz="3200" dirty="0">
              <a:latin typeface="Calibri" pitchFamily="34" charset="0"/>
            </a:endParaRPr>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2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up)">
                                      <p:cBhvr>
                                        <p:cTn id="12" dur="20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88068"/>
                                        </p:tgtEl>
                                        <p:attrNameLst>
                                          <p:attrName>style.visibility</p:attrName>
                                        </p:attrNameLst>
                                      </p:cBhvr>
                                      <p:to>
                                        <p:strVal val="visible"/>
                                      </p:to>
                                    </p:set>
                                    <p:animEffect transition="in" filter="wipe(up)">
                                      <p:cBhvr>
                                        <p:cTn id="17" dur="2000"/>
                                        <p:tgtEl>
                                          <p:spTgt spid="880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068" grpId="0"/>
      <p:bldP spid="5" grpId="0"/>
      <p:bldP spid="6"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p:cNvSpPr>
            <a:spLocks noGrp="1"/>
          </p:cNvSpPr>
          <p:nvPr>
            <p:ph type="sldNum" sz="quarter" idx="12"/>
          </p:nvPr>
        </p:nvSpPr>
        <p:spPr/>
        <p:txBody>
          <a:bodyPr/>
          <a:lstStyle/>
          <a:p>
            <a:pPr>
              <a:defRPr/>
            </a:pPr>
            <a:fld id="{21DEE980-BB8A-4A72-B1DD-DEAE1EDFF9AE}" type="slidenum">
              <a:rPr lang="ru-RU" smtClean="0"/>
              <a:pPr>
                <a:defRPr/>
              </a:pPr>
              <a:t>32</a:t>
            </a:fld>
            <a:endParaRPr lang="ru-RU"/>
          </a:p>
        </p:txBody>
      </p:sp>
      <p:graphicFrame>
        <p:nvGraphicFramePr>
          <p:cNvPr id="17410" name="Object 3"/>
          <p:cNvGraphicFramePr>
            <a:graphicFrameLocks noChangeAspect="1"/>
          </p:cNvGraphicFramePr>
          <p:nvPr/>
        </p:nvGraphicFramePr>
        <p:xfrm>
          <a:off x="1147763" y="71438"/>
          <a:ext cx="5410200" cy="685800"/>
        </p:xfrm>
        <a:graphic>
          <a:graphicData uri="http://schemas.openxmlformats.org/presentationml/2006/ole">
            <mc:AlternateContent xmlns:mc="http://schemas.openxmlformats.org/markup-compatibility/2006">
              <mc:Choice xmlns:v="urn:schemas-microsoft-com:vml" Requires="v">
                <p:oleObj spid="_x0000_s17410" name="Формула" r:id="rId2" imgW="1803240" imgH="228600" progId="Equation.3">
                  <p:embed/>
                </p:oleObj>
              </mc:Choice>
              <mc:Fallback>
                <p:oleObj name="Формула" r:id="rId2" imgW="1803240" imgH="228600" progId="Equation.3">
                  <p:embed/>
                  <p:pic>
                    <p:nvPicPr>
                      <p:cNvPr id="0" name="Object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7763" y="71438"/>
                        <a:ext cx="5410200" cy="685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 name="Прямоугольник 3"/>
          <p:cNvSpPr/>
          <p:nvPr/>
        </p:nvSpPr>
        <p:spPr>
          <a:xfrm>
            <a:off x="0" y="714375"/>
            <a:ext cx="9144000" cy="1569660"/>
          </a:xfrm>
          <a:prstGeom prst="rect">
            <a:avLst/>
          </a:prstGeom>
        </p:spPr>
        <p:txBody>
          <a:bodyPr>
            <a:spAutoFit/>
          </a:bodyPr>
          <a:lstStyle/>
          <a:p>
            <a:pPr algn="just">
              <a:defRPr/>
            </a:pPr>
            <a:r>
              <a:rPr lang="ru-RU" sz="3200" dirty="0">
                <a:latin typeface="+mn-lt"/>
                <a:cs typeface="+mn-cs"/>
              </a:rPr>
              <a:t>где </a:t>
            </a:r>
            <a:r>
              <a:rPr lang="ru-RU" sz="3200" i="1" dirty="0">
                <a:latin typeface="+mn-lt"/>
                <a:cs typeface="+mn-cs"/>
              </a:rPr>
              <a:t>P </a:t>
            </a:r>
            <a:r>
              <a:rPr lang="ru-RU" sz="3200" dirty="0">
                <a:latin typeface="+mn-lt"/>
                <a:cs typeface="+mn-cs"/>
              </a:rPr>
              <a:t>- неполный конъюнктивный терм (ранг этого терма меньше </a:t>
            </a:r>
            <a:r>
              <a:rPr lang="ru-RU" sz="3200" i="1" dirty="0" err="1">
                <a:latin typeface="+mn-lt"/>
                <a:cs typeface="+mn-cs"/>
              </a:rPr>
              <a:t>n</a:t>
            </a:r>
            <a:r>
              <a:rPr lang="ru-RU" sz="3200" i="1" dirty="0">
                <a:latin typeface="+mn-lt"/>
                <a:cs typeface="+mn-cs"/>
              </a:rPr>
              <a:t>)</a:t>
            </a:r>
            <a:r>
              <a:rPr lang="ru-RU" sz="3200" dirty="0">
                <a:latin typeface="+mn-lt"/>
                <a:cs typeface="+mn-cs"/>
              </a:rPr>
              <a:t>, а </a:t>
            </a:r>
            <a:r>
              <a:rPr lang="ru-RU" sz="3200" i="1" dirty="0" err="1">
                <a:latin typeface="+mn-lt"/>
                <a:cs typeface="+mn-cs"/>
              </a:rPr>
              <a:t>x</a:t>
            </a:r>
            <a:r>
              <a:rPr lang="ru-RU" sz="3200" i="1" baseline="-25000" dirty="0" err="1">
                <a:latin typeface="+mn-lt"/>
                <a:cs typeface="+mn-cs"/>
              </a:rPr>
              <a:t>i</a:t>
            </a:r>
            <a:r>
              <a:rPr lang="ru-RU" sz="3200" dirty="0">
                <a:latin typeface="+mn-lt"/>
                <a:cs typeface="+mn-cs"/>
              </a:rPr>
              <a:t> - недостающий в терме аргумент</a:t>
            </a:r>
            <a:r>
              <a:rPr lang="en-US" sz="3200" dirty="0">
                <a:latin typeface="+mn-lt"/>
                <a:cs typeface="+mn-cs"/>
              </a:rPr>
              <a:t>.</a:t>
            </a:r>
          </a:p>
        </p:txBody>
      </p:sp>
      <p:graphicFrame>
        <p:nvGraphicFramePr>
          <p:cNvPr id="17411" name="Object 4"/>
          <p:cNvGraphicFramePr>
            <a:graphicFrameLocks noChangeAspect="1"/>
          </p:cNvGraphicFramePr>
          <p:nvPr/>
        </p:nvGraphicFramePr>
        <p:xfrm>
          <a:off x="69850" y="3890963"/>
          <a:ext cx="9002713" cy="2466975"/>
        </p:xfrm>
        <a:graphic>
          <a:graphicData uri="http://schemas.openxmlformats.org/presentationml/2006/ole">
            <mc:AlternateContent xmlns:mc="http://schemas.openxmlformats.org/markup-compatibility/2006">
              <mc:Choice xmlns:v="urn:schemas-microsoft-com:vml" Requires="v">
                <p:oleObj spid="_x0000_s17411" name="Формула" r:id="rId4" imgW="3429000" imgH="939600" progId="Equation.3">
                  <p:embed/>
                </p:oleObj>
              </mc:Choice>
              <mc:Fallback>
                <p:oleObj name="Формула" r:id="rId4" imgW="3429000" imgH="939600" progId="Equation.3">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850" y="3890963"/>
                        <a:ext cx="9002713" cy="24669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TextBox 5"/>
          <p:cNvSpPr txBox="1"/>
          <p:nvPr/>
        </p:nvSpPr>
        <p:spPr>
          <a:xfrm>
            <a:off x="0" y="2420888"/>
            <a:ext cx="8964488" cy="1077218"/>
          </a:xfrm>
          <a:prstGeom prst="rect">
            <a:avLst/>
          </a:prstGeom>
          <a:noFill/>
        </p:spPr>
        <p:txBody>
          <a:bodyPr wrap="square" rtlCol="0">
            <a:spAutoFit/>
          </a:bodyPr>
          <a:lstStyle/>
          <a:p>
            <a:r>
              <a:rPr lang="ru-RU" sz="3200" b="1" dirty="0">
                <a:solidFill>
                  <a:srgbClr val="FF0000"/>
                </a:solidFill>
                <a:latin typeface="+mn-lt"/>
              </a:rPr>
              <a:t>Пример</a:t>
            </a:r>
            <a:r>
              <a:rPr lang="ru-RU" sz="3200" b="1" dirty="0">
                <a:latin typeface="+mn-lt"/>
              </a:rPr>
              <a:t>. </a:t>
            </a:r>
            <a:r>
              <a:rPr lang="ru-RU" sz="3200" dirty="0">
                <a:latin typeface="+mn-lt"/>
              </a:rPr>
              <a:t> Привести ДНФ заданной функции к КДНФ:</a:t>
            </a:r>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wipe(up)">
                                      <p:cBhvr>
                                        <p:cTn id="7" dur="2000"/>
                                        <p:tgtEl>
                                          <p:spTgt spid="6">
                                            <p:txEl>
                                              <p:pRg st="0" end="0"/>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17411"/>
                                        </p:tgtEl>
                                        <p:attrNameLst>
                                          <p:attrName>style.visibility</p:attrName>
                                        </p:attrNameLst>
                                      </p:cBhvr>
                                      <p:to>
                                        <p:strVal val="visible"/>
                                      </p:to>
                                    </p:set>
                                    <p:animEffect transition="in" filter="wipe(down)">
                                      <p:cBhvr>
                                        <p:cTn id="10" dur="2000"/>
                                        <p:tgtEl>
                                          <p:spTgt spid="174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p:cNvSpPr>
            <a:spLocks noGrp="1"/>
          </p:cNvSpPr>
          <p:nvPr>
            <p:ph type="sldNum" sz="quarter" idx="12"/>
          </p:nvPr>
        </p:nvSpPr>
        <p:spPr/>
        <p:txBody>
          <a:bodyPr/>
          <a:lstStyle/>
          <a:p>
            <a:pPr>
              <a:defRPr/>
            </a:pPr>
            <a:fld id="{3A25DA28-92DC-4498-935E-E120ABD69056}" type="slidenum">
              <a:rPr lang="ru-RU" smtClean="0"/>
              <a:pPr>
                <a:defRPr/>
              </a:pPr>
              <a:t>33</a:t>
            </a:fld>
            <a:endParaRPr lang="ru-RU"/>
          </a:p>
        </p:txBody>
      </p:sp>
      <p:sp>
        <p:nvSpPr>
          <p:cNvPr id="18437" name="Rectangle 4"/>
          <p:cNvSpPr>
            <a:spLocks noChangeArrowheads="1"/>
          </p:cNvSpPr>
          <p:nvPr/>
        </p:nvSpPr>
        <p:spPr bwMode="auto">
          <a:xfrm>
            <a:off x="0" y="0"/>
            <a:ext cx="9144000" cy="2062103"/>
          </a:xfrm>
          <a:prstGeom prst="rect">
            <a:avLst/>
          </a:prstGeom>
          <a:noFill/>
          <a:ln w="9525">
            <a:noFill/>
            <a:miter lim="800000"/>
            <a:headEnd/>
            <a:tailEnd/>
          </a:ln>
        </p:spPr>
        <p:txBody>
          <a:bodyPr anchor="ctr">
            <a:spAutoFit/>
          </a:bodyPr>
          <a:lstStyle/>
          <a:p>
            <a:pPr algn="just" eaLnBrk="0" hangingPunct="0"/>
            <a:r>
              <a:rPr lang="ru-RU" sz="3200" u="sng" dirty="0">
                <a:latin typeface="Calibri" pitchFamily="34" charset="0"/>
                <a:cs typeface="Times New Roman" pitchFamily="18" charset="0"/>
              </a:rPr>
              <a:t>З</a:t>
            </a:r>
            <a:r>
              <a:rPr lang="ru-RU" sz="3200" i="1" u="sng" dirty="0">
                <a:latin typeface="Calibri" pitchFamily="34" charset="0"/>
                <a:cs typeface="Times New Roman" pitchFamily="18" charset="0"/>
              </a:rPr>
              <a:t>амечание</a:t>
            </a:r>
            <a:r>
              <a:rPr lang="ru-RU" sz="3200" u="sng" dirty="0">
                <a:latin typeface="Calibri" pitchFamily="34" charset="0"/>
                <a:cs typeface="Times New Roman" pitchFamily="18" charset="0"/>
              </a:rPr>
              <a:t>.</a:t>
            </a:r>
            <a:r>
              <a:rPr lang="ru-RU" sz="3200" dirty="0">
                <a:latin typeface="Calibri" pitchFamily="34" charset="0"/>
                <a:cs typeface="Times New Roman" pitchFamily="18" charset="0"/>
              </a:rPr>
              <a:t>  После раскрытия скобок могут получиться одинаковые термы, из которых нужно оставить только один.</a:t>
            </a:r>
            <a:endParaRPr lang="en-US" sz="3200" dirty="0">
              <a:latin typeface="Calibri" pitchFamily="34" charset="0"/>
              <a:cs typeface="Times New Roman" pitchFamily="18" charset="0"/>
            </a:endParaRPr>
          </a:p>
          <a:p>
            <a:pPr eaLnBrk="0" hangingPunct="0"/>
            <a:r>
              <a:rPr lang="en-US" sz="3200" dirty="0">
                <a:latin typeface="Calibri" pitchFamily="34" charset="0"/>
                <a:cs typeface="Times New Roman" pitchFamily="18" charset="0"/>
              </a:rPr>
              <a:t>                                            </a:t>
            </a:r>
            <a:r>
              <a:rPr lang="ru-RU" sz="3200" dirty="0">
                <a:latin typeface="Calibri" pitchFamily="34" charset="0"/>
                <a:cs typeface="Times New Roman" pitchFamily="18" charset="0"/>
              </a:rPr>
              <a:t>- числовая форма функции.</a:t>
            </a:r>
            <a:endParaRPr lang="ru-RU" dirty="0"/>
          </a:p>
        </p:txBody>
      </p:sp>
      <p:graphicFrame>
        <p:nvGraphicFramePr>
          <p:cNvPr id="18434" name="Object 3"/>
          <p:cNvGraphicFramePr>
            <a:graphicFrameLocks noChangeAspect="1"/>
          </p:cNvGraphicFramePr>
          <p:nvPr/>
        </p:nvGraphicFramePr>
        <p:xfrm>
          <a:off x="0" y="1554163"/>
          <a:ext cx="4000500" cy="660400"/>
        </p:xfrm>
        <a:graphic>
          <a:graphicData uri="http://schemas.openxmlformats.org/presentationml/2006/ole">
            <mc:AlternateContent xmlns:mc="http://schemas.openxmlformats.org/markup-compatibility/2006">
              <mc:Choice xmlns:v="urn:schemas-microsoft-com:vml" Requires="v">
                <p:oleObj spid="_x0000_s18434" name="Формула" r:id="rId2" imgW="1651000" imgH="304800" progId="Equation.3">
                  <p:embed/>
                </p:oleObj>
              </mc:Choice>
              <mc:Fallback>
                <p:oleObj name="Формула" r:id="rId2" imgW="1651000" imgH="304800" progId="Equation.3">
                  <p:embed/>
                  <p:pic>
                    <p:nvPicPr>
                      <p:cNvPr id="0" name="Object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554163"/>
                        <a:ext cx="4000500" cy="660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435" name="Object 6"/>
          <p:cNvGraphicFramePr>
            <a:graphicFrameLocks noChangeAspect="1"/>
          </p:cNvGraphicFramePr>
          <p:nvPr/>
        </p:nvGraphicFramePr>
        <p:xfrm>
          <a:off x="1619672" y="4149080"/>
          <a:ext cx="5251450" cy="642938"/>
        </p:xfrm>
        <a:graphic>
          <a:graphicData uri="http://schemas.openxmlformats.org/presentationml/2006/ole">
            <mc:AlternateContent xmlns:mc="http://schemas.openxmlformats.org/markup-compatibility/2006">
              <mc:Choice xmlns:v="urn:schemas-microsoft-com:vml" Requires="v">
                <p:oleObj spid="_x0000_s18435" name="Формула" r:id="rId4" imgW="1866600" imgH="228600" progId="Equation.3">
                  <p:embed/>
                </p:oleObj>
              </mc:Choice>
              <mc:Fallback>
                <p:oleObj name="Формула" r:id="rId4" imgW="1866600" imgH="228600" progId="Equation.3">
                  <p:embed/>
                  <p:pic>
                    <p:nvPicPr>
                      <p:cNvPr id="0"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19672" y="4149080"/>
                        <a:ext cx="5251450" cy="6429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8438" name="Rectangle 8"/>
          <p:cNvSpPr>
            <a:spLocks noChangeArrowheads="1"/>
          </p:cNvSpPr>
          <p:nvPr/>
        </p:nvSpPr>
        <p:spPr bwMode="auto">
          <a:xfrm>
            <a:off x="0" y="0"/>
            <a:ext cx="9144000" cy="457200"/>
          </a:xfrm>
          <a:prstGeom prst="rect">
            <a:avLst/>
          </a:prstGeom>
          <a:noFill/>
          <a:ln w="9525">
            <a:noFill/>
            <a:miter lim="800000"/>
            <a:headEnd/>
            <a:tailEnd/>
          </a:ln>
        </p:spPr>
        <p:txBody>
          <a:bodyPr wrap="none" anchor="ctr">
            <a:spAutoFit/>
          </a:bodyPr>
          <a:lstStyle/>
          <a:p>
            <a:endParaRPr lang="ru-RU"/>
          </a:p>
        </p:txBody>
      </p:sp>
      <p:sp>
        <p:nvSpPr>
          <p:cNvPr id="18439" name="Rectangle 9"/>
          <p:cNvSpPr>
            <a:spLocks noChangeArrowheads="1"/>
          </p:cNvSpPr>
          <p:nvPr/>
        </p:nvSpPr>
        <p:spPr bwMode="auto">
          <a:xfrm>
            <a:off x="0" y="4923185"/>
            <a:ext cx="9144000" cy="1077218"/>
          </a:xfrm>
          <a:prstGeom prst="rect">
            <a:avLst/>
          </a:prstGeom>
          <a:noFill/>
          <a:ln w="9525">
            <a:noFill/>
            <a:miter lim="800000"/>
            <a:headEnd/>
            <a:tailEnd/>
          </a:ln>
        </p:spPr>
        <p:txBody>
          <a:bodyPr anchor="ctr">
            <a:spAutoFit/>
          </a:bodyPr>
          <a:lstStyle/>
          <a:p>
            <a:pPr eaLnBrk="0" hangingPunct="0"/>
            <a:r>
              <a:rPr lang="ru-RU" sz="3200" b="1" dirty="0">
                <a:solidFill>
                  <a:srgbClr val="FF0000"/>
                </a:solidFill>
                <a:latin typeface="Calibri" pitchFamily="34" charset="0"/>
                <a:cs typeface="Times New Roman" pitchFamily="18" charset="0"/>
              </a:rPr>
              <a:t>Пример.   </a:t>
            </a:r>
            <a:r>
              <a:rPr lang="ru-RU" sz="3200" dirty="0">
                <a:latin typeface="Calibri" pitchFamily="34" charset="0"/>
                <a:cs typeface="Times New Roman" pitchFamily="18" charset="0"/>
              </a:rPr>
              <a:t>Привести  ДНФ  заданной  функции  к ККНФ:</a:t>
            </a:r>
            <a:endParaRPr lang="ru-RU" sz="3200" dirty="0">
              <a:latin typeface="Calibri" pitchFamily="34" charset="0"/>
            </a:endParaRPr>
          </a:p>
        </p:txBody>
      </p:sp>
      <p:sp>
        <p:nvSpPr>
          <p:cNvPr id="8" name="TextBox 7"/>
          <p:cNvSpPr txBox="1"/>
          <p:nvPr/>
        </p:nvSpPr>
        <p:spPr>
          <a:xfrm>
            <a:off x="0" y="2204864"/>
            <a:ext cx="9144000" cy="2062103"/>
          </a:xfrm>
          <a:prstGeom prst="rect">
            <a:avLst/>
          </a:prstGeom>
          <a:noFill/>
        </p:spPr>
        <p:txBody>
          <a:bodyPr wrap="square" rtlCol="0">
            <a:spAutoFit/>
          </a:bodyPr>
          <a:lstStyle/>
          <a:p>
            <a:r>
              <a:rPr lang="ru-RU" sz="3200" dirty="0">
                <a:latin typeface="Calibri" pitchFamily="34" charset="0"/>
                <a:cs typeface="Times New Roman" pitchFamily="18" charset="0"/>
              </a:rPr>
              <a:t>Преобразование КНФ к ККНФ реализуется путем применения правила конъюнктивного </a:t>
            </a:r>
            <a:r>
              <a:rPr lang="ru-RU" sz="3200" dirty="0" err="1">
                <a:latin typeface="Calibri" pitchFamily="34" charset="0"/>
                <a:cs typeface="Times New Roman" pitchFamily="18" charset="0"/>
              </a:rPr>
              <a:t>разверты</a:t>
            </a:r>
            <a:r>
              <a:rPr lang="en-US" sz="3200" dirty="0">
                <a:latin typeface="Calibri" pitchFamily="34" charset="0"/>
                <a:cs typeface="Times New Roman" pitchFamily="18" charset="0"/>
              </a:rPr>
              <a:t>-</a:t>
            </a:r>
            <a:r>
              <a:rPr lang="ru-RU" sz="3200" dirty="0" err="1">
                <a:latin typeface="Calibri" pitchFamily="34" charset="0"/>
                <a:cs typeface="Times New Roman" pitchFamily="18" charset="0"/>
              </a:rPr>
              <a:t>вания</a:t>
            </a:r>
            <a:r>
              <a:rPr lang="ru-RU" sz="3200" dirty="0">
                <a:latin typeface="Calibri" pitchFamily="34" charset="0"/>
                <a:cs typeface="Times New Roman" pitchFamily="18" charset="0"/>
              </a:rPr>
              <a:t> к каждому неполному дизъюнктивному терму</a:t>
            </a:r>
            <a:endParaRPr lang="ru-RU" sz="3200" dirty="0"/>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wipe(up)">
                                      <p:cBhvr>
                                        <p:cTn id="7" dur="2000"/>
                                        <p:tgtEl>
                                          <p:spTgt spid="8">
                                            <p:txEl>
                                              <p:pRg st="0" end="0"/>
                                            </p:txEl>
                                          </p:spTgt>
                                        </p:tgtEl>
                                      </p:cBhvr>
                                    </p:animEffect>
                                  </p:childTnLst>
                                </p:cTn>
                              </p:par>
                              <p:par>
                                <p:cTn id="8" presetID="22" presetClass="entr" presetSubtype="1" fill="hold" nodeType="withEffect">
                                  <p:stCondLst>
                                    <p:cond delay="0"/>
                                  </p:stCondLst>
                                  <p:childTnLst>
                                    <p:set>
                                      <p:cBhvr>
                                        <p:cTn id="9" dur="1" fill="hold">
                                          <p:stCondLst>
                                            <p:cond delay="0"/>
                                          </p:stCondLst>
                                        </p:cTn>
                                        <p:tgtEl>
                                          <p:spTgt spid="18435"/>
                                        </p:tgtEl>
                                        <p:attrNameLst>
                                          <p:attrName>style.visibility</p:attrName>
                                        </p:attrNameLst>
                                      </p:cBhvr>
                                      <p:to>
                                        <p:strVal val="visible"/>
                                      </p:to>
                                    </p:set>
                                    <p:animEffect transition="in" filter="wipe(up)">
                                      <p:cBhvr>
                                        <p:cTn id="10" dur="2000"/>
                                        <p:tgtEl>
                                          <p:spTgt spid="18435"/>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grpId="0" nodeType="clickEffect">
                                  <p:stCondLst>
                                    <p:cond delay="0"/>
                                  </p:stCondLst>
                                  <p:childTnLst>
                                    <p:set>
                                      <p:cBhvr>
                                        <p:cTn id="14" dur="1" fill="hold">
                                          <p:stCondLst>
                                            <p:cond delay="0"/>
                                          </p:stCondLst>
                                        </p:cTn>
                                        <p:tgtEl>
                                          <p:spTgt spid="18439"/>
                                        </p:tgtEl>
                                        <p:attrNameLst>
                                          <p:attrName>style.visibility</p:attrName>
                                        </p:attrNameLst>
                                      </p:cBhvr>
                                      <p:to>
                                        <p:strVal val="visible"/>
                                      </p:to>
                                    </p:set>
                                    <p:animEffect transition="in" filter="wipe(up)">
                                      <p:cBhvr>
                                        <p:cTn id="15" dur="2000"/>
                                        <p:tgtEl>
                                          <p:spTgt spid="184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9"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p:cNvSpPr>
            <a:spLocks noGrp="1"/>
          </p:cNvSpPr>
          <p:nvPr>
            <p:ph type="sldNum" sz="quarter" idx="12"/>
          </p:nvPr>
        </p:nvSpPr>
        <p:spPr/>
        <p:txBody>
          <a:bodyPr/>
          <a:lstStyle/>
          <a:p>
            <a:pPr>
              <a:defRPr/>
            </a:pPr>
            <a:fld id="{6D975992-3CAB-4081-9F2C-7393F7F5EFBA}" type="slidenum">
              <a:rPr lang="ru-RU" smtClean="0"/>
              <a:pPr>
                <a:defRPr/>
              </a:pPr>
              <a:t>34</a:t>
            </a:fld>
            <a:endParaRPr lang="ru-RU"/>
          </a:p>
        </p:txBody>
      </p:sp>
      <p:graphicFrame>
        <p:nvGraphicFramePr>
          <p:cNvPr id="19458" name="Object 3"/>
          <p:cNvGraphicFramePr>
            <a:graphicFrameLocks noChangeAspect="1"/>
          </p:cNvGraphicFramePr>
          <p:nvPr/>
        </p:nvGraphicFramePr>
        <p:xfrm>
          <a:off x="0" y="260648"/>
          <a:ext cx="9215438" cy="3071813"/>
        </p:xfrm>
        <a:graphic>
          <a:graphicData uri="http://schemas.openxmlformats.org/presentationml/2006/ole">
            <mc:AlternateContent xmlns:mc="http://schemas.openxmlformats.org/markup-compatibility/2006">
              <mc:Choice xmlns:v="urn:schemas-microsoft-com:vml" Requires="v">
                <p:oleObj spid="_x0000_s19458" name="Формула" r:id="rId2" imgW="3403600" imgH="1168400" progId="Equation.3">
                  <p:embed/>
                </p:oleObj>
              </mc:Choice>
              <mc:Fallback>
                <p:oleObj name="Формула" r:id="rId2" imgW="3403600" imgH="1168400" progId="Equation.3">
                  <p:embed/>
                  <p:pic>
                    <p:nvPicPr>
                      <p:cNvPr id="0" name="Object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60648"/>
                        <a:ext cx="9215438" cy="30718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9461" name="Rectangle 5"/>
          <p:cNvSpPr>
            <a:spLocks noChangeArrowheads="1"/>
          </p:cNvSpPr>
          <p:nvPr/>
        </p:nvSpPr>
        <p:spPr bwMode="auto">
          <a:xfrm>
            <a:off x="0" y="0"/>
            <a:ext cx="9144000" cy="457200"/>
          </a:xfrm>
          <a:prstGeom prst="rect">
            <a:avLst/>
          </a:prstGeom>
          <a:noFill/>
          <a:ln w="9525">
            <a:noFill/>
            <a:miter lim="800000"/>
            <a:headEnd/>
            <a:tailEnd/>
          </a:ln>
        </p:spPr>
        <p:txBody>
          <a:bodyPr wrap="none" anchor="ctr">
            <a:spAutoFit/>
          </a:bodyPr>
          <a:lstStyle/>
          <a:p>
            <a:endParaRPr lang="ru-RU"/>
          </a:p>
        </p:txBody>
      </p:sp>
      <p:graphicFrame>
        <p:nvGraphicFramePr>
          <p:cNvPr id="19459" name="Object 4"/>
          <p:cNvGraphicFramePr>
            <a:graphicFrameLocks noChangeAspect="1"/>
          </p:cNvGraphicFramePr>
          <p:nvPr/>
        </p:nvGraphicFramePr>
        <p:xfrm>
          <a:off x="0" y="3717032"/>
          <a:ext cx="3778250" cy="714375"/>
        </p:xfrm>
        <a:graphic>
          <a:graphicData uri="http://schemas.openxmlformats.org/presentationml/2006/ole">
            <mc:AlternateContent xmlns:mc="http://schemas.openxmlformats.org/markup-compatibility/2006">
              <mc:Choice xmlns:v="urn:schemas-microsoft-com:vml" Requires="v">
                <p:oleObj spid="_x0000_s19459" name="Формула" r:id="rId4" imgW="1447172" imgH="304668" progId="Equation.3">
                  <p:embed/>
                </p:oleObj>
              </mc:Choice>
              <mc:Fallback>
                <p:oleObj name="Формула" r:id="rId4" imgW="1447172" imgH="304668" progId="Equation.3">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3717032"/>
                        <a:ext cx="3778250" cy="7143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9462" name="Rectangle 6"/>
          <p:cNvSpPr>
            <a:spLocks noChangeArrowheads="1"/>
          </p:cNvSpPr>
          <p:nvPr/>
        </p:nvSpPr>
        <p:spPr bwMode="auto">
          <a:xfrm>
            <a:off x="357188" y="3717032"/>
            <a:ext cx="8786812" cy="584200"/>
          </a:xfrm>
          <a:prstGeom prst="rect">
            <a:avLst/>
          </a:prstGeom>
          <a:noFill/>
          <a:ln w="9525">
            <a:noFill/>
            <a:miter lim="800000"/>
            <a:headEnd/>
            <a:tailEnd/>
          </a:ln>
        </p:spPr>
        <p:txBody>
          <a:bodyPr anchor="ctr">
            <a:spAutoFit/>
          </a:bodyPr>
          <a:lstStyle/>
          <a:p>
            <a:pPr algn="just" eaLnBrk="0" hangingPunct="0"/>
            <a:r>
              <a:rPr lang="ru-RU" sz="1400" dirty="0">
                <a:cs typeface="Times New Roman" pitchFamily="18" charset="0"/>
              </a:rPr>
              <a:t> </a:t>
            </a:r>
            <a:r>
              <a:rPr lang="en-US" sz="1400" dirty="0">
                <a:cs typeface="Times New Roman" pitchFamily="18" charset="0"/>
              </a:rPr>
              <a:t>                                                                      </a:t>
            </a:r>
            <a:r>
              <a:rPr lang="ru-RU" sz="3200" dirty="0">
                <a:latin typeface="Calibri" pitchFamily="34" charset="0"/>
                <a:cs typeface="Times New Roman" pitchFamily="18" charset="0"/>
              </a:rPr>
              <a:t>- числовая форма функции.</a:t>
            </a:r>
            <a:endParaRPr lang="ru-RU" sz="3200" dirty="0">
              <a:latin typeface="Calibri" pitchFamily="34" charset="0"/>
            </a:endParaRPr>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9462"/>
                                        </p:tgtEl>
                                        <p:attrNameLst>
                                          <p:attrName>style.visibility</p:attrName>
                                        </p:attrNameLst>
                                      </p:cBhvr>
                                      <p:to>
                                        <p:strVal val="visible"/>
                                      </p:to>
                                    </p:set>
                                    <p:animEffect transition="in" filter="wipe(up)">
                                      <p:cBhvr>
                                        <p:cTn id="7" dur="2000"/>
                                        <p:tgtEl>
                                          <p:spTgt spid="19462"/>
                                        </p:tgtEl>
                                      </p:cBhvr>
                                    </p:animEffect>
                                  </p:childTnLst>
                                </p:cTn>
                              </p:par>
                              <p:par>
                                <p:cTn id="8" presetID="22" presetClass="entr" presetSubtype="1" fill="hold" nodeType="withEffect">
                                  <p:stCondLst>
                                    <p:cond delay="0"/>
                                  </p:stCondLst>
                                  <p:childTnLst>
                                    <p:set>
                                      <p:cBhvr>
                                        <p:cTn id="9" dur="1" fill="hold">
                                          <p:stCondLst>
                                            <p:cond delay="0"/>
                                          </p:stCondLst>
                                        </p:cTn>
                                        <p:tgtEl>
                                          <p:spTgt spid="19459"/>
                                        </p:tgtEl>
                                        <p:attrNameLst>
                                          <p:attrName>style.visibility</p:attrName>
                                        </p:attrNameLst>
                                      </p:cBhvr>
                                      <p:to>
                                        <p:strVal val="visible"/>
                                      </p:to>
                                    </p:set>
                                    <p:animEffect transition="in" filter="wipe(up)">
                                      <p:cBhvr>
                                        <p:cTn id="10" dur="2000"/>
                                        <p:tgtEl>
                                          <p:spTgt spid="194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62"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p:cNvSpPr>
            <a:spLocks noGrp="1"/>
          </p:cNvSpPr>
          <p:nvPr>
            <p:ph type="sldNum" sz="quarter" idx="12"/>
          </p:nvPr>
        </p:nvSpPr>
        <p:spPr/>
        <p:txBody>
          <a:bodyPr/>
          <a:lstStyle/>
          <a:p>
            <a:pPr>
              <a:defRPr/>
            </a:pPr>
            <a:fld id="{885DCF85-4C9E-40BF-8091-805E2AD3D358}" type="slidenum">
              <a:rPr lang="ru-RU" smtClean="0"/>
              <a:pPr>
                <a:defRPr/>
              </a:pPr>
              <a:t>35</a:t>
            </a:fld>
            <a:endParaRPr lang="ru-RU"/>
          </a:p>
        </p:txBody>
      </p:sp>
      <p:sp>
        <p:nvSpPr>
          <p:cNvPr id="5" name="TextBox 4"/>
          <p:cNvSpPr txBox="1"/>
          <p:nvPr/>
        </p:nvSpPr>
        <p:spPr>
          <a:xfrm>
            <a:off x="0" y="-27384"/>
            <a:ext cx="9144000" cy="3570208"/>
          </a:xfrm>
          <a:prstGeom prst="rect">
            <a:avLst/>
          </a:prstGeom>
          <a:noFill/>
        </p:spPr>
        <p:txBody>
          <a:bodyPr>
            <a:spAutoFit/>
          </a:bodyPr>
          <a:lstStyle/>
          <a:p>
            <a:pPr algn="ctr">
              <a:defRPr/>
            </a:pPr>
            <a:r>
              <a:rPr lang="ru-RU" sz="3200" b="1" dirty="0">
                <a:solidFill>
                  <a:srgbClr val="FF0000"/>
                </a:solidFill>
                <a:latin typeface="+mn-lt"/>
                <a:cs typeface="+mn-cs"/>
              </a:rPr>
              <a:t>Разнообразие двоичных алгебр</a:t>
            </a:r>
            <a:endParaRPr lang="en-US" sz="3200" b="1" dirty="0">
              <a:solidFill>
                <a:srgbClr val="FF0000"/>
              </a:solidFill>
              <a:latin typeface="+mn-lt"/>
              <a:cs typeface="+mn-cs"/>
            </a:endParaRPr>
          </a:p>
          <a:p>
            <a:pPr algn="ctr">
              <a:defRPr/>
            </a:pPr>
            <a:endParaRPr lang="en-US" sz="800" b="1" dirty="0">
              <a:solidFill>
                <a:srgbClr val="FF0000"/>
              </a:solidFill>
              <a:latin typeface="+mn-lt"/>
              <a:cs typeface="+mn-cs"/>
            </a:endParaRPr>
          </a:p>
          <a:p>
            <a:pPr algn="just" hangingPunct="0">
              <a:defRPr/>
            </a:pPr>
            <a:r>
              <a:rPr lang="ru-RU" sz="3000" dirty="0">
                <a:latin typeface="+mn-lt"/>
                <a:cs typeface="+mn-cs"/>
              </a:rPr>
              <a:t>В связи с тем, что любую сколь угодно сложную булеву функцию можно представить в канонических формах, то есть записать ее с помощью операций отрицания, конъюнкции и дизъюнкции эта система булевых операций обладает свойством функциональной полноты, т.е. образует так называемый базис. </a:t>
            </a:r>
            <a:endParaRPr lang="ru-RU" dirty="0">
              <a:cs typeface="+mn-cs"/>
            </a:endParaRPr>
          </a:p>
        </p:txBody>
      </p:sp>
      <p:sp>
        <p:nvSpPr>
          <p:cNvPr id="4" name="TextBox 3"/>
          <p:cNvSpPr txBox="1"/>
          <p:nvPr/>
        </p:nvSpPr>
        <p:spPr>
          <a:xfrm>
            <a:off x="0" y="3645024"/>
            <a:ext cx="9144000" cy="584775"/>
          </a:xfrm>
          <a:prstGeom prst="rect">
            <a:avLst/>
          </a:prstGeom>
          <a:noFill/>
        </p:spPr>
        <p:txBody>
          <a:bodyPr wrap="square" rtlCol="0">
            <a:spAutoFit/>
          </a:bodyPr>
          <a:lstStyle/>
          <a:p>
            <a:endParaRPr lang="ru-RU" sz="3200" dirty="0"/>
          </a:p>
        </p:txBody>
      </p:sp>
      <p:sp>
        <p:nvSpPr>
          <p:cNvPr id="6" name="TextBox 5"/>
          <p:cNvSpPr txBox="1"/>
          <p:nvPr/>
        </p:nvSpPr>
        <p:spPr>
          <a:xfrm>
            <a:off x="0" y="3356992"/>
            <a:ext cx="9144000" cy="1569660"/>
          </a:xfrm>
          <a:prstGeom prst="rect">
            <a:avLst/>
          </a:prstGeom>
          <a:noFill/>
        </p:spPr>
        <p:txBody>
          <a:bodyPr wrap="square" rtlCol="0">
            <a:spAutoFit/>
          </a:bodyPr>
          <a:lstStyle/>
          <a:p>
            <a:pPr algn="just" hangingPunct="0">
              <a:defRPr/>
            </a:pPr>
            <a:r>
              <a:rPr lang="ru-RU" sz="3200" dirty="0">
                <a:latin typeface="+mn-lt"/>
              </a:rPr>
              <a:t>Естественно предположить, что система булевых операций является не единственной, с помощью которой можно образовать некоторый базис.</a:t>
            </a:r>
            <a:endParaRPr lang="en-US" sz="3200" dirty="0">
              <a:latin typeface="+mn-lt"/>
            </a:endParaRPr>
          </a:p>
        </p:txBody>
      </p:sp>
      <p:sp>
        <p:nvSpPr>
          <p:cNvPr id="7" name="TextBox 6"/>
          <p:cNvSpPr txBox="1"/>
          <p:nvPr/>
        </p:nvSpPr>
        <p:spPr>
          <a:xfrm>
            <a:off x="0" y="4797152"/>
            <a:ext cx="9144000" cy="2062103"/>
          </a:xfrm>
          <a:prstGeom prst="rect">
            <a:avLst/>
          </a:prstGeom>
          <a:noFill/>
        </p:spPr>
        <p:txBody>
          <a:bodyPr wrap="square" rtlCol="0">
            <a:spAutoFit/>
          </a:bodyPr>
          <a:lstStyle/>
          <a:p>
            <a:r>
              <a:rPr lang="ru-RU" sz="3200" dirty="0">
                <a:latin typeface="+mn-lt"/>
              </a:rPr>
              <a:t>В принципе любую из базовых функций можно отождествить с соответствующей операцией и на основе совокупности этих операций построить двоичные алгебры, отличные от булевой.</a:t>
            </a:r>
            <a:endParaRPr lang="ru-RU" sz="3200" dirty="0"/>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2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up)">
                                      <p:cBhvr>
                                        <p:cTn id="12"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p:cNvSpPr>
            <a:spLocks noGrp="1"/>
          </p:cNvSpPr>
          <p:nvPr>
            <p:ph type="sldNum" sz="quarter" idx="12"/>
          </p:nvPr>
        </p:nvSpPr>
        <p:spPr/>
        <p:txBody>
          <a:bodyPr/>
          <a:lstStyle/>
          <a:p>
            <a:pPr>
              <a:defRPr/>
            </a:pPr>
            <a:fld id="{D8EAC39A-A77C-4722-8585-183FBEB1E0DF}" type="slidenum">
              <a:rPr lang="ru-RU" smtClean="0"/>
              <a:pPr>
                <a:defRPr/>
              </a:pPr>
              <a:t>36</a:t>
            </a:fld>
            <a:endParaRPr lang="ru-RU"/>
          </a:p>
        </p:txBody>
      </p:sp>
      <p:sp>
        <p:nvSpPr>
          <p:cNvPr id="90115" name="TextBox 3"/>
          <p:cNvSpPr txBox="1">
            <a:spLocks noChangeArrowheads="1"/>
          </p:cNvSpPr>
          <p:nvPr/>
        </p:nvSpPr>
        <p:spPr bwMode="auto">
          <a:xfrm>
            <a:off x="0" y="428625"/>
            <a:ext cx="9144000" cy="369888"/>
          </a:xfrm>
          <a:prstGeom prst="rect">
            <a:avLst/>
          </a:prstGeom>
          <a:noFill/>
          <a:ln w="9525">
            <a:noFill/>
            <a:miter lim="800000"/>
            <a:headEnd/>
            <a:tailEnd/>
          </a:ln>
        </p:spPr>
        <p:txBody>
          <a:bodyPr>
            <a:spAutoFit/>
          </a:bodyPr>
          <a:lstStyle/>
          <a:p>
            <a:endParaRPr lang="ru-RU"/>
          </a:p>
        </p:txBody>
      </p:sp>
      <p:sp>
        <p:nvSpPr>
          <p:cNvPr id="90116" name="Rectangle 4"/>
          <p:cNvSpPr>
            <a:spLocks noChangeArrowheads="1"/>
          </p:cNvSpPr>
          <p:nvPr/>
        </p:nvSpPr>
        <p:spPr bwMode="auto">
          <a:xfrm>
            <a:off x="-36512" y="0"/>
            <a:ext cx="9144000" cy="1077218"/>
          </a:xfrm>
          <a:prstGeom prst="rect">
            <a:avLst/>
          </a:prstGeom>
          <a:noFill/>
          <a:ln w="9525">
            <a:noFill/>
            <a:miter lim="800000"/>
            <a:headEnd/>
            <a:tailEnd/>
          </a:ln>
        </p:spPr>
        <p:txBody>
          <a:bodyPr anchor="ctr">
            <a:spAutoFit/>
          </a:bodyPr>
          <a:lstStyle/>
          <a:p>
            <a:pPr algn="just" eaLnBrk="0" hangingPunct="0"/>
            <a:r>
              <a:rPr lang="ru-RU" sz="3200" dirty="0">
                <a:latin typeface="Calibri" pitchFamily="34" charset="0"/>
                <a:cs typeface="Times New Roman" pitchFamily="18" charset="0"/>
              </a:rPr>
              <a:t>К наиболее распространенным двоичным алгебрам относятся: </a:t>
            </a:r>
            <a:endParaRPr lang="en-US" sz="3200" dirty="0">
              <a:latin typeface="Calibri" pitchFamily="34" charset="0"/>
              <a:cs typeface="Times New Roman" pitchFamily="18" charset="0"/>
            </a:endParaRPr>
          </a:p>
        </p:txBody>
      </p:sp>
      <p:sp>
        <p:nvSpPr>
          <p:cNvPr id="5" name="TextBox 4"/>
          <p:cNvSpPr txBox="1"/>
          <p:nvPr/>
        </p:nvSpPr>
        <p:spPr>
          <a:xfrm>
            <a:off x="0" y="1052736"/>
            <a:ext cx="9144000" cy="584775"/>
          </a:xfrm>
          <a:prstGeom prst="rect">
            <a:avLst/>
          </a:prstGeom>
          <a:noFill/>
        </p:spPr>
        <p:txBody>
          <a:bodyPr wrap="square" rtlCol="0">
            <a:spAutoFit/>
          </a:bodyPr>
          <a:lstStyle/>
          <a:p>
            <a:pPr algn="just" eaLnBrk="0" hangingPunct="0">
              <a:buFont typeface="Arial" pitchFamily="34" charset="0"/>
              <a:buChar char="•"/>
            </a:pPr>
            <a:r>
              <a:rPr lang="ru-RU" sz="3200" dirty="0">
                <a:solidFill>
                  <a:srgbClr val="FF0000"/>
                </a:solidFill>
                <a:latin typeface="Calibri" pitchFamily="34" charset="0"/>
                <a:cs typeface="Times New Roman" pitchFamily="18" charset="0"/>
              </a:rPr>
              <a:t> алгебра Жегалкина </a:t>
            </a:r>
            <a:r>
              <a:rPr lang="ru-RU" sz="3200" dirty="0">
                <a:latin typeface="Calibri" pitchFamily="34" charset="0"/>
                <a:cs typeface="Times New Roman" pitchFamily="18" charset="0"/>
              </a:rPr>
              <a:t>(</a:t>
            </a:r>
            <a:r>
              <a:rPr lang="ru-RU" sz="3200" dirty="0">
                <a:latin typeface="Calibri" pitchFamily="34" charset="0"/>
                <a:cs typeface="Times New Roman" pitchFamily="18" charset="0"/>
                <a:sym typeface="Symbol" pitchFamily="18" charset="2"/>
              </a:rPr>
              <a:t></a:t>
            </a:r>
            <a:r>
              <a:rPr lang="ru-RU" sz="3200" dirty="0">
                <a:latin typeface="Calibri" pitchFamily="34" charset="0"/>
                <a:cs typeface="Times New Roman" pitchFamily="18" charset="0"/>
              </a:rPr>
              <a:t>, &amp;); </a:t>
            </a:r>
            <a:endParaRPr lang="en-US" sz="3200" dirty="0">
              <a:latin typeface="Calibri" pitchFamily="34" charset="0"/>
              <a:cs typeface="Times New Roman" pitchFamily="18" charset="0"/>
            </a:endParaRPr>
          </a:p>
        </p:txBody>
      </p:sp>
      <p:sp>
        <p:nvSpPr>
          <p:cNvPr id="6" name="TextBox 5"/>
          <p:cNvSpPr txBox="1"/>
          <p:nvPr/>
        </p:nvSpPr>
        <p:spPr>
          <a:xfrm>
            <a:off x="0" y="1556792"/>
            <a:ext cx="9144000" cy="584775"/>
          </a:xfrm>
          <a:prstGeom prst="rect">
            <a:avLst/>
          </a:prstGeom>
          <a:noFill/>
        </p:spPr>
        <p:txBody>
          <a:bodyPr wrap="square" rtlCol="0">
            <a:spAutoFit/>
          </a:bodyPr>
          <a:lstStyle/>
          <a:p>
            <a:pPr algn="just" eaLnBrk="0" hangingPunct="0">
              <a:buFont typeface="Arial" pitchFamily="34" charset="0"/>
              <a:buChar char="•"/>
            </a:pPr>
            <a:r>
              <a:rPr lang="ru-RU" sz="3200" dirty="0">
                <a:solidFill>
                  <a:srgbClr val="FF0000"/>
                </a:solidFill>
                <a:latin typeface="Calibri" pitchFamily="34" charset="0"/>
                <a:cs typeface="Times New Roman" pitchFamily="18" charset="0"/>
              </a:rPr>
              <a:t> алгебра </a:t>
            </a:r>
            <a:r>
              <a:rPr lang="ru-RU" sz="3200" dirty="0" err="1">
                <a:solidFill>
                  <a:srgbClr val="FF0000"/>
                </a:solidFill>
                <a:latin typeface="Calibri" pitchFamily="34" charset="0"/>
                <a:cs typeface="Times New Roman" pitchFamily="18" charset="0"/>
              </a:rPr>
              <a:t>Вебба</a:t>
            </a:r>
            <a:r>
              <a:rPr lang="ru-RU" sz="3200" dirty="0">
                <a:solidFill>
                  <a:srgbClr val="FF0000"/>
                </a:solidFill>
                <a:latin typeface="Calibri" pitchFamily="34" charset="0"/>
                <a:cs typeface="Times New Roman" pitchFamily="18" charset="0"/>
              </a:rPr>
              <a:t> (Пирса) </a:t>
            </a:r>
            <a:r>
              <a:rPr lang="ru-RU" sz="3200" dirty="0">
                <a:latin typeface="Calibri" pitchFamily="34" charset="0"/>
                <a:cs typeface="Times New Roman" pitchFamily="18" charset="0"/>
              </a:rPr>
              <a:t>(</a:t>
            </a:r>
            <a:r>
              <a:rPr lang="ru-RU" sz="3200" dirty="0">
                <a:latin typeface="Calibri" pitchFamily="34" charset="0"/>
                <a:cs typeface="Times New Roman" pitchFamily="18" charset="0"/>
                <a:sym typeface="Symbol" pitchFamily="18" charset="2"/>
              </a:rPr>
              <a:t></a:t>
            </a:r>
            <a:r>
              <a:rPr lang="ru-RU" sz="3200" dirty="0">
                <a:latin typeface="Calibri" pitchFamily="34" charset="0"/>
                <a:cs typeface="Times New Roman" pitchFamily="18" charset="0"/>
              </a:rPr>
              <a:t>); </a:t>
            </a:r>
            <a:endParaRPr lang="en-US" sz="3200" dirty="0">
              <a:latin typeface="Calibri" pitchFamily="34" charset="0"/>
              <a:cs typeface="Times New Roman" pitchFamily="18" charset="0"/>
            </a:endParaRPr>
          </a:p>
        </p:txBody>
      </p:sp>
      <p:sp>
        <p:nvSpPr>
          <p:cNvPr id="7" name="TextBox 6"/>
          <p:cNvSpPr txBox="1"/>
          <p:nvPr/>
        </p:nvSpPr>
        <p:spPr>
          <a:xfrm>
            <a:off x="0" y="2132856"/>
            <a:ext cx="9144000" cy="584775"/>
          </a:xfrm>
          <a:prstGeom prst="rect">
            <a:avLst/>
          </a:prstGeom>
          <a:noFill/>
        </p:spPr>
        <p:txBody>
          <a:bodyPr wrap="square" rtlCol="0">
            <a:spAutoFit/>
          </a:bodyPr>
          <a:lstStyle/>
          <a:p>
            <a:pPr algn="just" eaLnBrk="0" hangingPunct="0">
              <a:buFont typeface="Arial" pitchFamily="34" charset="0"/>
              <a:buChar char="•"/>
            </a:pPr>
            <a:r>
              <a:rPr lang="ru-RU" sz="3200" dirty="0">
                <a:solidFill>
                  <a:srgbClr val="FF0000"/>
                </a:solidFill>
                <a:latin typeface="Calibri" pitchFamily="34" charset="0"/>
                <a:cs typeface="Times New Roman" pitchFamily="18" charset="0"/>
              </a:rPr>
              <a:t> алгебра Шеффера </a:t>
            </a:r>
            <a:r>
              <a:rPr lang="ru-RU" sz="3200" dirty="0">
                <a:latin typeface="Calibri" pitchFamily="34" charset="0"/>
                <a:cs typeface="Times New Roman" pitchFamily="18" charset="0"/>
              </a:rPr>
              <a:t>( | ). </a:t>
            </a:r>
            <a:endParaRPr lang="en-US" sz="3200" dirty="0">
              <a:latin typeface="Calibri" pitchFamily="34" charset="0"/>
              <a:cs typeface="Times New Roman" pitchFamily="18" charset="0"/>
            </a:endParaRPr>
          </a:p>
        </p:txBody>
      </p:sp>
      <p:sp>
        <p:nvSpPr>
          <p:cNvPr id="8" name="TextBox 7"/>
          <p:cNvSpPr txBox="1"/>
          <p:nvPr/>
        </p:nvSpPr>
        <p:spPr>
          <a:xfrm>
            <a:off x="0" y="3068960"/>
            <a:ext cx="9144000" cy="2062103"/>
          </a:xfrm>
          <a:prstGeom prst="rect">
            <a:avLst/>
          </a:prstGeom>
          <a:noFill/>
        </p:spPr>
        <p:txBody>
          <a:bodyPr wrap="square" rtlCol="0">
            <a:spAutoFit/>
          </a:bodyPr>
          <a:lstStyle/>
          <a:p>
            <a:r>
              <a:rPr lang="ru-RU" sz="3200" dirty="0">
                <a:latin typeface="Calibri" pitchFamily="34" charset="0"/>
                <a:cs typeface="Times New Roman" pitchFamily="18" charset="0"/>
              </a:rPr>
              <a:t>В каждой из этих алгебр действуют собственные законы. Естественно существуют взаимно однозначные переходы от операций одного базиса к операциям другого.</a:t>
            </a:r>
            <a:endParaRPr lang="ru-RU" sz="3200" dirty="0"/>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2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up)">
                                      <p:cBhvr>
                                        <p:cTn id="12" dur="20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up)">
                                      <p:cBhvr>
                                        <p:cTn id="17" dur="20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up)">
                                      <p:cBhvr>
                                        <p:cTn id="22"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p:cNvSpPr>
            <a:spLocks noGrp="1"/>
          </p:cNvSpPr>
          <p:nvPr>
            <p:ph type="sldNum" sz="quarter" idx="12"/>
          </p:nvPr>
        </p:nvSpPr>
        <p:spPr/>
        <p:txBody>
          <a:bodyPr/>
          <a:lstStyle/>
          <a:p>
            <a:pPr>
              <a:defRPr/>
            </a:pPr>
            <a:fld id="{ED96FCC6-BC72-4ACE-B575-E2B44701756E}" type="slidenum">
              <a:rPr lang="ru-RU" smtClean="0"/>
              <a:pPr>
                <a:defRPr/>
              </a:pPr>
              <a:t>37</a:t>
            </a:fld>
            <a:endParaRPr lang="ru-RU"/>
          </a:p>
        </p:txBody>
      </p:sp>
      <p:sp>
        <p:nvSpPr>
          <p:cNvPr id="3" name="TextBox 2"/>
          <p:cNvSpPr txBox="1"/>
          <p:nvPr/>
        </p:nvSpPr>
        <p:spPr>
          <a:xfrm>
            <a:off x="0" y="0"/>
            <a:ext cx="9144000" cy="3539430"/>
          </a:xfrm>
          <a:prstGeom prst="rect">
            <a:avLst/>
          </a:prstGeom>
          <a:noFill/>
        </p:spPr>
        <p:txBody>
          <a:bodyPr>
            <a:spAutoFit/>
          </a:bodyPr>
          <a:lstStyle/>
          <a:p>
            <a:pPr algn="ctr">
              <a:defRPr/>
            </a:pPr>
            <a:r>
              <a:rPr lang="ru-RU" sz="2800" b="1" dirty="0">
                <a:solidFill>
                  <a:srgbClr val="FF0000"/>
                </a:solidFill>
                <a:latin typeface="+mn-lt"/>
                <a:cs typeface="+mn-cs"/>
              </a:rPr>
              <a:t>Кубическое представление булевых функций</a:t>
            </a:r>
          </a:p>
          <a:p>
            <a:pPr algn="just" hangingPunct="0">
              <a:defRPr/>
            </a:pPr>
            <a:r>
              <a:rPr lang="ru-RU" sz="2800" dirty="0">
                <a:latin typeface="+mn-lt"/>
                <a:cs typeface="+mn-cs"/>
              </a:rPr>
              <a:t>В кубическом представлении булевой функции от </a:t>
            </a:r>
            <a:r>
              <a:rPr lang="en-US" sz="2800" i="1" dirty="0">
                <a:latin typeface="+mn-lt"/>
                <a:cs typeface="+mn-cs"/>
              </a:rPr>
              <a:t>n</a:t>
            </a:r>
            <a:r>
              <a:rPr lang="ru-RU" sz="2800" dirty="0">
                <a:latin typeface="+mn-lt"/>
                <a:cs typeface="+mn-cs"/>
              </a:rPr>
              <a:t> переменных все множество из 2</a:t>
            </a:r>
            <a:r>
              <a:rPr lang="en-US" sz="2800" i="1" baseline="30000" dirty="0">
                <a:latin typeface="+mn-lt"/>
                <a:cs typeface="+mn-cs"/>
              </a:rPr>
              <a:t>n</a:t>
            </a:r>
            <a:r>
              <a:rPr lang="en-US" sz="2800" dirty="0">
                <a:latin typeface="+mn-lt"/>
                <a:cs typeface="+mn-cs"/>
              </a:rPr>
              <a:t> </a:t>
            </a:r>
            <a:r>
              <a:rPr lang="ru-RU" sz="2800" dirty="0">
                <a:latin typeface="+mn-lt"/>
                <a:cs typeface="+mn-cs"/>
              </a:rPr>
              <a:t>наборов ее аргументов рассматривается как множество координат вершин </a:t>
            </a:r>
            <a:r>
              <a:rPr lang="en-US" sz="2800" i="1" dirty="0">
                <a:latin typeface="+mn-lt"/>
                <a:cs typeface="+mn-cs"/>
              </a:rPr>
              <a:t>n</a:t>
            </a:r>
            <a:r>
              <a:rPr lang="ru-RU" sz="2800" dirty="0">
                <a:latin typeface="+mn-lt"/>
                <a:cs typeface="+mn-cs"/>
              </a:rPr>
              <a:t>-мерного куба с длиной ребра, равной 1. В соответствии с этим наборы аргументов, на которых булева функция принимает значение, равное 1, принято называть </a:t>
            </a:r>
            <a:r>
              <a:rPr lang="ru-RU" sz="2800" b="1" i="1" dirty="0">
                <a:solidFill>
                  <a:srgbClr val="FF0000"/>
                </a:solidFill>
                <a:latin typeface="+mn-lt"/>
                <a:cs typeface="+mn-cs"/>
              </a:rPr>
              <a:t>существенными вершинами</a:t>
            </a:r>
            <a:r>
              <a:rPr lang="ru-RU" sz="2800" dirty="0">
                <a:solidFill>
                  <a:srgbClr val="FF0000"/>
                </a:solidFill>
                <a:latin typeface="+mn-lt"/>
                <a:cs typeface="+mn-cs"/>
              </a:rPr>
              <a:t>.</a:t>
            </a:r>
            <a:endParaRPr lang="ru-RU" sz="2800" dirty="0">
              <a:latin typeface="+mn-lt"/>
              <a:cs typeface="+mn-cs"/>
            </a:endParaRPr>
          </a:p>
        </p:txBody>
      </p:sp>
      <p:sp>
        <p:nvSpPr>
          <p:cNvPr id="4" name="TextBox 3"/>
          <p:cNvSpPr txBox="1"/>
          <p:nvPr/>
        </p:nvSpPr>
        <p:spPr>
          <a:xfrm>
            <a:off x="0" y="3560817"/>
            <a:ext cx="9144000" cy="3108543"/>
          </a:xfrm>
          <a:prstGeom prst="rect">
            <a:avLst/>
          </a:prstGeom>
          <a:noFill/>
        </p:spPr>
        <p:txBody>
          <a:bodyPr wrap="square" rtlCol="0">
            <a:spAutoFit/>
          </a:bodyPr>
          <a:lstStyle/>
          <a:p>
            <a:r>
              <a:rPr lang="ru-RU" sz="2800" dirty="0">
                <a:latin typeface="+mn-lt"/>
              </a:rPr>
              <a:t>Существенные вершины образуют так называемые </a:t>
            </a:r>
            <a:r>
              <a:rPr lang="ru-RU" sz="2800" b="1" i="1" dirty="0" err="1">
                <a:solidFill>
                  <a:srgbClr val="FF0000"/>
                </a:solidFill>
                <a:latin typeface="+mn-lt"/>
              </a:rPr>
              <a:t>ноль-кубы</a:t>
            </a:r>
            <a:r>
              <a:rPr lang="ru-RU" sz="2800" dirty="0">
                <a:solidFill>
                  <a:srgbClr val="FF0000"/>
                </a:solidFill>
                <a:latin typeface="+mn-lt"/>
              </a:rPr>
              <a:t> </a:t>
            </a:r>
            <a:r>
              <a:rPr lang="ru-RU" sz="2800" dirty="0">
                <a:latin typeface="+mn-lt"/>
              </a:rPr>
              <a:t>(</a:t>
            </a:r>
            <a:r>
              <a:rPr lang="ru-RU" sz="2800" b="1" dirty="0">
                <a:latin typeface="+mn-lt"/>
              </a:rPr>
              <a:t>0</a:t>
            </a:r>
            <a:r>
              <a:rPr lang="ru-RU" sz="2800" b="1" i="1" dirty="0">
                <a:latin typeface="+mn-lt"/>
              </a:rPr>
              <a:t>-кубы</a:t>
            </a:r>
            <a:r>
              <a:rPr lang="ru-RU" sz="2800" dirty="0">
                <a:latin typeface="+mn-lt"/>
              </a:rPr>
              <a:t>). Между 0-кубами существует </a:t>
            </a:r>
            <a:r>
              <a:rPr lang="ru-RU" sz="2800" b="1" i="1" dirty="0">
                <a:solidFill>
                  <a:srgbClr val="FF0000"/>
                </a:solidFill>
                <a:latin typeface="+mn-lt"/>
              </a:rPr>
              <a:t>отношение соседства</a:t>
            </a:r>
            <a:r>
              <a:rPr lang="ru-RU" sz="2800" dirty="0">
                <a:solidFill>
                  <a:srgbClr val="FF0000"/>
                </a:solidFill>
                <a:latin typeface="+mn-lt"/>
              </a:rPr>
              <a:t> </a:t>
            </a:r>
            <a:r>
              <a:rPr lang="ru-RU" sz="2800" dirty="0">
                <a:latin typeface="+mn-lt"/>
              </a:rPr>
              <a:t>и определена </a:t>
            </a:r>
            <a:r>
              <a:rPr lang="ru-RU" sz="2800" b="1" i="1" dirty="0">
                <a:solidFill>
                  <a:srgbClr val="FF0000"/>
                </a:solidFill>
                <a:latin typeface="+mn-lt"/>
              </a:rPr>
              <a:t>операция склеивания</a:t>
            </a:r>
            <a:r>
              <a:rPr lang="ru-RU" sz="2800" dirty="0">
                <a:latin typeface="+mn-lt"/>
              </a:rPr>
              <a:t>. Два 0-куба называются </a:t>
            </a:r>
            <a:r>
              <a:rPr lang="ru-RU" sz="2800" b="1" i="1" dirty="0">
                <a:solidFill>
                  <a:srgbClr val="FF0000"/>
                </a:solidFill>
                <a:latin typeface="+mn-lt"/>
              </a:rPr>
              <a:t>соседними</a:t>
            </a:r>
            <a:r>
              <a:rPr lang="ru-RU" sz="2800" dirty="0">
                <a:solidFill>
                  <a:srgbClr val="FF0000"/>
                </a:solidFill>
                <a:latin typeface="+mn-lt"/>
              </a:rPr>
              <a:t>,</a:t>
            </a:r>
            <a:r>
              <a:rPr lang="ru-RU" sz="2800" dirty="0">
                <a:latin typeface="+mn-lt"/>
              </a:rPr>
              <a:t> если они отличаются только по одной координате и, соответственно, могут вступать в операцию склеивания, в результате которой получается </a:t>
            </a:r>
            <a:r>
              <a:rPr lang="ru-RU" sz="2800" b="1" dirty="0">
                <a:solidFill>
                  <a:srgbClr val="FF0000"/>
                </a:solidFill>
                <a:latin typeface="+mn-lt"/>
              </a:rPr>
              <a:t>1</a:t>
            </a:r>
            <a:r>
              <a:rPr lang="ru-RU" sz="2800" b="1" i="1" dirty="0">
                <a:solidFill>
                  <a:srgbClr val="FF0000"/>
                </a:solidFill>
                <a:latin typeface="+mn-lt"/>
              </a:rPr>
              <a:t>-куб</a:t>
            </a:r>
            <a:r>
              <a:rPr lang="ru-RU" sz="2800" dirty="0">
                <a:solidFill>
                  <a:srgbClr val="FF0000"/>
                </a:solidFill>
                <a:latin typeface="+mn-lt"/>
              </a:rPr>
              <a:t>.</a:t>
            </a:r>
            <a:endParaRPr lang="ru-RU" sz="2800" dirty="0">
              <a:latin typeface="+mn-lt"/>
            </a:endParaRPr>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p:cNvSpPr>
            <a:spLocks noGrp="1"/>
          </p:cNvSpPr>
          <p:nvPr>
            <p:ph type="sldNum" sz="quarter" idx="12"/>
          </p:nvPr>
        </p:nvSpPr>
        <p:spPr/>
        <p:txBody>
          <a:bodyPr/>
          <a:lstStyle/>
          <a:p>
            <a:pPr>
              <a:defRPr/>
            </a:pPr>
            <a:fld id="{2158B592-BC74-4FB8-80D4-AF49EE8387EE}" type="slidenum">
              <a:rPr lang="ru-RU" smtClean="0"/>
              <a:pPr>
                <a:defRPr/>
              </a:pPr>
              <a:t>38</a:t>
            </a:fld>
            <a:endParaRPr lang="ru-RU"/>
          </a:p>
        </p:txBody>
      </p:sp>
      <p:sp>
        <p:nvSpPr>
          <p:cNvPr id="92163" name="Rectangle 1"/>
          <p:cNvSpPr>
            <a:spLocks noChangeArrowheads="1"/>
          </p:cNvSpPr>
          <p:nvPr/>
        </p:nvSpPr>
        <p:spPr bwMode="auto">
          <a:xfrm>
            <a:off x="0" y="0"/>
            <a:ext cx="9144000" cy="1384995"/>
          </a:xfrm>
          <a:prstGeom prst="rect">
            <a:avLst/>
          </a:prstGeom>
          <a:noFill/>
          <a:ln w="9525">
            <a:noFill/>
            <a:miter lim="800000"/>
            <a:headEnd/>
            <a:tailEnd/>
          </a:ln>
        </p:spPr>
        <p:txBody>
          <a:bodyPr anchor="ctr">
            <a:spAutoFit/>
          </a:bodyPr>
          <a:lstStyle/>
          <a:p>
            <a:pPr algn="just"/>
            <a:r>
              <a:rPr lang="ru-RU" sz="2800" b="1" dirty="0">
                <a:solidFill>
                  <a:srgbClr val="FF0000"/>
                </a:solidFill>
                <a:latin typeface="Calibri" pitchFamily="34" charset="0"/>
                <a:cs typeface="Times New Roman" pitchFamily="18" charset="0"/>
              </a:rPr>
              <a:t>Пример</a:t>
            </a:r>
            <a:r>
              <a:rPr lang="ru-RU" sz="2800" b="1" dirty="0">
                <a:latin typeface="Calibri" pitchFamily="34" charset="0"/>
                <a:cs typeface="Times New Roman" pitchFamily="18" charset="0"/>
              </a:rPr>
              <a:t>. </a:t>
            </a:r>
            <a:r>
              <a:rPr lang="ru-RU" sz="2800" dirty="0">
                <a:latin typeface="Calibri" pitchFamily="34" charset="0"/>
                <a:cs typeface="Times New Roman" pitchFamily="18" charset="0"/>
              </a:rPr>
              <a:t>Для функции </a:t>
            </a:r>
            <a:r>
              <a:rPr lang="en-US" sz="2800" i="1" dirty="0">
                <a:latin typeface="Calibri" pitchFamily="34" charset="0"/>
                <a:cs typeface="Times New Roman" pitchFamily="18" charset="0"/>
              </a:rPr>
              <a:t>f</a:t>
            </a:r>
            <a:r>
              <a:rPr lang="ru-RU" sz="2800" i="1" dirty="0">
                <a:latin typeface="Calibri" pitchFamily="34" charset="0"/>
                <a:cs typeface="Times New Roman" pitchFamily="18" charset="0"/>
              </a:rPr>
              <a:t> </a:t>
            </a:r>
            <a:r>
              <a:rPr lang="ru-RU" sz="2800" i="1" baseline="30000" dirty="0">
                <a:latin typeface="Calibri" pitchFamily="34" charset="0"/>
                <a:cs typeface="Times New Roman" pitchFamily="18" charset="0"/>
              </a:rPr>
              <a:t>4</a:t>
            </a:r>
            <a:r>
              <a:rPr lang="ru-RU" sz="2800" dirty="0">
                <a:latin typeface="Calibri" pitchFamily="34" charset="0"/>
                <a:cs typeface="Times New Roman" pitchFamily="18" charset="0"/>
              </a:rPr>
              <a:t>(</a:t>
            </a:r>
            <a:r>
              <a:rPr lang="en-US" sz="2800" i="1" dirty="0">
                <a:latin typeface="Calibri" pitchFamily="34" charset="0"/>
                <a:cs typeface="Times New Roman" pitchFamily="18" charset="0"/>
              </a:rPr>
              <a:t>X</a:t>
            </a:r>
            <a:r>
              <a:rPr lang="ru-RU" sz="2800" dirty="0">
                <a:latin typeface="Calibri" pitchFamily="34" charset="0"/>
                <a:cs typeface="Times New Roman" pitchFamily="18" charset="0"/>
              </a:rPr>
              <a:t>) определить, являются ли ее 0-кубы (0101) и (0001) соседними и, если являются, то выполнить операцию их склеивания.</a:t>
            </a:r>
          </a:p>
        </p:txBody>
      </p:sp>
      <p:sp>
        <p:nvSpPr>
          <p:cNvPr id="4" name="TextBox 3"/>
          <p:cNvSpPr txBox="1"/>
          <p:nvPr/>
        </p:nvSpPr>
        <p:spPr>
          <a:xfrm>
            <a:off x="0" y="1412776"/>
            <a:ext cx="9144000" cy="1384995"/>
          </a:xfrm>
          <a:prstGeom prst="rect">
            <a:avLst/>
          </a:prstGeom>
          <a:noFill/>
        </p:spPr>
        <p:txBody>
          <a:bodyPr wrap="square" rtlCol="0">
            <a:spAutoFit/>
          </a:bodyPr>
          <a:lstStyle/>
          <a:p>
            <a:pPr algn="just" eaLnBrk="0" hangingPunct="0"/>
            <a:r>
              <a:rPr lang="ru-RU" sz="2800" dirty="0">
                <a:latin typeface="Calibri" pitchFamily="34" charset="0"/>
                <a:cs typeface="Times New Roman" pitchFamily="18" charset="0"/>
              </a:rPr>
              <a:t>Заданные кубы являются соседними, так как они различаются только по одной координате. Результатом их склеивания является 1-куб (0Х01).</a:t>
            </a:r>
            <a:endParaRPr lang="ru-RU" sz="2800" dirty="0">
              <a:latin typeface="Calibri" pitchFamily="34" charset="0"/>
            </a:endParaRPr>
          </a:p>
        </p:txBody>
      </p:sp>
      <p:sp>
        <p:nvSpPr>
          <p:cNvPr id="5" name="TextBox 4"/>
          <p:cNvSpPr txBox="1"/>
          <p:nvPr/>
        </p:nvSpPr>
        <p:spPr>
          <a:xfrm>
            <a:off x="0" y="2852936"/>
            <a:ext cx="9144000" cy="1815882"/>
          </a:xfrm>
          <a:prstGeom prst="rect">
            <a:avLst/>
          </a:prstGeom>
          <a:noFill/>
        </p:spPr>
        <p:txBody>
          <a:bodyPr wrap="square" rtlCol="0">
            <a:spAutoFit/>
          </a:bodyPr>
          <a:lstStyle/>
          <a:p>
            <a:pPr algn="just" eaLnBrk="0" hangingPunct="0"/>
            <a:r>
              <a:rPr lang="ru-RU" sz="2800" dirty="0">
                <a:latin typeface="Calibri" pitchFamily="34" charset="0"/>
                <a:cs typeface="Times New Roman" pitchFamily="18" charset="0"/>
              </a:rPr>
              <a:t>Координата, отмечаемая символом Х, называется </a:t>
            </a:r>
            <a:r>
              <a:rPr lang="ru-RU" sz="2800" b="1" i="1" dirty="0">
                <a:solidFill>
                  <a:srgbClr val="FF0000"/>
                </a:solidFill>
                <a:latin typeface="Calibri" pitchFamily="34" charset="0"/>
                <a:cs typeface="Times New Roman" pitchFamily="18" charset="0"/>
              </a:rPr>
              <a:t>свободной</a:t>
            </a:r>
            <a:r>
              <a:rPr lang="ru-RU" sz="2800" dirty="0">
                <a:solidFill>
                  <a:srgbClr val="FF0000"/>
                </a:solidFill>
                <a:latin typeface="Calibri" pitchFamily="34" charset="0"/>
                <a:cs typeface="Times New Roman" pitchFamily="18" charset="0"/>
              </a:rPr>
              <a:t> (</a:t>
            </a:r>
            <a:r>
              <a:rPr lang="ru-RU" sz="2800" b="1" i="1" dirty="0">
                <a:solidFill>
                  <a:srgbClr val="FF0000"/>
                </a:solidFill>
                <a:latin typeface="Calibri" pitchFamily="34" charset="0"/>
                <a:cs typeface="Times New Roman" pitchFamily="18" charset="0"/>
              </a:rPr>
              <a:t>независимой, несвязанной</a:t>
            </a:r>
            <a:r>
              <a:rPr lang="ru-RU" sz="2800" dirty="0">
                <a:solidFill>
                  <a:srgbClr val="FF0000"/>
                </a:solidFill>
                <a:latin typeface="Calibri" pitchFamily="34" charset="0"/>
                <a:cs typeface="Times New Roman" pitchFamily="18" charset="0"/>
              </a:rPr>
              <a:t>), </a:t>
            </a:r>
            <a:r>
              <a:rPr lang="ru-RU" sz="2800" dirty="0">
                <a:latin typeface="Calibri" pitchFamily="34" charset="0"/>
                <a:cs typeface="Times New Roman" pitchFamily="18" charset="0"/>
              </a:rPr>
              <a:t>а остальные (числовые), координаты называются </a:t>
            </a:r>
            <a:r>
              <a:rPr lang="ru-RU" sz="2800" b="1" i="1" dirty="0">
                <a:solidFill>
                  <a:srgbClr val="FF0000"/>
                </a:solidFill>
                <a:latin typeface="Calibri" pitchFamily="34" charset="0"/>
                <a:cs typeface="Times New Roman" pitchFamily="18" charset="0"/>
              </a:rPr>
              <a:t>зависимыми </a:t>
            </a:r>
            <a:r>
              <a:rPr lang="ru-RU" sz="2800" dirty="0">
                <a:solidFill>
                  <a:srgbClr val="FF0000"/>
                </a:solidFill>
                <a:latin typeface="Calibri" pitchFamily="34" charset="0"/>
                <a:cs typeface="Times New Roman" pitchFamily="18" charset="0"/>
              </a:rPr>
              <a:t>(</a:t>
            </a:r>
            <a:r>
              <a:rPr lang="ru-RU" sz="2800" b="1" i="1" dirty="0">
                <a:solidFill>
                  <a:srgbClr val="FF0000"/>
                </a:solidFill>
                <a:latin typeface="Calibri" pitchFamily="34" charset="0"/>
                <a:cs typeface="Times New Roman" pitchFamily="18" charset="0"/>
              </a:rPr>
              <a:t>связанными</a:t>
            </a:r>
            <a:r>
              <a:rPr lang="ru-RU" sz="2800" dirty="0">
                <a:solidFill>
                  <a:srgbClr val="FF0000"/>
                </a:solidFill>
                <a:latin typeface="Calibri" pitchFamily="34" charset="0"/>
                <a:cs typeface="Times New Roman" pitchFamily="18" charset="0"/>
              </a:rPr>
              <a:t>). </a:t>
            </a:r>
            <a:endParaRPr lang="ru-RU" sz="2800" dirty="0">
              <a:solidFill>
                <a:srgbClr val="FF0000"/>
              </a:solidFill>
              <a:latin typeface="Calibri" pitchFamily="34" charset="0"/>
            </a:endParaRPr>
          </a:p>
        </p:txBody>
      </p:sp>
      <p:sp>
        <p:nvSpPr>
          <p:cNvPr id="6" name="TextBox 5"/>
          <p:cNvSpPr txBox="1"/>
          <p:nvPr/>
        </p:nvSpPr>
        <p:spPr>
          <a:xfrm>
            <a:off x="0" y="4653136"/>
            <a:ext cx="9144000" cy="1815882"/>
          </a:xfrm>
          <a:prstGeom prst="rect">
            <a:avLst/>
          </a:prstGeom>
          <a:noFill/>
        </p:spPr>
        <p:txBody>
          <a:bodyPr wrap="square" rtlCol="0">
            <a:spAutoFit/>
          </a:bodyPr>
          <a:lstStyle/>
          <a:p>
            <a:r>
              <a:rPr lang="ru-RU" sz="2800" dirty="0">
                <a:latin typeface="Calibri" pitchFamily="34" charset="0"/>
                <a:cs typeface="Times New Roman" pitchFamily="18" charset="0"/>
              </a:rPr>
              <a:t>Аналогичное отношение соседства существует между 1-кубами, в результате склеивания которых получается 2-куб.</a:t>
            </a:r>
            <a:endParaRPr lang="ru-RU" sz="2800" dirty="0">
              <a:latin typeface="Calibri" pitchFamily="34" charset="0"/>
            </a:endParaRPr>
          </a:p>
          <a:p>
            <a:endParaRPr lang="ru-RU" sz="2800" dirty="0"/>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1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up)">
                                      <p:cBhvr>
                                        <p:cTn id="12" dur="20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up)">
                                      <p:cBhvr>
                                        <p:cTn id="17"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p:cNvSpPr>
            <a:spLocks noGrp="1"/>
          </p:cNvSpPr>
          <p:nvPr>
            <p:ph type="sldNum" sz="quarter" idx="12"/>
          </p:nvPr>
        </p:nvSpPr>
        <p:spPr/>
        <p:txBody>
          <a:bodyPr/>
          <a:lstStyle/>
          <a:p>
            <a:pPr>
              <a:defRPr/>
            </a:pPr>
            <a:fld id="{E7E00A64-58FD-48FD-8F78-CE74E690B2D8}" type="slidenum">
              <a:rPr lang="ru-RU" smtClean="0"/>
              <a:pPr>
                <a:defRPr/>
              </a:pPr>
              <a:t>39</a:t>
            </a:fld>
            <a:endParaRPr lang="ru-RU"/>
          </a:p>
        </p:txBody>
      </p:sp>
      <p:sp>
        <p:nvSpPr>
          <p:cNvPr id="3" name="TextBox 2"/>
          <p:cNvSpPr txBox="1"/>
          <p:nvPr/>
        </p:nvSpPr>
        <p:spPr>
          <a:xfrm>
            <a:off x="0" y="0"/>
            <a:ext cx="9144000" cy="1384995"/>
          </a:xfrm>
          <a:prstGeom prst="rect">
            <a:avLst/>
          </a:prstGeom>
          <a:noFill/>
        </p:spPr>
        <p:txBody>
          <a:bodyPr>
            <a:spAutoFit/>
          </a:bodyPr>
          <a:lstStyle/>
          <a:p>
            <a:pPr algn="just" hangingPunct="0">
              <a:defRPr/>
            </a:pPr>
            <a:r>
              <a:rPr lang="ru-RU" sz="2800" b="1" dirty="0">
                <a:solidFill>
                  <a:srgbClr val="FF0000"/>
                </a:solidFill>
                <a:latin typeface="+mn-lt"/>
                <a:cs typeface="+mn-cs"/>
              </a:rPr>
              <a:t>Пример</a:t>
            </a:r>
            <a:r>
              <a:rPr lang="ru-RU" sz="2800" b="1" dirty="0">
                <a:latin typeface="+mn-lt"/>
                <a:cs typeface="+mn-cs"/>
              </a:rPr>
              <a:t>. </a:t>
            </a:r>
            <a:r>
              <a:rPr lang="ru-RU" sz="2800" dirty="0">
                <a:latin typeface="+mn-lt"/>
                <a:cs typeface="+mn-cs"/>
              </a:rPr>
              <a:t>Для функции  </a:t>
            </a:r>
            <a:r>
              <a:rPr lang="en-US" sz="2800" i="1" dirty="0">
                <a:latin typeface="+mn-lt"/>
                <a:cs typeface="+mn-cs"/>
              </a:rPr>
              <a:t>f </a:t>
            </a:r>
            <a:r>
              <a:rPr lang="ru-RU" sz="2800" i="1" baseline="30000" dirty="0">
                <a:latin typeface="+mn-lt"/>
                <a:cs typeface="+mn-cs"/>
              </a:rPr>
              <a:t>4</a:t>
            </a:r>
            <a:r>
              <a:rPr lang="ru-RU" sz="2800" dirty="0">
                <a:latin typeface="+mn-lt"/>
                <a:cs typeface="+mn-cs"/>
              </a:rPr>
              <a:t>(</a:t>
            </a:r>
            <a:r>
              <a:rPr lang="en-US" sz="2800" i="1" dirty="0">
                <a:latin typeface="+mn-lt"/>
                <a:cs typeface="+mn-cs"/>
              </a:rPr>
              <a:t>X</a:t>
            </a:r>
            <a:r>
              <a:rPr lang="ru-RU" sz="2800" dirty="0">
                <a:latin typeface="+mn-lt"/>
                <a:cs typeface="+mn-cs"/>
              </a:rPr>
              <a:t>) определить, являются ли ее 1-кубы (0Х01) и (0Х11) соседними и, если являются, то выполнить операцию их склеивания.</a:t>
            </a:r>
          </a:p>
        </p:txBody>
      </p:sp>
      <p:sp>
        <p:nvSpPr>
          <p:cNvPr id="4" name="TextBox 3"/>
          <p:cNvSpPr txBox="1"/>
          <p:nvPr/>
        </p:nvSpPr>
        <p:spPr>
          <a:xfrm>
            <a:off x="0" y="1340768"/>
            <a:ext cx="8964488" cy="1384995"/>
          </a:xfrm>
          <a:prstGeom prst="rect">
            <a:avLst/>
          </a:prstGeom>
          <a:noFill/>
        </p:spPr>
        <p:txBody>
          <a:bodyPr wrap="square" rtlCol="0">
            <a:spAutoFit/>
          </a:bodyPr>
          <a:lstStyle/>
          <a:p>
            <a:pPr algn="just" hangingPunct="0">
              <a:defRPr/>
            </a:pPr>
            <a:r>
              <a:rPr lang="ru-RU" sz="2800" dirty="0">
                <a:latin typeface="+mn-lt"/>
              </a:rPr>
              <a:t>Заданные кубы являются соседними, так как они различаются только по одной координате. Результатом их склеивания является 2-куб (0ХХ1).</a:t>
            </a:r>
          </a:p>
        </p:txBody>
      </p:sp>
      <p:sp>
        <p:nvSpPr>
          <p:cNvPr id="5" name="TextBox 4"/>
          <p:cNvSpPr txBox="1"/>
          <p:nvPr/>
        </p:nvSpPr>
        <p:spPr>
          <a:xfrm>
            <a:off x="0" y="2924944"/>
            <a:ext cx="9144000" cy="2677656"/>
          </a:xfrm>
          <a:prstGeom prst="rect">
            <a:avLst/>
          </a:prstGeom>
          <a:noFill/>
        </p:spPr>
        <p:txBody>
          <a:bodyPr wrap="square" rtlCol="0">
            <a:spAutoFit/>
          </a:bodyPr>
          <a:lstStyle/>
          <a:p>
            <a:pPr algn="just" hangingPunct="0">
              <a:defRPr/>
            </a:pPr>
            <a:r>
              <a:rPr lang="ru-RU" sz="2800" dirty="0">
                <a:latin typeface="+mn-lt"/>
              </a:rPr>
              <a:t>В порядке обобщения: два </a:t>
            </a:r>
            <a:r>
              <a:rPr lang="ru-RU" sz="2800" i="1" dirty="0">
                <a:latin typeface="+mn-lt"/>
              </a:rPr>
              <a:t>r</a:t>
            </a:r>
            <a:r>
              <a:rPr lang="ru-RU" sz="2800" dirty="0">
                <a:latin typeface="+mn-lt"/>
              </a:rPr>
              <a:t>-куба называются соседними, если они отличаются только по одной (естественно, зависимой) координате. Каждый </a:t>
            </a:r>
            <a:r>
              <a:rPr lang="ru-RU" sz="2800" i="1" dirty="0">
                <a:latin typeface="+mn-lt"/>
              </a:rPr>
              <a:t>r</a:t>
            </a:r>
            <a:r>
              <a:rPr lang="ru-RU" sz="2800" dirty="0">
                <a:latin typeface="+mn-lt"/>
              </a:rPr>
              <a:t>-куб содержит </a:t>
            </a:r>
            <a:r>
              <a:rPr lang="ru-RU" sz="2800" i="1" dirty="0" err="1">
                <a:latin typeface="+mn-lt"/>
              </a:rPr>
              <a:t>r</a:t>
            </a:r>
            <a:r>
              <a:rPr lang="ru-RU" sz="2800" dirty="0">
                <a:latin typeface="+mn-lt"/>
              </a:rPr>
              <a:t> независимых и (</a:t>
            </a:r>
            <a:r>
              <a:rPr lang="ru-RU" sz="2800" i="1" dirty="0" err="1">
                <a:latin typeface="+mn-lt"/>
              </a:rPr>
              <a:t>n</a:t>
            </a:r>
            <a:r>
              <a:rPr lang="ru-RU" sz="2800" i="1" dirty="0">
                <a:latin typeface="+mn-lt"/>
              </a:rPr>
              <a:t>–</a:t>
            </a:r>
            <a:r>
              <a:rPr lang="ru-RU" sz="2800" i="1" dirty="0" err="1">
                <a:latin typeface="+mn-lt"/>
              </a:rPr>
              <a:t>r</a:t>
            </a:r>
            <a:r>
              <a:rPr lang="ru-RU" sz="2800" dirty="0">
                <a:latin typeface="+mn-lt"/>
              </a:rPr>
              <a:t>) зависимых координат. В результате склеивания двух соседних</a:t>
            </a:r>
            <a:r>
              <a:rPr lang="ru-RU" sz="2800" i="1" dirty="0">
                <a:latin typeface="+mn-lt"/>
              </a:rPr>
              <a:t> r</a:t>
            </a:r>
            <a:r>
              <a:rPr lang="ru-RU" sz="2800" dirty="0">
                <a:latin typeface="+mn-lt"/>
              </a:rPr>
              <a:t>-кубов образуется (</a:t>
            </a:r>
            <a:r>
              <a:rPr lang="ru-RU" sz="2800" i="1" dirty="0">
                <a:latin typeface="+mn-lt"/>
              </a:rPr>
              <a:t>r</a:t>
            </a:r>
            <a:r>
              <a:rPr lang="ru-RU" sz="2800" dirty="0">
                <a:latin typeface="+mn-lt"/>
              </a:rPr>
              <a:t>+1)-куб содержащий</a:t>
            </a:r>
            <a:r>
              <a:rPr lang="ru-RU" sz="2800" i="1" dirty="0">
                <a:latin typeface="+mn-lt"/>
              </a:rPr>
              <a:t> </a:t>
            </a:r>
            <a:r>
              <a:rPr lang="ru-RU" sz="2800" dirty="0">
                <a:latin typeface="+mn-lt"/>
              </a:rPr>
              <a:t>(</a:t>
            </a:r>
            <a:r>
              <a:rPr lang="ru-RU" sz="2800" i="1" dirty="0">
                <a:latin typeface="+mn-lt"/>
              </a:rPr>
              <a:t>r</a:t>
            </a:r>
            <a:r>
              <a:rPr lang="ru-RU" sz="2800" dirty="0">
                <a:latin typeface="+mn-lt"/>
              </a:rPr>
              <a:t>+1) независимую координату.</a:t>
            </a:r>
            <a:endParaRPr lang="ru-RU" sz="2800" dirty="0"/>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up)">
                                      <p:cBhvr>
                                        <p:cTn id="12"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Прямоугольник 1"/>
          <p:cNvSpPr>
            <a:spLocks noChangeArrowheads="1"/>
          </p:cNvSpPr>
          <p:nvPr/>
        </p:nvSpPr>
        <p:spPr bwMode="auto">
          <a:xfrm>
            <a:off x="0" y="1"/>
            <a:ext cx="9144000" cy="2062103"/>
          </a:xfrm>
          <a:prstGeom prst="rect">
            <a:avLst/>
          </a:prstGeom>
          <a:noFill/>
          <a:ln w="9525">
            <a:noFill/>
            <a:miter lim="800000"/>
            <a:headEnd/>
            <a:tailEnd/>
          </a:ln>
        </p:spPr>
        <p:txBody>
          <a:bodyPr wrap="square">
            <a:spAutoFit/>
          </a:bodyPr>
          <a:lstStyle/>
          <a:p>
            <a:pPr algn="ctr" hangingPunct="0"/>
            <a:r>
              <a:rPr lang="ru-RU" sz="3200" b="1" i="1" dirty="0">
                <a:solidFill>
                  <a:srgbClr val="FF0000"/>
                </a:solidFill>
                <a:latin typeface="Calibri" pitchFamily="34" charset="0"/>
              </a:rPr>
              <a:t>Переменные</a:t>
            </a:r>
            <a:endParaRPr lang="ru-RU" sz="3200" dirty="0">
              <a:solidFill>
                <a:srgbClr val="FF0000"/>
              </a:solidFill>
              <a:latin typeface="Calibri" pitchFamily="34" charset="0"/>
            </a:endParaRPr>
          </a:p>
          <a:p>
            <a:pPr hangingPunct="0"/>
            <a:r>
              <a:rPr lang="ru-RU" sz="3200" dirty="0">
                <a:latin typeface="Calibri" pitchFamily="34" charset="0"/>
              </a:rPr>
              <a:t>Булевы (логические, двоичные) переменные - </a:t>
            </a:r>
            <a:r>
              <a:rPr lang="ru-RU" sz="3200" dirty="0" err="1">
                <a:latin typeface="Calibri" pitchFamily="34" charset="0"/>
              </a:rPr>
              <a:t>переменные</a:t>
            </a:r>
            <a:r>
              <a:rPr lang="ru-RU" sz="3200" dirty="0">
                <a:latin typeface="Calibri" pitchFamily="34" charset="0"/>
              </a:rPr>
              <a:t>, принимающие значения из множества {0,1}.</a:t>
            </a:r>
          </a:p>
        </p:txBody>
      </p:sp>
      <p:sp>
        <p:nvSpPr>
          <p:cNvPr id="3" name="Номер слайда 2"/>
          <p:cNvSpPr>
            <a:spLocks noGrp="1"/>
          </p:cNvSpPr>
          <p:nvPr>
            <p:ph type="sldNum" sz="quarter" idx="12"/>
          </p:nvPr>
        </p:nvSpPr>
        <p:spPr/>
        <p:txBody>
          <a:bodyPr/>
          <a:lstStyle/>
          <a:p>
            <a:pPr>
              <a:defRPr/>
            </a:pPr>
            <a:fld id="{DC068930-DFC2-4B07-8807-5699E8435C37}" type="slidenum">
              <a:rPr lang="ru-RU" smtClean="0"/>
              <a:pPr>
                <a:defRPr/>
              </a:pPr>
              <a:t>4</a:t>
            </a:fld>
            <a:endParaRPr lang="ru-RU"/>
          </a:p>
        </p:txBody>
      </p:sp>
      <p:sp>
        <p:nvSpPr>
          <p:cNvPr id="4" name="TextBox 3"/>
          <p:cNvSpPr txBox="1"/>
          <p:nvPr/>
        </p:nvSpPr>
        <p:spPr>
          <a:xfrm>
            <a:off x="0" y="5013176"/>
            <a:ext cx="9144000" cy="1077218"/>
          </a:xfrm>
          <a:prstGeom prst="rect">
            <a:avLst/>
          </a:prstGeom>
          <a:noFill/>
        </p:spPr>
        <p:txBody>
          <a:bodyPr wrap="square" rtlCol="0">
            <a:spAutoFit/>
          </a:bodyPr>
          <a:lstStyle/>
          <a:p>
            <a:pPr hangingPunct="0"/>
            <a:r>
              <a:rPr lang="ru-RU" sz="3200" dirty="0">
                <a:latin typeface="Calibri" pitchFamily="34" charset="0"/>
              </a:rPr>
              <a:t>Операция отрицания является унарной, а конъюнкция и дизъюнкция – </a:t>
            </a:r>
            <a:r>
              <a:rPr lang="en-US" sz="3200" i="1" dirty="0">
                <a:latin typeface="Calibri" pitchFamily="34" charset="0"/>
              </a:rPr>
              <a:t>n</a:t>
            </a:r>
            <a:r>
              <a:rPr lang="ru-RU" sz="3200" dirty="0">
                <a:latin typeface="Calibri" pitchFamily="34" charset="0"/>
              </a:rPr>
              <a:t>-</a:t>
            </a:r>
            <a:r>
              <a:rPr lang="ru-RU" sz="3200" dirty="0" err="1">
                <a:latin typeface="Calibri" pitchFamily="34" charset="0"/>
              </a:rPr>
              <a:t>арными</a:t>
            </a:r>
            <a:r>
              <a:rPr lang="ru-RU" sz="3200" dirty="0">
                <a:latin typeface="Calibri" pitchFamily="34" charset="0"/>
              </a:rPr>
              <a:t>.</a:t>
            </a:r>
            <a:endParaRPr lang="ru-RU" sz="3200" dirty="0"/>
          </a:p>
        </p:txBody>
      </p:sp>
      <p:sp>
        <p:nvSpPr>
          <p:cNvPr id="5" name="TextBox 4"/>
          <p:cNvSpPr txBox="1"/>
          <p:nvPr/>
        </p:nvSpPr>
        <p:spPr>
          <a:xfrm>
            <a:off x="0" y="1772816"/>
            <a:ext cx="9144000" cy="1569660"/>
          </a:xfrm>
          <a:prstGeom prst="rect">
            <a:avLst/>
          </a:prstGeom>
          <a:noFill/>
        </p:spPr>
        <p:txBody>
          <a:bodyPr wrap="square" rtlCol="0">
            <a:spAutoFit/>
          </a:bodyPr>
          <a:lstStyle/>
          <a:p>
            <a:pPr algn="ctr" hangingPunct="0"/>
            <a:r>
              <a:rPr lang="ru-RU" sz="3200" b="1" i="1" dirty="0">
                <a:solidFill>
                  <a:srgbClr val="FF0000"/>
                </a:solidFill>
                <a:latin typeface="Calibri" pitchFamily="34" charset="0"/>
              </a:rPr>
              <a:t>Операции</a:t>
            </a:r>
            <a:endParaRPr lang="ru-RU" sz="3200" dirty="0">
              <a:solidFill>
                <a:srgbClr val="FF0000"/>
              </a:solidFill>
              <a:latin typeface="Calibri" pitchFamily="34" charset="0"/>
            </a:endParaRPr>
          </a:p>
          <a:p>
            <a:pPr hangingPunct="0"/>
            <a:r>
              <a:rPr lang="ru-RU" sz="3200" dirty="0">
                <a:latin typeface="Calibri" pitchFamily="34" charset="0"/>
              </a:rPr>
              <a:t>Основными операциями булевой алгебры являются:</a:t>
            </a:r>
            <a:endParaRPr lang="ru-RU" sz="3200" dirty="0"/>
          </a:p>
        </p:txBody>
      </p:sp>
      <p:sp>
        <p:nvSpPr>
          <p:cNvPr id="6" name="TextBox 5"/>
          <p:cNvSpPr txBox="1"/>
          <p:nvPr/>
        </p:nvSpPr>
        <p:spPr>
          <a:xfrm>
            <a:off x="0" y="3212976"/>
            <a:ext cx="9144000" cy="584775"/>
          </a:xfrm>
          <a:prstGeom prst="rect">
            <a:avLst/>
          </a:prstGeom>
          <a:noFill/>
        </p:spPr>
        <p:txBody>
          <a:bodyPr wrap="square" rtlCol="0">
            <a:spAutoFit/>
          </a:bodyPr>
          <a:lstStyle/>
          <a:p>
            <a:pPr>
              <a:buFont typeface="Arial" pitchFamily="34" charset="0"/>
              <a:buChar char="•"/>
            </a:pPr>
            <a:r>
              <a:rPr lang="ru-RU" sz="3200" dirty="0">
                <a:solidFill>
                  <a:srgbClr val="FF0000"/>
                </a:solidFill>
                <a:latin typeface="Calibri" pitchFamily="34" charset="0"/>
              </a:rPr>
              <a:t> отрицание</a:t>
            </a:r>
            <a:r>
              <a:rPr lang="ru-RU" sz="3200" dirty="0">
                <a:latin typeface="Calibri" pitchFamily="34" charset="0"/>
              </a:rPr>
              <a:t> (инверсия);</a:t>
            </a:r>
          </a:p>
        </p:txBody>
      </p:sp>
      <p:sp>
        <p:nvSpPr>
          <p:cNvPr id="7" name="TextBox 6"/>
          <p:cNvSpPr txBox="1"/>
          <p:nvPr/>
        </p:nvSpPr>
        <p:spPr>
          <a:xfrm>
            <a:off x="0" y="3789040"/>
            <a:ext cx="8964488" cy="584775"/>
          </a:xfrm>
          <a:prstGeom prst="rect">
            <a:avLst/>
          </a:prstGeom>
          <a:noFill/>
        </p:spPr>
        <p:txBody>
          <a:bodyPr wrap="square" rtlCol="0">
            <a:spAutoFit/>
          </a:bodyPr>
          <a:lstStyle/>
          <a:p>
            <a:pPr>
              <a:buFont typeface="Arial" pitchFamily="34" charset="0"/>
              <a:buChar char="•"/>
            </a:pPr>
            <a:r>
              <a:rPr lang="ru-RU" sz="3200" dirty="0">
                <a:solidFill>
                  <a:srgbClr val="FF0000"/>
                </a:solidFill>
                <a:latin typeface="Calibri" pitchFamily="34" charset="0"/>
              </a:rPr>
              <a:t> конъюнкция</a:t>
            </a:r>
            <a:r>
              <a:rPr lang="ru-RU" sz="3200" dirty="0">
                <a:latin typeface="Calibri" pitchFamily="34" charset="0"/>
              </a:rPr>
              <a:t> (логическое умножение);</a:t>
            </a:r>
          </a:p>
        </p:txBody>
      </p:sp>
      <p:sp>
        <p:nvSpPr>
          <p:cNvPr id="8" name="TextBox 7"/>
          <p:cNvSpPr txBox="1"/>
          <p:nvPr/>
        </p:nvSpPr>
        <p:spPr>
          <a:xfrm>
            <a:off x="0" y="4293096"/>
            <a:ext cx="9144000" cy="584775"/>
          </a:xfrm>
          <a:prstGeom prst="rect">
            <a:avLst/>
          </a:prstGeom>
          <a:noFill/>
        </p:spPr>
        <p:txBody>
          <a:bodyPr wrap="square" rtlCol="0">
            <a:spAutoFit/>
          </a:bodyPr>
          <a:lstStyle/>
          <a:p>
            <a:pPr>
              <a:buFont typeface="Arial" pitchFamily="34" charset="0"/>
              <a:buChar char="•"/>
            </a:pPr>
            <a:r>
              <a:rPr lang="ru-RU" sz="3200" dirty="0">
                <a:solidFill>
                  <a:srgbClr val="FF0000"/>
                </a:solidFill>
                <a:latin typeface="Calibri" pitchFamily="34" charset="0"/>
              </a:rPr>
              <a:t> дизъюнкция</a:t>
            </a:r>
            <a:r>
              <a:rPr lang="ru-RU" sz="3200" dirty="0">
                <a:latin typeface="Calibri" pitchFamily="34" charset="0"/>
              </a:rPr>
              <a:t> (логическое сложение).</a:t>
            </a:r>
            <a:endParaRPr lang="ru-RU" sz="3200" dirty="0"/>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2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up)">
                                      <p:cBhvr>
                                        <p:cTn id="12" dur="20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up)">
                                      <p:cBhvr>
                                        <p:cTn id="17" dur="20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up)">
                                      <p:cBhvr>
                                        <p:cTn id="22" dur="20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wipe(up)">
                                      <p:cBhvr>
                                        <p:cTn id="2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p:cNvSpPr>
            <a:spLocks noGrp="1"/>
          </p:cNvSpPr>
          <p:nvPr>
            <p:ph type="sldNum" sz="quarter" idx="12"/>
          </p:nvPr>
        </p:nvSpPr>
        <p:spPr/>
        <p:txBody>
          <a:bodyPr/>
          <a:lstStyle/>
          <a:p>
            <a:pPr>
              <a:defRPr/>
            </a:pPr>
            <a:fld id="{4C5EC2B6-C938-4F12-98B9-594CB22424FB}" type="slidenum">
              <a:rPr lang="ru-RU" smtClean="0"/>
              <a:pPr>
                <a:defRPr/>
              </a:pPr>
              <a:t>40</a:t>
            </a:fld>
            <a:endParaRPr lang="ru-RU"/>
          </a:p>
        </p:txBody>
      </p:sp>
      <p:sp>
        <p:nvSpPr>
          <p:cNvPr id="18" name="TextBox 17"/>
          <p:cNvSpPr txBox="1"/>
          <p:nvPr/>
        </p:nvSpPr>
        <p:spPr>
          <a:xfrm>
            <a:off x="0" y="-100013"/>
            <a:ext cx="9144000" cy="1384995"/>
          </a:xfrm>
          <a:prstGeom prst="rect">
            <a:avLst/>
          </a:prstGeom>
          <a:noFill/>
        </p:spPr>
        <p:txBody>
          <a:bodyPr>
            <a:spAutoFit/>
          </a:bodyPr>
          <a:lstStyle/>
          <a:p>
            <a:pPr marL="342900" indent="-342900" hangingPunct="0">
              <a:defRPr/>
            </a:pPr>
            <a:r>
              <a:rPr lang="ru-RU" sz="2800" i="1" u="sng" dirty="0">
                <a:solidFill>
                  <a:srgbClr val="FF0000"/>
                </a:solidFill>
                <a:latin typeface="+mn-lt"/>
                <a:cs typeface="+mn-cs"/>
              </a:rPr>
              <a:t>Замечания. </a:t>
            </a:r>
          </a:p>
          <a:p>
            <a:pPr marL="342900" indent="-342900" hangingPunct="0">
              <a:buFont typeface="+mj-lt"/>
              <a:buAutoNum type="arabicPeriod"/>
              <a:defRPr/>
            </a:pPr>
            <a:r>
              <a:rPr lang="ru-RU" sz="2800" dirty="0">
                <a:latin typeface="+mn-lt"/>
                <a:cs typeface="+mn-cs"/>
              </a:rPr>
              <a:t>Размерность куба определяется количеством свободных координат.</a:t>
            </a:r>
            <a:endParaRPr lang="ru-RU" dirty="0">
              <a:cs typeface="+mn-cs"/>
            </a:endParaRPr>
          </a:p>
        </p:txBody>
      </p:sp>
      <p:graphicFrame>
        <p:nvGraphicFramePr>
          <p:cNvPr id="20482" name="Object 15"/>
          <p:cNvGraphicFramePr>
            <a:graphicFrameLocks noChangeAspect="1"/>
          </p:cNvGraphicFramePr>
          <p:nvPr/>
        </p:nvGraphicFramePr>
        <p:xfrm>
          <a:off x="323528" y="4437112"/>
          <a:ext cx="1258887" cy="600075"/>
        </p:xfrm>
        <a:graphic>
          <a:graphicData uri="http://schemas.openxmlformats.org/presentationml/2006/ole">
            <mc:AlternateContent xmlns:mc="http://schemas.openxmlformats.org/markup-compatibility/2006">
              <mc:Choice xmlns:v="urn:schemas-microsoft-com:vml" Requires="v">
                <p:oleObj spid="_x0000_s20482" name="Формула" r:id="rId2" imgW="533160" imgH="253800" progId="Equation.3">
                  <p:embed/>
                </p:oleObj>
              </mc:Choice>
              <mc:Fallback>
                <p:oleObj name="Формула" r:id="rId2" imgW="533160" imgH="253800" progId="Equation.3">
                  <p:embed/>
                  <p:pic>
                    <p:nvPicPr>
                      <p:cNvPr id="0" name="Object 1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528" y="4437112"/>
                        <a:ext cx="1258887" cy="600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0483" name="Object 16"/>
          <p:cNvGraphicFramePr>
            <a:graphicFrameLocks noChangeAspect="1"/>
          </p:cNvGraphicFramePr>
          <p:nvPr/>
        </p:nvGraphicFramePr>
        <p:xfrm>
          <a:off x="5796136" y="4467646"/>
          <a:ext cx="1296988" cy="617538"/>
        </p:xfrm>
        <a:graphic>
          <a:graphicData uri="http://schemas.openxmlformats.org/presentationml/2006/ole">
            <mc:AlternateContent xmlns:mc="http://schemas.openxmlformats.org/markup-compatibility/2006">
              <mc:Choice xmlns:v="urn:schemas-microsoft-com:vml" Requires="v">
                <p:oleObj spid="_x0000_s20483" name="Формула" r:id="rId4" imgW="533160" imgH="253800" progId="Equation.3">
                  <p:embed/>
                </p:oleObj>
              </mc:Choice>
              <mc:Fallback>
                <p:oleObj name="Формула" r:id="rId4" imgW="533160" imgH="253800" progId="Equation.3">
                  <p:embed/>
                  <p:pic>
                    <p:nvPicPr>
                      <p:cNvPr id="0" name="Object 1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96136" y="4467646"/>
                        <a:ext cx="1296988" cy="6175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0484" name="Object 17"/>
          <p:cNvGraphicFramePr>
            <a:graphicFrameLocks noChangeAspect="1"/>
          </p:cNvGraphicFramePr>
          <p:nvPr/>
        </p:nvGraphicFramePr>
        <p:xfrm>
          <a:off x="611560" y="5733256"/>
          <a:ext cx="3975100" cy="576263"/>
        </p:xfrm>
        <a:graphic>
          <a:graphicData uri="http://schemas.openxmlformats.org/presentationml/2006/ole">
            <mc:AlternateContent xmlns:mc="http://schemas.openxmlformats.org/markup-compatibility/2006">
              <mc:Choice xmlns:v="urn:schemas-microsoft-com:vml" Requires="v">
                <p:oleObj spid="_x0000_s20484" name="Формула" r:id="rId6" imgW="1752480" imgH="253800" progId="Equation.3">
                  <p:embed/>
                </p:oleObj>
              </mc:Choice>
              <mc:Fallback>
                <p:oleObj name="Формула" r:id="rId6" imgW="1752480" imgH="253800" progId="Equation.3">
                  <p:embed/>
                  <p:pic>
                    <p:nvPicPr>
                      <p:cNvPr id="0" name="Object 1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1560" y="5733256"/>
                        <a:ext cx="3975100" cy="576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 name="TextBox 6"/>
          <p:cNvSpPr txBox="1"/>
          <p:nvPr/>
        </p:nvSpPr>
        <p:spPr>
          <a:xfrm>
            <a:off x="0" y="1196752"/>
            <a:ext cx="9144000" cy="954107"/>
          </a:xfrm>
          <a:prstGeom prst="rect">
            <a:avLst/>
          </a:prstGeom>
          <a:noFill/>
        </p:spPr>
        <p:txBody>
          <a:bodyPr wrap="square" rtlCol="0">
            <a:spAutoFit/>
          </a:bodyPr>
          <a:lstStyle/>
          <a:p>
            <a:pPr marL="342900" indent="-342900" hangingPunct="0">
              <a:defRPr/>
            </a:pPr>
            <a:r>
              <a:rPr lang="ru-RU" sz="2800" dirty="0"/>
              <a:t>2. В соседних </a:t>
            </a:r>
            <a:r>
              <a:rPr lang="ru-RU" sz="2800" i="1" dirty="0"/>
              <a:t>r</a:t>
            </a:r>
            <a:r>
              <a:rPr lang="ru-RU" sz="2800" dirty="0"/>
              <a:t>-кубах (</a:t>
            </a:r>
            <a:r>
              <a:rPr lang="ru-RU" sz="2800" i="1" dirty="0" err="1"/>
              <a:t>r</a:t>
            </a:r>
            <a:r>
              <a:rPr lang="ru-RU" sz="2800" i="1" dirty="0"/>
              <a:t> </a:t>
            </a:r>
            <a:r>
              <a:rPr lang="ru-RU" sz="2800" dirty="0"/>
              <a:t>&gt; 0) все свободные координаты являются одноименными.</a:t>
            </a:r>
          </a:p>
        </p:txBody>
      </p:sp>
      <p:sp>
        <p:nvSpPr>
          <p:cNvPr id="8" name="TextBox 7"/>
          <p:cNvSpPr txBox="1"/>
          <p:nvPr/>
        </p:nvSpPr>
        <p:spPr>
          <a:xfrm>
            <a:off x="0" y="2060848"/>
            <a:ext cx="9144000" cy="1815882"/>
          </a:xfrm>
          <a:prstGeom prst="rect">
            <a:avLst/>
          </a:prstGeom>
          <a:noFill/>
        </p:spPr>
        <p:txBody>
          <a:bodyPr wrap="square" rtlCol="0">
            <a:spAutoFit/>
          </a:bodyPr>
          <a:lstStyle/>
          <a:p>
            <a:pPr marL="342900" indent="-342900" hangingPunct="0">
              <a:defRPr/>
            </a:pPr>
            <a:r>
              <a:rPr lang="ru-RU" sz="2800" dirty="0"/>
              <a:t>3. Операция склеивания над кубами различной размерности соответствует применению закона склеивания к конъюнктивным термам, отождествляемым с этими кубами.</a:t>
            </a:r>
          </a:p>
        </p:txBody>
      </p:sp>
      <p:sp>
        <p:nvSpPr>
          <p:cNvPr id="9" name="TextBox 8"/>
          <p:cNvSpPr txBox="1"/>
          <p:nvPr/>
        </p:nvSpPr>
        <p:spPr>
          <a:xfrm>
            <a:off x="1116419" y="4042447"/>
            <a:ext cx="9144000" cy="2677656"/>
          </a:xfrm>
          <a:prstGeom prst="rect">
            <a:avLst/>
          </a:prstGeom>
          <a:noFill/>
        </p:spPr>
        <p:txBody>
          <a:bodyPr wrap="square" lIns="91440" tIns="45720" rIns="91440" bIns="45720" rtlCol="0" anchor="t">
            <a:spAutoFit/>
          </a:bodyPr>
          <a:lstStyle/>
          <a:p>
            <a:pPr hangingPunct="0">
              <a:defRPr/>
            </a:pPr>
            <a:r>
              <a:rPr lang="ru-RU" sz="2800" dirty="0">
                <a:latin typeface="Arial"/>
                <a:cs typeface="Arial"/>
              </a:rPr>
              <a:t>Так, для примера 0-кубу (0101) соответствует терм          , а 0-кубу (0001) – терм                  . Эти термы склеиваются по переменной </a:t>
            </a:r>
            <a:r>
              <a:rPr lang="ru-RU" sz="2800" i="1" dirty="0">
                <a:latin typeface="Arial"/>
                <a:cs typeface="Arial"/>
              </a:rPr>
              <a:t>х</a:t>
            </a:r>
            <a:r>
              <a:rPr lang="ru-RU" sz="2800" baseline="-25000" dirty="0">
                <a:latin typeface="Arial"/>
                <a:cs typeface="Arial"/>
              </a:rPr>
              <a:t>2</a:t>
            </a:r>
            <a:r>
              <a:rPr lang="ru-RU" sz="2800" dirty="0">
                <a:latin typeface="Arial"/>
                <a:cs typeface="Arial"/>
              </a:rPr>
              <a:t>. Результат склеивания: </a:t>
            </a:r>
            <a:endParaRPr lang="ru-RU" sz="2800" dirty="0"/>
          </a:p>
          <a:p>
            <a:pPr hangingPunct="0">
              <a:defRPr/>
            </a:pPr>
            <a:r>
              <a:rPr lang="ru-RU" sz="2800" dirty="0"/>
              <a:t>                                                 , в котором отсутствует переменная  </a:t>
            </a:r>
            <a:r>
              <a:rPr lang="ru-RU" sz="2800" i="1" dirty="0"/>
              <a:t>х</a:t>
            </a:r>
            <a:r>
              <a:rPr lang="ru-RU" sz="2800" baseline="-25000" dirty="0"/>
              <a:t>2</a:t>
            </a:r>
            <a:r>
              <a:rPr lang="ru-RU" sz="2800" dirty="0"/>
              <a:t>,</a:t>
            </a:r>
            <a:r>
              <a:rPr lang="ru-RU" sz="2800" baseline="-25000" dirty="0"/>
              <a:t>  </a:t>
            </a:r>
            <a:r>
              <a:rPr lang="ru-RU" sz="2800" dirty="0"/>
              <a:t>отождествляется с 1-кубом (0Х01).</a:t>
            </a:r>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20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up)">
                                      <p:cBhvr>
                                        <p:cTn id="12" dur="20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up)">
                                      <p:cBhvr>
                                        <p:cTn id="17" dur="2000"/>
                                        <p:tgtEl>
                                          <p:spTgt spid="9"/>
                                        </p:tgtEl>
                                      </p:cBhvr>
                                    </p:animEffect>
                                  </p:childTnLst>
                                </p:cTn>
                              </p:par>
                              <p:par>
                                <p:cTn id="18" presetID="22" presetClass="entr" presetSubtype="1" fill="hold" nodeType="withEffect">
                                  <p:stCondLst>
                                    <p:cond delay="0"/>
                                  </p:stCondLst>
                                  <p:childTnLst>
                                    <p:set>
                                      <p:cBhvr>
                                        <p:cTn id="19" dur="1" fill="hold">
                                          <p:stCondLst>
                                            <p:cond delay="0"/>
                                          </p:stCondLst>
                                        </p:cTn>
                                        <p:tgtEl>
                                          <p:spTgt spid="20482"/>
                                        </p:tgtEl>
                                        <p:attrNameLst>
                                          <p:attrName>style.visibility</p:attrName>
                                        </p:attrNameLst>
                                      </p:cBhvr>
                                      <p:to>
                                        <p:strVal val="visible"/>
                                      </p:to>
                                    </p:set>
                                    <p:animEffect transition="in" filter="wipe(up)">
                                      <p:cBhvr>
                                        <p:cTn id="20" dur="2000"/>
                                        <p:tgtEl>
                                          <p:spTgt spid="20482"/>
                                        </p:tgtEl>
                                      </p:cBhvr>
                                    </p:animEffect>
                                  </p:childTnLst>
                                </p:cTn>
                              </p:par>
                              <p:par>
                                <p:cTn id="21" presetID="22" presetClass="entr" presetSubtype="1" fill="hold" nodeType="withEffect">
                                  <p:stCondLst>
                                    <p:cond delay="0"/>
                                  </p:stCondLst>
                                  <p:childTnLst>
                                    <p:set>
                                      <p:cBhvr>
                                        <p:cTn id="22" dur="1" fill="hold">
                                          <p:stCondLst>
                                            <p:cond delay="0"/>
                                          </p:stCondLst>
                                        </p:cTn>
                                        <p:tgtEl>
                                          <p:spTgt spid="20483"/>
                                        </p:tgtEl>
                                        <p:attrNameLst>
                                          <p:attrName>style.visibility</p:attrName>
                                        </p:attrNameLst>
                                      </p:cBhvr>
                                      <p:to>
                                        <p:strVal val="visible"/>
                                      </p:to>
                                    </p:set>
                                    <p:animEffect transition="in" filter="wipe(up)">
                                      <p:cBhvr>
                                        <p:cTn id="23" dur="2000"/>
                                        <p:tgtEl>
                                          <p:spTgt spid="20483"/>
                                        </p:tgtEl>
                                      </p:cBhvr>
                                    </p:animEffect>
                                  </p:childTnLst>
                                </p:cTn>
                              </p:par>
                              <p:par>
                                <p:cTn id="24" presetID="22" presetClass="entr" presetSubtype="1" fill="hold" nodeType="withEffect">
                                  <p:stCondLst>
                                    <p:cond delay="0"/>
                                  </p:stCondLst>
                                  <p:childTnLst>
                                    <p:set>
                                      <p:cBhvr>
                                        <p:cTn id="25" dur="1" fill="hold">
                                          <p:stCondLst>
                                            <p:cond delay="0"/>
                                          </p:stCondLst>
                                        </p:cTn>
                                        <p:tgtEl>
                                          <p:spTgt spid="20484"/>
                                        </p:tgtEl>
                                        <p:attrNameLst>
                                          <p:attrName>style.visibility</p:attrName>
                                        </p:attrNameLst>
                                      </p:cBhvr>
                                      <p:to>
                                        <p:strVal val="visible"/>
                                      </p:to>
                                    </p:set>
                                    <p:animEffect transition="in" filter="wipe(up)">
                                      <p:cBhvr>
                                        <p:cTn id="26" dur="2000"/>
                                        <p:tgtEl>
                                          <p:spTgt spid="204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p:cNvSpPr>
            <a:spLocks noGrp="1"/>
          </p:cNvSpPr>
          <p:nvPr>
            <p:ph type="sldNum" sz="quarter" idx="12"/>
          </p:nvPr>
        </p:nvSpPr>
        <p:spPr/>
        <p:txBody>
          <a:bodyPr/>
          <a:lstStyle/>
          <a:p>
            <a:pPr>
              <a:defRPr/>
            </a:pPr>
            <a:fld id="{DDCC479C-504E-4781-829D-23A6B91D660C}" type="slidenum">
              <a:rPr lang="ru-RU" smtClean="0"/>
              <a:pPr>
                <a:defRPr/>
              </a:pPr>
              <a:t>41</a:t>
            </a:fld>
            <a:endParaRPr lang="ru-RU"/>
          </a:p>
        </p:txBody>
      </p:sp>
      <p:graphicFrame>
        <p:nvGraphicFramePr>
          <p:cNvPr id="21506" name="Object 3"/>
          <p:cNvGraphicFramePr>
            <a:graphicFrameLocks noChangeAspect="1"/>
          </p:cNvGraphicFramePr>
          <p:nvPr/>
        </p:nvGraphicFramePr>
        <p:xfrm>
          <a:off x="3491930" y="485998"/>
          <a:ext cx="1008062" cy="566738"/>
        </p:xfrm>
        <a:graphic>
          <a:graphicData uri="http://schemas.openxmlformats.org/presentationml/2006/ole">
            <mc:AlternateContent xmlns:mc="http://schemas.openxmlformats.org/markup-compatibility/2006">
              <mc:Choice xmlns:v="urn:schemas-microsoft-com:vml" Requires="v">
                <p:oleObj spid="_x0000_s21506" name="Формула" r:id="rId2" imgW="419100" imgH="228600" progId="Equation.3">
                  <p:embed/>
                </p:oleObj>
              </mc:Choice>
              <mc:Fallback>
                <p:oleObj name="Формула" r:id="rId2" imgW="419100" imgH="228600" progId="Equation.3">
                  <p:embed/>
                  <p:pic>
                    <p:nvPicPr>
                      <p:cNvPr id="0" name="Object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91930" y="485998"/>
                        <a:ext cx="1008062" cy="5667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1507" name="Object 1"/>
          <p:cNvGraphicFramePr>
            <a:graphicFrameLocks noChangeAspect="1"/>
          </p:cNvGraphicFramePr>
          <p:nvPr/>
        </p:nvGraphicFramePr>
        <p:xfrm>
          <a:off x="4139952" y="1988840"/>
          <a:ext cx="4414838" cy="600075"/>
        </p:xfrm>
        <a:graphic>
          <a:graphicData uri="http://schemas.openxmlformats.org/presentationml/2006/ole">
            <mc:AlternateContent xmlns:mc="http://schemas.openxmlformats.org/markup-compatibility/2006">
              <mc:Choice xmlns:v="urn:schemas-microsoft-com:vml" Requires="v">
                <p:oleObj spid="_x0000_s21507" name="Формула" r:id="rId4" imgW="1447560" imgH="253800" progId="Equation.3">
                  <p:embed/>
                </p:oleObj>
              </mc:Choice>
              <mc:Fallback>
                <p:oleObj name="Формула" r:id="rId4" imgW="1447560" imgH="253800" progId="Equation.3">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39952" y="1988840"/>
                        <a:ext cx="4414838" cy="600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1511" name="Rectangle 4"/>
          <p:cNvSpPr>
            <a:spLocks noChangeArrowheads="1"/>
          </p:cNvSpPr>
          <p:nvPr/>
        </p:nvSpPr>
        <p:spPr bwMode="auto">
          <a:xfrm>
            <a:off x="-36512" y="0"/>
            <a:ext cx="9144000" cy="3046413"/>
          </a:xfrm>
          <a:prstGeom prst="rect">
            <a:avLst/>
          </a:prstGeom>
          <a:noFill/>
          <a:ln w="9525">
            <a:noFill/>
            <a:miter lim="800000"/>
            <a:headEnd/>
            <a:tailEnd/>
          </a:ln>
        </p:spPr>
        <p:txBody>
          <a:bodyPr anchor="ctr">
            <a:spAutoFit/>
          </a:bodyPr>
          <a:lstStyle/>
          <a:p>
            <a:pPr algn="just"/>
            <a:r>
              <a:rPr lang="ru-RU" sz="3200" dirty="0">
                <a:latin typeface="Calibri" pitchFamily="34" charset="0"/>
                <a:cs typeface="Times New Roman" pitchFamily="18" charset="0"/>
              </a:rPr>
              <a:t>Аналогично, для другого примера 1-кубу (0Х01) соответствует терм             , а 1-кубу (0Х11) – терм </a:t>
            </a:r>
          </a:p>
          <a:p>
            <a:pPr indent="571500" algn="just"/>
            <a:endParaRPr lang="ru-RU" sz="3200" dirty="0">
              <a:latin typeface="Calibri" pitchFamily="34" charset="0"/>
              <a:cs typeface="Times New Roman" pitchFamily="18" charset="0"/>
            </a:endParaRPr>
          </a:p>
          <a:p>
            <a:r>
              <a:rPr lang="ru-RU" sz="3200" dirty="0">
                <a:latin typeface="Calibri" pitchFamily="34" charset="0"/>
                <a:cs typeface="Times New Roman" pitchFamily="18" charset="0"/>
              </a:rPr>
              <a:t>Эти термы склеиваются по переменной  </a:t>
            </a:r>
            <a:r>
              <a:rPr lang="ru-RU" sz="3200" i="1" dirty="0">
                <a:latin typeface="Calibri" pitchFamily="34" charset="0"/>
                <a:cs typeface="Times New Roman" pitchFamily="18" charset="0"/>
              </a:rPr>
              <a:t>х</a:t>
            </a:r>
            <a:r>
              <a:rPr lang="ru-RU" sz="3200" baseline="-30000" dirty="0">
                <a:latin typeface="Calibri" pitchFamily="34" charset="0"/>
                <a:cs typeface="Times New Roman" pitchFamily="18" charset="0"/>
              </a:rPr>
              <a:t>3</a:t>
            </a:r>
            <a:r>
              <a:rPr lang="ru-RU" sz="3200" dirty="0">
                <a:latin typeface="Calibri" pitchFamily="34" charset="0"/>
                <a:cs typeface="Times New Roman" pitchFamily="18" charset="0"/>
              </a:rPr>
              <a:t>. Результат склеивания: </a:t>
            </a:r>
          </a:p>
          <a:p>
            <a:r>
              <a:rPr lang="ru-RU" sz="3200" dirty="0">
                <a:latin typeface="Calibri" pitchFamily="34" charset="0"/>
                <a:cs typeface="Times New Roman" pitchFamily="18" charset="0"/>
              </a:rPr>
              <a:t>отождествляется с 2-кубом (0ХХ1).</a:t>
            </a:r>
            <a:r>
              <a:rPr lang="ru-RU" sz="1400" dirty="0">
                <a:cs typeface="Times New Roman" pitchFamily="18" charset="0"/>
              </a:rPr>
              <a:t> </a:t>
            </a:r>
            <a:endParaRPr lang="ru-RU" dirty="0"/>
          </a:p>
        </p:txBody>
      </p:sp>
      <p:graphicFrame>
        <p:nvGraphicFramePr>
          <p:cNvPr id="21508" name="Object 8"/>
          <p:cNvGraphicFramePr>
            <a:graphicFrameLocks noChangeAspect="1"/>
          </p:cNvGraphicFramePr>
          <p:nvPr/>
        </p:nvGraphicFramePr>
        <p:xfrm>
          <a:off x="125413" y="939800"/>
          <a:ext cx="1276350" cy="584200"/>
        </p:xfrm>
        <a:graphic>
          <a:graphicData uri="http://schemas.openxmlformats.org/presentationml/2006/ole">
            <mc:AlternateContent xmlns:mc="http://schemas.openxmlformats.org/markup-compatibility/2006">
              <mc:Choice xmlns:v="urn:schemas-microsoft-com:vml" Requires="v">
                <p:oleObj spid="_x0000_s21508" name="Формула" r:id="rId6" imgW="444240" imgH="228600" progId="Equation.3">
                  <p:embed/>
                </p:oleObj>
              </mc:Choice>
              <mc:Fallback>
                <p:oleObj name="Формула" r:id="rId6" imgW="444240" imgH="228600" progId="Equation.3">
                  <p:embed/>
                  <p:pic>
                    <p:nvPicPr>
                      <p:cNvPr id="0" name="Object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5413" y="939800"/>
                        <a:ext cx="1276350" cy="584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 name="TextBox 10"/>
          <p:cNvSpPr txBox="1"/>
          <p:nvPr/>
        </p:nvSpPr>
        <p:spPr>
          <a:xfrm>
            <a:off x="0" y="3068638"/>
            <a:ext cx="9144000" cy="3816350"/>
          </a:xfrm>
          <a:prstGeom prst="rect">
            <a:avLst/>
          </a:prstGeom>
          <a:noFill/>
        </p:spPr>
        <p:txBody>
          <a:bodyPr>
            <a:spAutoFit/>
          </a:bodyPr>
          <a:lstStyle/>
          <a:p>
            <a:pPr>
              <a:defRPr/>
            </a:pPr>
            <a:r>
              <a:rPr lang="ru-RU" sz="3200" b="1" i="1" dirty="0">
                <a:solidFill>
                  <a:srgbClr val="FF0000"/>
                </a:solidFill>
                <a:latin typeface="+mn-lt"/>
                <a:cs typeface="+mn-cs"/>
              </a:rPr>
              <a:t>Кубическим комплексом K</a:t>
            </a:r>
            <a:r>
              <a:rPr lang="ru-RU" sz="3200" b="1" i="1" baseline="30000" dirty="0">
                <a:solidFill>
                  <a:srgbClr val="FF0000"/>
                </a:solidFill>
                <a:latin typeface="+mn-lt"/>
                <a:cs typeface="+mn-cs"/>
              </a:rPr>
              <a:t>0</a:t>
            </a:r>
            <a:r>
              <a:rPr lang="ru-RU" sz="3200" b="1" dirty="0">
                <a:solidFill>
                  <a:srgbClr val="FF0000"/>
                </a:solidFill>
                <a:latin typeface="+mn-lt"/>
                <a:cs typeface="+mn-cs"/>
              </a:rPr>
              <a:t>(</a:t>
            </a:r>
            <a:r>
              <a:rPr lang="ru-RU" sz="3200" b="1" i="1" dirty="0" err="1">
                <a:solidFill>
                  <a:srgbClr val="FF0000"/>
                </a:solidFill>
                <a:latin typeface="+mn-lt"/>
                <a:cs typeface="+mn-cs"/>
              </a:rPr>
              <a:t>f</a:t>
            </a:r>
            <a:r>
              <a:rPr lang="ru-RU" sz="3200" b="1" dirty="0">
                <a:solidFill>
                  <a:srgbClr val="FF0000"/>
                </a:solidFill>
                <a:latin typeface="+mn-lt"/>
                <a:cs typeface="+mn-cs"/>
              </a:rPr>
              <a:t>)</a:t>
            </a:r>
            <a:r>
              <a:rPr lang="ru-RU" sz="3200" dirty="0">
                <a:solidFill>
                  <a:srgbClr val="FF0000"/>
                </a:solidFill>
                <a:latin typeface="+mn-lt"/>
                <a:cs typeface="+mn-cs"/>
              </a:rPr>
              <a:t> </a:t>
            </a:r>
            <a:r>
              <a:rPr lang="ru-RU" sz="3200" dirty="0">
                <a:latin typeface="+mn-lt"/>
                <a:cs typeface="+mn-cs"/>
              </a:rPr>
              <a:t>булевой функции </a:t>
            </a:r>
            <a:r>
              <a:rPr lang="ru-RU" sz="3200" i="1" dirty="0" err="1">
                <a:latin typeface="+mn-lt"/>
                <a:cs typeface="+mn-cs"/>
              </a:rPr>
              <a:t>f</a:t>
            </a:r>
            <a:r>
              <a:rPr lang="ru-RU" sz="3200" i="1" dirty="0">
                <a:latin typeface="+mn-lt"/>
                <a:cs typeface="+mn-cs"/>
              </a:rPr>
              <a:t> </a:t>
            </a:r>
            <a:r>
              <a:rPr lang="ru-RU" sz="3200" dirty="0">
                <a:latin typeface="+mn-lt"/>
                <a:cs typeface="+mn-cs"/>
              </a:rPr>
              <a:t>называется множество 0-кубов этой функции. В общем случае, </a:t>
            </a:r>
            <a:r>
              <a:rPr lang="ru-RU" sz="3200" b="1" i="1" dirty="0">
                <a:solidFill>
                  <a:srgbClr val="FF0000"/>
                </a:solidFill>
                <a:latin typeface="+mn-lt"/>
                <a:cs typeface="+mn-cs"/>
              </a:rPr>
              <a:t>кубическим комплексом K</a:t>
            </a:r>
            <a:r>
              <a:rPr lang="ru-RU" sz="3200" b="1" dirty="0">
                <a:solidFill>
                  <a:srgbClr val="FF0000"/>
                </a:solidFill>
                <a:latin typeface="+mn-lt"/>
                <a:cs typeface="+mn-cs"/>
              </a:rPr>
              <a:t>(</a:t>
            </a:r>
            <a:r>
              <a:rPr lang="ru-RU" sz="3200" b="1" i="1" dirty="0" err="1">
                <a:solidFill>
                  <a:srgbClr val="FF0000"/>
                </a:solidFill>
                <a:latin typeface="+mn-lt"/>
                <a:cs typeface="+mn-cs"/>
              </a:rPr>
              <a:t>f</a:t>
            </a:r>
            <a:r>
              <a:rPr lang="ru-RU" sz="3200" b="1" dirty="0">
                <a:solidFill>
                  <a:srgbClr val="FF0000"/>
                </a:solidFill>
                <a:latin typeface="+mn-lt"/>
                <a:cs typeface="+mn-cs"/>
              </a:rPr>
              <a:t>)</a:t>
            </a:r>
            <a:r>
              <a:rPr lang="ru-RU" sz="3200" dirty="0">
                <a:solidFill>
                  <a:srgbClr val="FF0000"/>
                </a:solidFill>
                <a:latin typeface="+mn-lt"/>
                <a:cs typeface="+mn-cs"/>
              </a:rPr>
              <a:t> </a:t>
            </a:r>
            <a:r>
              <a:rPr lang="ru-RU" sz="3200" dirty="0">
                <a:latin typeface="+mn-lt"/>
                <a:cs typeface="+mn-cs"/>
              </a:rPr>
              <a:t>булевой функции </a:t>
            </a:r>
            <a:r>
              <a:rPr lang="ru-RU" sz="3200" i="1" dirty="0" err="1">
                <a:latin typeface="+mn-lt"/>
                <a:cs typeface="+mn-cs"/>
              </a:rPr>
              <a:t>f</a:t>
            </a:r>
            <a:r>
              <a:rPr lang="ru-RU" sz="3200" i="1" dirty="0">
                <a:latin typeface="+mn-lt"/>
                <a:cs typeface="+mn-cs"/>
              </a:rPr>
              <a:t> </a:t>
            </a:r>
            <a:r>
              <a:rPr lang="ru-RU" sz="3200" dirty="0">
                <a:latin typeface="+mn-lt"/>
                <a:cs typeface="+mn-cs"/>
              </a:rPr>
              <a:t>называется объединение множеств кубов всех размерностей этой функции </a:t>
            </a:r>
          </a:p>
          <a:p>
            <a:pPr>
              <a:defRPr/>
            </a:pPr>
            <a:r>
              <a:rPr lang="ru-RU" sz="3200" dirty="0">
                <a:latin typeface="+mn-lt"/>
                <a:cs typeface="+mn-cs"/>
              </a:rPr>
              <a:t>                            </a:t>
            </a:r>
            <a:r>
              <a:rPr lang="ru-RU" sz="3200" i="1" dirty="0" err="1">
                <a:latin typeface="+mn-lt"/>
                <a:cs typeface="+mn-cs"/>
              </a:rPr>
              <a:t>m</a:t>
            </a:r>
            <a:r>
              <a:rPr lang="ru-RU" sz="3200" dirty="0">
                <a:latin typeface="+mn-lt"/>
                <a:cs typeface="+mn-cs"/>
              </a:rPr>
              <a:t> - максимальная размерность    </a:t>
            </a:r>
          </a:p>
          <a:p>
            <a:pPr>
              <a:defRPr/>
            </a:pPr>
            <a:r>
              <a:rPr lang="ru-RU" sz="3200" dirty="0">
                <a:latin typeface="+mn-lt"/>
                <a:cs typeface="+mn-cs"/>
              </a:rPr>
              <a:t>                  кубов функции </a:t>
            </a:r>
            <a:r>
              <a:rPr lang="ru-RU" sz="3200" i="1" dirty="0" err="1">
                <a:latin typeface="+mn-lt"/>
                <a:cs typeface="+mn-cs"/>
              </a:rPr>
              <a:t>f</a:t>
            </a:r>
            <a:r>
              <a:rPr lang="ru-RU" sz="3200" dirty="0">
                <a:latin typeface="+mn-lt"/>
                <a:cs typeface="+mn-cs"/>
              </a:rPr>
              <a:t>.</a:t>
            </a:r>
          </a:p>
          <a:p>
            <a:pPr>
              <a:defRPr/>
            </a:pPr>
            <a:endParaRPr lang="ru-RU" dirty="0">
              <a:cs typeface="+mn-cs"/>
            </a:endParaRPr>
          </a:p>
        </p:txBody>
      </p:sp>
      <p:graphicFrame>
        <p:nvGraphicFramePr>
          <p:cNvPr id="21509" name="Object 9"/>
          <p:cNvGraphicFramePr>
            <a:graphicFrameLocks noChangeAspect="1"/>
          </p:cNvGraphicFramePr>
          <p:nvPr/>
        </p:nvGraphicFramePr>
        <p:xfrm>
          <a:off x="107950" y="5340350"/>
          <a:ext cx="2376488" cy="896938"/>
        </p:xfrm>
        <a:graphic>
          <a:graphicData uri="http://schemas.openxmlformats.org/presentationml/2006/ole">
            <mc:AlternateContent xmlns:mc="http://schemas.openxmlformats.org/markup-compatibility/2006">
              <mc:Choice xmlns:v="urn:schemas-microsoft-com:vml" Requires="v">
                <p:oleObj spid="_x0000_s21509" name="Формула" r:id="rId8" imgW="1143000" imgH="431640" progId="Equation.3">
                  <p:embed/>
                </p:oleObj>
              </mc:Choice>
              <mc:Fallback>
                <p:oleObj name="Формула" r:id="rId8" imgW="1143000" imgH="431640" progId="Equation.3">
                  <p:embed/>
                  <p:pic>
                    <p:nvPicPr>
                      <p:cNvPr id="0" name="Object 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7950" y="5340350"/>
                        <a:ext cx="2376488" cy="8969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up)">
                                      <p:cBhvr>
                                        <p:cTn id="7" dur="2000"/>
                                        <p:tgtEl>
                                          <p:spTgt spid="11"/>
                                        </p:tgtEl>
                                      </p:cBhvr>
                                    </p:animEffect>
                                  </p:childTnLst>
                                </p:cTn>
                              </p:par>
                              <p:par>
                                <p:cTn id="8" presetID="22" presetClass="entr" presetSubtype="1" fill="hold" nodeType="withEffect">
                                  <p:stCondLst>
                                    <p:cond delay="0"/>
                                  </p:stCondLst>
                                  <p:childTnLst>
                                    <p:set>
                                      <p:cBhvr>
                                        <p:cTn id="9" dur="1" fill="hold">
                                          <p:stCondLst>
                                            <p:cond delay="0"/>
                                          </p:stCondLst>
                                        </p:cTn>
                                        <p:tgtEl>
                                          <p:spTgt spid="21509"/>
                                        </p:tgtEl>
                                        <p:attrNameLst>
                                          <p:attrName>style.visibility</p:attrName>
                                        </p:attrNameLst>
                                      </p:cBhvr>
                                      <p:to>
                                        <p:strVal val="visible"/>
                                      </p:to>
                                    </p:set>
                                    <p:animEffect transition="in" filter="wipe(up)">
                                      <p:cBhvr>
                                        <p:cTn id="10" dur="2000"/>
                                        <p:tgtEl>
                                          <p:spTgt spid="215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Подзаголовок 2"/>
          <p:cNvSpPr>
            <a:spLocks noGrp="1"/>
          </p:cNvSpPr>
          <p:nvPr>
            <p:ph type="subTitle" idx="1"/>
          </p:nvPr>
        </p:nvSpPr>
        <p:spPr>
          <a:xfrm>
            <a:off x="0" y="0"/>
            <a:ext cx="9144000" cy="6858000"/>
          </a:xfrm>
        </p:spPr>
        <p:txBody>
          <a:bodyPr/>
          <a:lstStyle/>
          <a:p>
            <a:pPr>
              <a:defRPr/>
            </a:pPr>
            <a:r>
              <a:rPr lang="ru-RU" b="1" dirty="0">
                <a:solidFill>
                  <a:srgbClr val="FF0000"/>
                </a:solidFill>
              </a:rPr>
              <a:t>Пример.</a:t>
            </a:r>
            <a:r>
              <a:rPr lang="ru-RU" dirty="0">
                <a:solidFill>
                  <a:srgbClr val="FF0000"/>
                </a:solidFill>
              </a:rPr>
              <a:t>  </a:t>
            </a:r>
            <a:r>
              <a:rPr lang="ru-RU" dirty="0">
                <a:solidFill>
                  <a:schemeClr val="tx1"/>
                </a:solidFill>
              </a:rPr>
              <a:t>Получить кубический комплекс функции</a:t>
            </a:r>
          </a:p>
          <a:p>
            <a:pPr>
              <a:defRPr/>
            </a:pPr>
            <a:r>
              <a:rPr lang="ru-RU" dirty="0">
                <a:solidFill>
                  <a:schemeClr val="tx1"/>
                </a:solidFill>
              </a:rPr>
              <a:t> </a:t>
            </a:r>
          </a:p>
        </p:txBody>
      </p:sp>
      <p:sp>
        <p:nvSpPr>
          <p:cNvPr id="4" name="Номер слайда 3"/>
          <p:cNvSpPr>
            <a:spLocks noGrp="1"/>
          </p:cNvSpPr>
          <p:nvPr>
            <p:ph type="sldNum" sz="quarter" idx="12"/>
          </p:nvPr>
        </p:nvSpPr>
        <p:spPr/>
        <p:txBody>
          <a:bodyPr/>
          <a:lstStyle/>
          <a:p>
            <a:pPr>
              <a:defRPr/>
            </a:pPr>
            <a:fld id="{A9F743E1-245F-44BB-B53F-41EB382A2674}" type="slidenum">
              <a:rPr lang="ru-RU" smtClean="0"/>
              <a:pPr>
                <a:defRPr/>
              </a:pPr>
              <a:t>42</a:t>
            </a:fld>
            <a:endParaRPr lang="ru-RU"/>
          </a:p>
        </p:txBody>
      </p:sp>
      <p:graphicFrame>
        <p:nvGraphicFramePr>
          <p:cNvPr id="22530" name="Object 1"/>
          <p:cNvGraphicFramePr>
            <a:graphicFrameLocks noChangeAspect="1"/>
          </p:cNvGraphicFramePr>
          <p:nvPr/>
        </p:nvGraphicFramePr>
        <p:xfrm>
          <a:off x="2159000" y="620713"/>
          <a:ext cx="3421063" cy="598487"/>
        </p:xfrm>
        <a:graphic>
          <a:graphicData uri="http://schemas.openxmlformats.org/presentationml/2006/ole">
            <mc:AlternateContent xmlns:mc="http://schemas.openxmlformats.org/markup-compatibility/2006">
              <mc:Choice xmlns:v="urn:schemas-microsoft-com:vml" Requires="v">
                <p:oleObj spid="_x0000_s22530" name="Формула" r:id="rId2" imgW="1739880" imgH="304560" progId="Equation.3">
                  <p:embed/>
                </p:oleObj>
              </mc:Choice>
              <mc:Fallback>
                <p:oleObj name="Формула" r:id="rId2" imgW="1739880" imgH="304560" progId="Equation.3">
                  <p:embed/>
                  <p:pic>
                    <p:nvPicPr>
                      <p:cNvPr id="0" name="Object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59000" y="620713"/>
                        <a:ext cx="3421063" cy="5984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22533" name="Picture 3"/>
          <p:cNvPicPr>
            <a:picLocks noChangeAspect="1" noChangeArrowheads="1"/>
          </p:cNvPicPr>
          <p:nvPr/>
        </p:nvPicPr>
        <p:blipFill>
          <a:blip r:embed="rId4" cstate="print">
            <a:clrChange>
              <a:clrFrom>
                <a:srgbClr val="FFFFFF"/>
              </a:clrFrom>
              <a:clrTo>
                <a:srgbClr val="FFFFFF">
                  <a:alpha val="0"/>
                </a:srgbClr>
              </a:clrTo>
            </a:clrChange>
            <a:lum bright="-30000" contrast="20000"/>
          </a:blip>
          <a:srcRect l="28641" t="66164" r="26472" b="19809"/>
          <a:stretch>
            <a:fillRect/>
          </a:stretch>
        </p:blipFill>
        <p:spPr bwMode="auto">
          <a:xfrm>
            <a:off x="0" y="3033713"/>
            <a:ext cx="9144000" cy="2195512"/>
          </a:xfrm>
          <a:prstGeom prst="rect">
            <a:avLst/>
          </a:prstGeom>
          <a:noFill/>
          <a:ln w="9525">
            <a:noFill/>
            <a:miter lim="800000"/>
            <a:headEnd/>
            <a:tailEnd/>
          </a:ln>
        </p:spPr>
      </p:pic>
      <p:sp>
        <p:nvSpPr>
          <p:cNvPr id="6" name="TextBox 5"/>
          <p:cNvSpPr txBox="1"/>
          <p:nvPr/>
        </p:nvSpPr>
        <p:spPr>
          <a:xfrm>
            <a:off x="0" y="980728"/>
            <a:ext cx="9144000" cy="2554545"/>
          </a:xfrm>
          <a:prstGeom prst="rect">
            <a:avLst/>
          </a:prstGeom>
          <a:noFill/>
        </p:spPr>
        <p:txBody>
          <a:bodyPr wrap="square" rtlCol="0">
            <a:spAutoFit/>
          </a:bodyPr>
          <a:lstStyle/>
          <a:p>
            <a:pPr algn="just">
              <a:defRPr/>
            </a:pPr>
            <a:r>
              <a:rPr lang="ru-RU" sz="3200" dirty="0">
                <a:latin typeface="+mn-lt"/>
              </a:rPr>
              <a:t>Для получения кубического комплекса </a:t>
            </a:r>
            <a:r>
              <a:rPr lang="en-US" sz="3200" i="1" dirty="0">
                <a:latin typeface="+mn-lt"/>
              </a:rPr>
              <a:t>K</a:t>
            </a:r>
            <a:r>
              <a:rPr lang="ru-RU" sz="3200" dirty="0">
                <a:latin typeface="+mn-lt"/>
              </a:rPr>
              <a:t>(</a:t>
            </a:r>
            <a:r>
              <a:rPr lang="en-US" sz="3200" i="1" dirty="0">
                <a:latin typeface="+mn-lt"/>
              </a:rPr>
              <a:t>f</a:t>
            </a:r>
            <a:r>
              <a:rPr lang="ru-RU" sz="3200" dirty="0">
                <a:latin typeface="+mn-lt"/>
              </a:rPr>
              <a:t>) </a:t>
            </a:r>
            <a:r>
              <a:rPr lang="ru-RU" sz="3200" dirty="0" err="1">
                <a:latin typeface="+mn-lt"/>
              </a:rPr>
              <a:t>необ-ходимо</a:t>
            </a:r>
            <a:r>
              <a:rPr lang="ru-RU" sz="3200" dirty="0">
                <a:latin typeface="+mn-lt"/>
              </a:rPr>
              <a:t> провести всевозможные операции </a:t>
            </a:r>
            <a:r>
              <a:rPr lang="ru-RU" sz="3200" dirty="0" err="1">
                <a:latin typeface="+mn-lt"/>
              </a:rPr>
              <a:t>склеи-вания</a:t>
            </a:r>
            <a:r>
              <a:rPr lang="ru-RU" sz="3200" dirty="0">
                <a:latin typeface="+mn-lt"/>
              </a:rPr>
              <a:t> над 0-кубами, 1-кубами и т.д. до тех пор, пока при склеивании </a:t>
            </a:r>
            <a:r>
              <a:rPr lang="ru-RU" sz="3200" i="1" dirty="0">
                <a:latin typeface="+mn-lt"/>
              </a:rPr>
              <a:t>r</a:t>
            </a:r>
            <a:r>
              <a:rPr lang="ru-RU" sz="3200" dirty="0">
                <a:latin typeface="+mn-lt"/>
              </a:rPr>
              <a:t>-кубов не получится </a:t>
            </a:r>
            <a:r>
              <a:rPr lang="en-US" sz="3200" i="1" dirty="0">
                <a:latin typeface="+mn-lt"/>
              </a:rPr>
              <a:t>K </a:t>
            </a:r>
            <a:r>
              <a:rPr lang="en-US" sz="3200" i="1" baseline="30000" dirty="0">
                <a:latin typeface="+mn-lt"/>
              </a:rPr>
              <a:t>r</a:t>
            </a:r>
            <a:r>
              <a:rPr lang="ru-RU" sz="3200" i="1" baseline="30000" dirty="0">
                <a:latin typeface="+mn-lt"/>
              </a:rPr>
              <a:t>+</a:t>
            </a:r>
            <a:r>
              <a:rPr lang="ru-RU" sz="3200" baseline="30000" dirty="0">
                <a:latin typeface="+mn-lt"/>
              </a:rPr>
              <a:t>1</a:t>
            </a:r>
            <a:r>
              <a:rPr lang="ru-RU" sz="3200" dirty="0">
                <a:latin typeface="+mn-lt"/>
              </a:rPr>
              <a:t>(</a:t>
            </a:r>
            <a:r>
              <a:rPr lang="en-US" sz="3200" i="1" dirty="0">
                <a:latin typeface="+mn-lt"/>
              </a:rPr>
              <a:t>f</a:t>
            </a:r>
            <a:r>
              <a:rPr lang="ru-RU" sz="3200" dirty="0">
                <a:latin typeface="+mn-lt"/>
              </a:rPr>
              <a:t>)</a:t>
            </a:r>
            <a:r>
              <a:rPr lang="ru-RU" sz="3200" i="1" dirty="0">
                <a:latin typeface="+mn-lt"/>
              </a:rPr>
              <a:t>=</a:t>
            </a:r>
            <a:r>
              <a:rPr lang="ru-RU" sz="3200" dirty="0">
                <a:latin typeface="+mn-lt"/>
              </a:rPr>
              <a:t> </a:t>
            </a:r>
            <a:r>
              <a:rPr lang="en-US" sz="3200" dirty="0">
                <a:latin typeface="+mn-lt"/>
                <a:sym typeface="Symbol"/>
              </a:rPr>
              <a:t></a:t>
            </a:r>
            <a:r>
              <a:rPr lang="ru-RU" sz="3200" dirty="0">
                <a:latin typeface="+mn-lt"/>
              </a:rPr>
              <a:t>. </a:t>
            </a:r>
            <a:endParaRPr lang="ru-RU" sz="3200" dirty="0"/>
          </a:p>
        </p:txBody>
      </p:sp>
      <p:sp>
        <p:nvSpPr>
          <p:cNvPr id="7" name="TextBox 6"/>
          <p:cNvSpPr txBox="1"/>
          <p:nvPr/>
        </p:nvSpPr>
        <p:spPr>
          <a:xfrm>
            <a:off x="0" y="5229200"/>
            <a:ext cx="9144000" cy="2062103"/>
          </a:xfrm>
          <a:prstGeom prst="rect">
            <a:avLst/>
          </a:prstGeom>
          <a:noFill/>
        </p:spPr>
        <p:txBody>
          <a:bodyPr wrap="square" rtlCol="0">
            <a:spAutoFit/>
          </a:bodyPr>
          <a:lstStyle/>
          <a:p>
            <a:pPr algn="just">
              <a:defRPr/>
            </a:pPr>
            <a:r>
              <a:rPr lang="en-US" sz="3200" i="1" dirty="0">
                <a:latin typeface="+mn-lt"/>
              </a:rPr>
              <a:t>K </a:t>
            </a:r>
            <a:r>
              <a:rPr lang="ru-RU" sz="3200" i="1" baseline="30000" dirty="0">
                <a:latin typeface="+mn-lt"/>
              </a:rPr>
              <a:t>3</a:t>
            </a:r>
            <a:r>
              <a:rPr lang="ru-RU" sz="3200" dirty="0">
                <a:latin typeface="+mn-lt"/>
              </a:rPr>
              <a:t>(</a:t>
            </a:r>
            <a:r>
              <a:rPr lang="en-US" sz="3200" i="1" dirty="0">
                <a:latin typeface="+mn-lt"/>
              </a:rPr>
              <a:t>f</a:t>
            </a:r>
            <a:r>
              <a:rPr lang="ru-RU" sz="3200" dirty="0">
                <a:latin typeface="+mn-lt"/>
              </a:rPr>
              <a:t>)</a:t>
            </a:r>
            <a:r>
              <a:rPr lang="ru-RU" sz="3200" i="1" dirty="0">
                <a:latin typeface="+mn-lt"/>
              </a:rPr>
              <a:t>=</a:t>
            </a:r>
            <a:r>
              <a:rPr lang="en-US" sz="3200" dirty="0">
                <a:latin typeface="+mn-lt"/>
                <a:sym typeface="Symbol"/>
              </a:rPr>
              <a:t></a:t>
            </a:r>
            <a:r>
              <a:rPr lang="en-US" sz="3200" dirty="0">
                <a:latin typeface="+mn-lt"/>
              </a:rPr>
              <a:t> </a:t>
            </a:r>
            <a:r>
              <a:rPr lang="ru-RU" sz="3200" dirty="0">
                <a:latin typeface="+mn-lt"/>
              </a:rPr>
              <a:t> (пустое множество).</a:t>
            </a:r>
          </a:p>
          <a:p>
            <a:pPr algn="just">
              <a:defRPr/>
            </a:pPr>
            <a:r>
              <a:rPr lang="en-US" sz="3200" i="1" dirty="0">
                <a:latin typeface="+mn-lt"/>
              </a:rPr>
              <a:t>K</a:t>
            </a:r>
            <a:r>
              <a:rPr lang="en-US" sz="3200" dirty="0">
                <a:latin typeface="+mn-lt"/>
              </a:rPr>
              <a:t>(</a:t>
            </a:r>
            <a:r>
              <a:rPr lang="en-US" sz="3200" i="1" dirty="0">
                <a:latin typeface="+mn-lt"/>
              </a:rPr>
              <a:t>f</a:t>
            </a:r>
            <a:r>
              <a:rPr lang="en-US" sz="3200" dirty="0">
                <a:latin typeface="+mn-lt"/>
              </a:rPr>
              <a:t>)</a:t>
            </a:r>
            <a:r>
              <a:rPr lang="en-US" sz="3200" i="1" dirty="0">
                <a:latin typeface="+mn-lt"/>
              </a:rPr>
              <a:t>=K</a:t>
            </a:r>
            <a:r>
              <a:rPr lang="en-US" sz="3200" i="1" baseline="30000" dirty="0">
                <a:latin typeface="+mn-lt"/>
              </a:rPr>
              <a:t>0</a:t>
            </a:r>
            <a:r>
              <a:rPr lang="en-US" sz="3200" dirty="0">
                <a:latin typeface="+mn-lt"/>
              </a:rPr>
              <a:t>(</a:t>
            </a:r>
            <a:r>
              <a:rPr lang="en-US" sz="3200" i="1" dirty="0">
                <a:latin typeface="+mn-lt"/>
              </a:rPr>
              <a:t>f</a:t>
            </a:r>
            <a:r>
              <a:rPr lang="en-US" sz="3200" dirty="0">
                <a:latin typeface="+mn-lt"/>
              </a:rPr>
              <a:t>) U </a:t>
            </a:r>
            <a:r>
              <a:rPr lang="en-US" sz="3200" i="1" dirty="0">
                <a:latin typeface="+mn-lt"/>
              </a:rPr>
              <a:t>K</a:t>
            </a:r>
            <a:r>
              <a:rPr lang="en-US" sz="3200" i="1" baseline="30000" dirty="0">
                <a:latin typeface="+mn-lt"/>
              </a:rPr>
              <a:t>1</a:t>
            </a:r>
            <a:r>
              <a:rPr lang="en-US" sz="3200" dirty="0">
                <a:latin typeface="+mn-lt"/>
              </a:rPr>
              <a:t>(</a:t>
            </a:r>
            <a:r>
              <a:rPr lang="en-US" sz="3200" i="1" dirty="0">
                <a:latin typeface="+mn-lt"/>
              </a:rPr>
              <a:t>f</a:t>
            </a:r>
            <a:r>
              <a:rPr lang="en-US" sz="3200" dirty="0">
                <a:latin typeface="+mn-lt"/>
              </a:rPr>
              <a:t>) U </a:t>
            </a:r>
            <a:r>
              <a:rPr lang="en-US" sz="3200" i="1" dirty="0">
                <a:latin typeface="+mn-lt"/>
              </a:rPr>
              <a:t>K</a:t>
            </a:r>
            <a:r>
              <a:rPr lang="en-US" sz="3200" i="1" baseline="30000" dirty="0">
                <a:latin typeface="+mn-lt"/>
              </a:rPr>
              <a:t>2</a:t>
            </a:r>
            <a:r>
              <a:rPr lang="en-US" sz="3200" dirty="0">
                <a:latin typeface="+mn-lt"/>
              </a:rPr>
              <a:t>(</a:t>
            </a:r>
            <a:r>
              <a:rPr lang="en-US" sz="3200" i="1" dirty="0">
                <a:latin typeface="+mn-lt"/>
              </a:rPr>
              <a:t>f</a:t>
            </a:r>
            <a:r>
              <a:rPr lang="en-US" sz="3200" dirty="0">
                <a:latin typeface="+mn-lt"/>
              </a:rPr>
              <a:t>)</a:t>
            </a:r>
            <a:r>
              <a:rPr lang="en-US" sz="3200" i="1" dirty="0">
                <a:latin typeface="+mn-lt"/>
              </a:rPr>
              <a:t>.</a:t>
            </a:r>
            <a:r>
              <a:rPr lang="en-US" sz="3200" dirty="0">
                <a:latin typeface="+mn-lt"/>
              </a:rPr>
              <a:t> </a:t>
            </a:r>
            <a:r>
              <a:rPr lang="ru-RU" sz="3200" dirty="0">
                <a:latin typeface="+mn-lt"/>
              </a:rPr>
              <a:t>Естественно, что в комплексе </a:t>
            </a:r>
            <a:r>
              <a:rPr lang="en-US" sz="3200" i="1" dirty="0">
                <a:latin typeface="+mn-lt"/>
              </a:rPr>
              <a:t>K</a:t>
            </a:r>
            <a:r>
              <a:rPr lang="ru-RU" sz="3200" i="1" baseline="30000" dirty="0">
                <a:latin typeface="+mn-lt"/>
              </a:rPr>
              <a:t>2</a:t>
            </a:r>
            <a:r>
              <a:rPr lang="ru-RU" sz="3200" dirty="0">
                <a:latin typeface="+mn-lt"/>
              </a:rPr>
              <a:t>(</a:t>
            </a:r>
            <a:r>
              <a:rPr lang="en-US" sz="3200" i="1" dirty="0">
                <a:latin typeface="+mn-lt"/>
              </a:rPr>
              <a:t>f</a:t>
            </a:r>
            <a:r>
              <a:rPr lang="ru-RU" sz="3200" dirty="0">
                <a:latin typeface="+mn-lt"/>
              </a:rPr>
              <a:t>) останется только один куб (Х1Х).</a:t>
            </a:r>
          </a:p>
          <a:p>
            <a:pPr algn="just">
              <a:defRPr/>
            </a:pPr>
            <a:endParaRPr lang="ru-RU" sz="3200" dirty="0">
              <a:latin typeface="+mn-lt"/>
            </a:endParaRPr>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2000"/>
                                        <p:tgtEl>
                                          <p:spTgt spid="6"/>
                                        </p:tgtEl>
                                      </p:cBhvr>
                                    </p:animEffect>
                                  </p:childTnLst>
                                </p:cTn>
                              </p:par>
                              <p:par>
                                <p:cTn id="8" presetID="22" presetClass="entr" presetSubtype="1" fill="hold" nodeType="withEffect">
                                  <p:stCondLst>
                                    <p:cond delay="0"/>
                                  </p:stCondLst>
                                  <p:childTnLst>
                                    <p:set>
                                      <p:cBhvr>
                                        <p:cTn id="9" dur="1" fill="hold">
                                          <p:stCondLst>
                                            <p:cond delay="0"/>
                                          </p:stCondLst>
                                        </p:cTn>
                                        <p:tgtEl>
                                          <p:spTgt spid="22533"/>
                                        </p:tgtEl>
                                        <p:attrNameLst>
                                          <p:attrName>style.visibility</p:attrName>
                                        </p:attrNameLst>
                                      </p:cBhvr>
                                      <p:to>
                                        <p:strVal val="visible"/>
                                      </p:to>
                                    </p:set>
                                    <p:animEffect transition="in" filter="wipe(up)">
                                      <p:cBhvr>
                                        <p:cTn id="10" dur="2000"/>
                                        <p:tgtEl>
                                          <p:spTgt spid="22533"/>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7">
                                            <p:txEl>
                                              <p:pRg st="0" end="0"/>
                                            </p:txEl>
                                          </p:spTgt>
                                        </p:tgtEl>
                                        <p:attrNameLst>
                                          <p:attrName>style.visibility</p:attrName>
                                        </p:attrNameLst>
                                      </p:cBhvr>
                                      <p:to>
                                        <p:strVal val="visible"/>
                                      </p:to>
                                    </p:set>
                                    <p:animEffect transition="in" filter="wipe(down)">
                                      <p:cBhvr>
                                        <p:cTn id="15" dur="500"/>
                                        <p:tgtEl>
                                          <p:spTgt spid="7">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nodeType="clickEffect">
                                  <p:stCondLst>
                                    <p:cond delay="0"/>
                                  </p:stCondLst>
                                  <p:childTnLst>
                                    <p:set>
                                      <p:cBhvr>
                                        <p:cTn id="19" dur="1" fill="hold">
                                          <p:stCondLst>
                                            <p:cond delay="0"/>
                                          </p:stCondLst>
                                        </p:cTn>
                                        <p:tgtEl>
                                          <p:spTgt spid="7">
                                            <p:txEl>
                                              <p:pRg st="1" end="1"/>
                                            </p:txEl>
                                          </p:spTgt>
                                        </p:tgtEl>
                                        <p:attrNameLst>
                                          <p:attrName>style.visibility</p:attrName>
                                        </p:attrNameLst>
                                      </p:cBhvr>
                                      <p:to>
                                        <p:strVal val="visible"/>
                                      </p:to>
                                    </p:set>
                                    <p:animEffect transition="in" filter="wipe(down)">
                                      <p:cBhvr>
                                        <p:cTn id="20" dur="500"/>
                                        <p:tgtEl>
                                          <p:spTgt spid="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p:cNvSpPr>
            <a:spLocks noGrp="1"/>
          </p:cNvSpPr>
          <p:nvPr>
            <p:ph type="sldNum" sz="quarter" idx="12"/>
          </p:nvPr>
        </p:nvSpPr>
        <p:spPr/>
        <p:txBody>
          <a:bodyPr/>
          <a:lstStyle/>
          <a:p>
            <a:pPr>
              <a:defRPr/>
            </a:pPr>
            <a:fld id="{EA26B595-925E-4309-850D-82F01CAEB859}" type="slidenum">
              <a:rPr lang="ru-RU" smtClean="0"/>
              <a:pPr>
                <a:defRPr/>
              </a:pPr>
              <a:t>43</a:t>
            </a:fld>
            <a:endParaRPr lang="ru-RU"/>
          </a:p>
        </p:txBody>
      </p:sp>
      <p:sp>
        <p:nvSpPr>
          <p:cNvPr id="3" name="TextBox 2"/>
          <p:cNvSpPr txBox="1"/>
          <p:nvPr/>
        </p:nvSpPr>
        <p:spPr>
          <a:xfrm>
            <a:off x="0" y="31750"/>
            <a:ext cx="9144000" cy="2062103"/>
          </a:xfrm>
          <a:prstGeom prst="rect">
            <a:avLst/>
          </a:prstGeom>
          <a:noFill/>
        </p:spPr>
        <p:txBody>
          <a:bodyPr>
            <a:spAutoFit/>
          </a:bodyPr>
          <a:lstStyle/>
          <a:p>
            <a:pPr>
              <a:defRPr/>
            </a:pPr>
            <a:r>
              <a:rPr lang="ru-RU" sz="3200" i="1" u="sng" dirty="0">
                <a:solidFill>
                  <a:srgbClr val="FF0000"/>
                </a:solidFill>
                <a:latin typeface="+mn-lt"/>
                <a:cs typeface="+mn-cs"/>
              </a:rPr>
              <a:t>Пояснения</a:t>
            </a:r>
            <a:r>
              <a:rPr lang="ru-RU" sz="3200" dirty="0">
                <a:solidFill>
                  <a:srgbClr val="FF0000"/>
                </a:solidFill>
                <a:latin typeface="+mn-lt"/>
                <a:cs typeface="+mn-cs"/>
              </a:rPr>
              <a:t>. </a:t>
            </a:r>
            <a:r>
              <a:rPr lang="ru-RU" sz="3200" dirty="0">
                <a:latin typeface="+mn-lt"/>
                <a:cs typeface="+mn-cs"/>
              </a:rPr>
              <a:t>Получение 1-кубов осуществляется на основе </a:t>
            </a:r>
            <a:r>
              <a:rPr lang="ru-RU" sz="3200" dirty="0" err="1">
                <a:latin typeface="+mn-lt"/>
                <a:cs typeface="+mn-cs"/>
              </a:rPr>
              <a:t>попарного</a:t>
            </a:r>
            <a:r>
              <a:rPr lang="ru-RU" sz="3200" dirty="0">
                <a:latin typeface="+mn-lt"/>
                <a:cs typeface="+mn-cs"/>
              </a:rPr>
              <a:t> сравнения 0-кубов с целью выявления всевозможных пар соседних 0-кубов и образования 1-кубов из каждой пары. </a:t>
            </a:r>
          </a:p>
        </p:txBody>
      </p:sp>
      <p:sp>
        <p:nvSpPr>
          <p:cNvPr id="4" name="TextBox 3"/>
          <p:cNvSpPr txBox="1"/>
          <p:nvPr/>
        </p:nvSpPr>
        <p:spPr>
          <a:xfrm>
            <a:off x="0" y="1988840"/>
            <a:ext cx="8964488" cy="2554545"/>
          </a:xfrm>
          <a:prstGeom prst="rect">
            <a:avLst/>
          </a:prstGeom>
          <a:noFill/>
        </p:spPr>
        <p:txBody>
          <a:bodyPr wrap="square" rtlCol="0">
            <a:spAutoFit/>
          </a:bodyPr>
          <a:lstStyle/>
          <a:p>
            <a:pPr>
              <a:defRPr/>
            </a:pPr>
            <a:r>
              <a:rPr lang="ru-RU" sz="3200" dirty="0">
                <a:latin typeface="+mn-lt"/>
              </a:rPr>
              <a:t>Для сокращения числа </a:t>
            </a:r>
            <a:r>
              <a:rPr lang="ru-RU" sz="3200" dirty="0" err="1">
                <a:latin typeface="+mn-lt"/>
              </a:rPr>
              <a:t>попарных</a:t>
            </a:r>
            <a:r>
              <a:rPr lang="ru-RU" sz="3200" dirty="0">
                <a:latin typeface="+mn-lt"/>
              </a:rPr>
              <a:t> сравнений </a:t>
            </a:r>
            <a:r>
              <a:rPr lang="ru-RU" sz="3200" dirty="0" err="1">
                <a:latin typeface="+mn-lt"/>
              </a:rPr>
              <a:t>мож-но</a:t>
            </a:r>
            <a:r>
              <a:rPr lang="ru-RU" sz="3200" dirty="0">
                <a:latin typeface="+mn-lt"/>
              </a:rPr>
              <a:t> учесть следующий факт: соседними могут являться только такие два 0-куба, в которых число единичных координат отличается ровно на единицу. </a:t>
            </a:r>
          </a:p>
        </p:txBody>
      </p:sp>
      <p:sp>
        <p:nvSpPr>
          <p:cNvPr id="5" name="TextBox 4"/>
          <p:cNvSpPr txBox="1"/>
          <p:nvPr/>
        </p:nvSpPr>
        <p:spPr>
          <a:xfrm>
            <a:off x="0" y="4437112"/>
            <a:ext cx="9144000" cy="2062103"/>
          </a:xfrm>
          <a:prstGeom prst="rect">
            <a:avLst/>
          </a:prstGeom>
          <a:noFill/>
        </p:spPr>
        <p:txBody>
          <a:bodyPr wrap="square" rtlCol="0">
            <a:spAutoFit/>
          </a:bodyPr>
          <a:lstStyle/>
          <a:p>
            <a:r>
              <a:rPr lang="ru-RU" sz="3200" dirty="0">
                <a:latin typeface="+mn-lt"/>
              </a:rPr>
              <a:t>В связи с этим целесообразно разделить 0-кубы на группы, различающиеся числом единичных </a:t>
            </a:r>
            <a:r>
              <a:rPr lang="ru-RU" sz="3200" dirty="0" err="1">
                <a:latin typeface="+mn-lt"/>
              </a:rPr>
              <a:t>коор-динат</a:t>
            </a:r>
            <a:r>
              <a:rPr lang="ru-RU" sz="3200" dirty="0">
                <a:latin typeface="+mn-lt"/>
              </a:rPr>
              <a:t>, и проводить </a:t>
            </a:r>
            <a:r>
              <a:rPr lang="ru-RU" sz="3200" dirty="0" err="1">
                <a:latin typeface="+mn-lt"/>
              </a:rPr>
              <a:t>попарные</a:t>
            </a:r>
            <a:r>
              <a:rPr lang="ru-RU" sz="3200" dirty="0">
                <a:latin typeface="+mn-lt"/>
              </a:rPr>
              <a:t> сравнения только для 0-кубов, принадлежащих соседним группам.</a:t>
            </a:r>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up)">
                                      <p:cBhvr>
                                        <p:cTn id="12"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p:cNvSpPr>
            <a:spLocks noGrp="1"/>
          </p:cNvSpPr>
          <p:nvPr>
            <p:ph type="sldNum" sz="quarter" idx="12"/>
          </p:nvPr>
        </p:nvSpPr>
        <p:spPr/>
        <p:txBody>
          <a:bodyPr/>
          <a:lstStyle/>
          <a:p>
            <a:pPr>
              <a:defRPr/>
            </a:pPr>
            <a:fld id="{96A43F3D-61DF-4361-B734-4A3132B78935}" type="slidenum">
              <a:rPr lang="ru-RU" smtClean="0"/>
              <a:pPr>
                <a:defRPr/>
              </a:pPr>
              <a:t>44</a:t>
            </a:fld>
            <a:endParaRPr lang="ru-RU"/>
          </a:p>
        </p:txBody>
      </p:sp>
      <p:sp>
        <p:nvSpPr>
          <p:cNvPr id="3" name="TextBox 2"/>
          <p:cNvSpPr txBox="1"/>
          <p:nvPr/>
        </p:nvSpPr>
        <p:spPr>
          <a:xfrm>
            <a:off x="0" y="0"/>
            <a:ext cx="9144000" cy="2308324"/>
          </a:xfrm>
          <a:prstGeom prst="rect">
            <a:avLst/>
          </a:prstGeom>
          <a:noFill/>
        </p:spPr>
        <p:txBody>
          <a:bodyPr>
            <a:spAutoFit/>
          </a:bodyPr>
          <a:lstStyle/>
          <a:p>
            <a:pPr hangingPunct="0">
              <a:defRPr/>
            </a:pPr>
            <a:r>
              <a:rPr lang="ru-RU" sz="3200" i="1" u="sng" dirty="0">
                <a:solidFill>
                  <a:srgbClr val="FF0000"/>
                </a:solidFill>
                <a:latin typeface="+mn-lt"/>
                <a:cs typeface="+mn-cs"/>
              </a:rPr>
              <a:t>Замечания.</a:t>
            </a:r>
            <a:endParaRPr lang="ru-RU" sz="3200" dirty="0">
              <a:solidFill>
                <a:srgbClr val="FF0000"/>
              </a:solidFill>
              <a:latin typeface="+mn-lt"/>
              <a:cs typeface="+mn-cs"/>
            </a:endParaRPr>
          </a:p>
          <a:p>
            <a:pPr hangingPunct="0">
              <a:buFont typeface="+mj-lt"/>
              <a:buAutoNum type="arabicPeriod"/>
              <a:defRPr/>
            </a:pPr>
            <a:r>
              <a:rPr lang="ru-RU" sz="2800" dirty="0">
                <a:latin typeface="+mn-lt"/>
                <a:cs typeface="+mn-cs"/>
              </a:rPr>
              <a:t> Для данного примера в записи 0-кубов в кубическом комплексе </a:t>
            </a:r>
            <a:r>
              <a:rPr lang="en-US" sz="2800" i="1" dirty="0">
                <a:latin typeface="+mn-lt"/>
                <a:cs typeface="+mn-cs"/>
              </a:rPr>
              <a:t>K</a:t>
            </a:r>
            <a:r>
              <a:rPr lang="ru-RU" sz="2800" i="1" baseline="30000" dirty="0">
                <a:latin typeface="+mn-lt"/>
                <a:cs typeface="+mn-cs"/>
              </a:rPr>
              <a:t>0</a:t>
            </a:r>
            <a:r>
              <a:rPr lang="ru-RU" sz="2800" dirty="0">
                <a:latin typeface="+mn-lt"/>
                <a:cs typeface="+mn-cs"/>
              </a:rPr>
              <a:t>(</a:t>
            </a:r>
            <a:r>
              <a:rPr lang="en-US" sz="2800" i="1" dirty="0">
                <a:latin typeface="+mn-lt"/>
                <a:cs typeface="+mn-cs"/>
              </a:rPr>
              <a:t>f</a:t>
            </a:r>
            <a:r>
              <a:rPr lang="ru-RU" sz="2800" dirty="0">
                <a:latin typeface="+mn-lt"/>
                <a:cs typeface="+mn-cs"/>
              </a:rPr>
              <a:t>) в порядке возрастания их десятичных эквивалентов уже присутствует их упорядочение и разделение на группы.</a:t>
            </a:r>
          </a:p>
        </p:txBody>
      </p:sp>
      <p:sp>
        <p:nvSpPr>
          <p:cNvPr id="4" name="TextBox 3"/>
          <p:cNvSpPr txBox="1"/>
          <p:nvPr/>
        </p:nvSpPr>
        <p:spPr>
          <a:xfrm>
            <a:off x="0" y="2420888"/>
            <a:ext cx="9144000" cy="1815882"/>
          </a:xfrm>
          <a:prstGeom prst="rect">
            <a:avLst/>
          </a:prstGeom>
          <a:noFill/>
        </p:spPr>
        <p:txBody>
          <a:bodyPr wrap="square" rtlCol="0">
            <a:spAutoFit/>
          </a:bodyPr>
          <a:lstStyle/>
          <a:p>
            <a:pPr hangingPunct="0">
              <a:defRPr/>
            </a:pPr>
            <a:r>
              <a:rPr lang="ru-RU" sz="2800" dirty="0">
                <a:latin typeface="+mn-lt"/>
              </a:rPr>
              <a:t>2. При полном </a:t>
            </a:r>
            <a:r>
              <a:rPr lang="ru-RU" sz="2800" dirty="0" err="1">
                <a:latin typeface="+mn-lt"/>
              </a:rPr>
              <a:t>попарном</a:t>
            </a:r>
            <a:r>
              <a:rPr lang="ru-RU" sz="2800" dirty="0">
                <a:latin typeface="+mn-lt"/>
              </a:rPr>
              <a:t> сравнении пяти 0-кубов </a:t>
            </a:r>
            <a:r>
              <a:rPr lang="ru-RU" sz="2800" dirty="0" err="1">
                <a:latin typeface="+mn-lt"/>
              </a:rPr>
              <a:t>потре-бовалось</a:t>
            </a:r>
            <a:r>
              <a:rPr lang="ru-RU" sz="2800" dirty="0">
                <a:latin typeface="+mn-lt"/>
              </a:rPr>
              <a:t> бы выполнить 4!=24 операции сравнения, а при целенаправленном (сравниваются только кубы из двух соседних групп) – число операций сравнения равно шести.</a:t>
            </a:r>
          </a:p>
        </p:txBody>
      </p:sp>
      <p:sp>
        <p:nvSpPr>
          <p:cNvPr id="5" name="TextBox 4"/>
          <p:cNvSpPr txBox="1"/>
          <p:nvPr/>
        </p:nvSpPr>
        <p:spPr>
          <a:xfrm>
            <a:off x="0" y="4509120"/>
            <a:ext cx="9144000" cy="2246769"/>
          </a:xfrm>
          <a:prstGeom prst="rect">
            <a:avLst/>
          </a:prstGeom>
          <a:noFill/>
        </p:spPr>
        <p:txBody>
          <a:bodyPr wrap="square" rtlCol="0">
            <a:spAutoFit/>
          </a:bodyPr>
          <a:lstStyle/>
          <a:p>
            <a:pPr hangingPunct="0">
              <a:defRPr/>
            </a:pPr>
            <a:r>
              <a:rPr lang="ru-RU" sz="2800" dirty="0">
                <a:latin typeface="+mn-lt"/>
              </a:rPr>
              <a:t>3. Подобный принцип рационального сравнения кубов можно распространить и на кубы большей размерности. При этом добавляется еще одно условие: два </a:t>
            </a:r>
            <a:r>
              <a:rPr lang="ru-RU" sz="2800" i="1" dirty="0">
                <a:latin typeface="+mn-lt"/>
              </a:rPr>
              <a:t>r</a:t>
            </a:r>
            <a:r>
              <a:rPr lang="ru-RU" sz="2800" dirty="0">
                <a:latin typeface="+mn-lt"/>
              </a:rPr>
              <a:t>-куба могут быть соседними, если все </a:t>
            </a:r>
            <a:r>
              <a:rPr lang="ru-RU" sz="2800" i="1" dirty="0" err="1">
                <a:latin typeface="+mn-lt"/>
              </a:rPr>
              <a:t>r</a:t>
            </a:r>
            <a:r>
              <a:rPr lang="ru-RU" sz="2800" dirty="0">
                <a:latin typeface="+mn-lt"/>
              </a:rPr>
              <a:t> их независимых координат являются одноименными.</a:t>
            </a:r>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wipe(up)">
                                      <p:cBhvr>
                                        <p:cTn id="12" dur="20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p:cNvSpPr>
            <a:spLocks noGrp="1"/>
          </p:cNvSpPr>
          <p:nvPr>
            <p:ph type="sldNum" sz="quarter" idx="12"/>
          </p:nvPr>
        </p:nvSpPr>
        <p:spPr/>
        <p:txBody>
          <a:bodyPr/>
          <a:lstStyle/>
          <a:p>
            <a:pPr>
              <a:defRPr/>
            </a:pPr>
            <a:fld id="{E25F7054-2E27-42D9-933C-EE43DE069702}" type="slidenum">
              <a:rPr lang="ru-RU" smtClean="0"/>
              <a:pPr>
                <a:defRPr/>
              </a:pPr>
              <a:t>45</a:t>
            </a:fld>
            <a:endParaRPr lang="ru-RU"/>
          </a:p>
        </p:txBody>
      </p:sp>
      <p:sp>
        <p:nvSpPr>
          <p:cNvPr id="3" name="TextBox 2"/>
          <p:cNvSpPr txBox="1"/>
          <p:nvPr/>
        </p:nvSpPr>
        <p:spPr>
          <a:xfrm>
            <a:off x="0" y="0"/>
            <a:ext cx="9144000" cy="2677656"/>
          </a:xfrm>
          <a:prstGeom prst="rect">
            <a:avLst/>
          </a:prstGeom>
          <a:noFill/>
        </p:spPr>
        <p:txBody>
          <a:bodyPr>
            <a:spAutoFit/>
          </a:bodyPr>
          <a:lstStyle/>
          <a:p>
            <a:pPr hangingPunct="0">
              <a:defRPr/>
            </a:pPr>
            <a:r>
              <a:rPr lang="ru-RU" sz="2800" dirty="0">
                <a:latin typeface="+mn-lt"/>
                <a:cs typeface="+mn-cs"/>
              </a:rPr>
              <a:t>При склеивании 1-кубов 2-кубы представлены в двух экземплярах как результаты склеивания двух различных пар 1-кубов. Распространяя этот принцип на кубы большей размерности, можно утверждать, что </a:t>
            </a:r>
            <a:r>
              <a:rPr lang="ru-RU" sz="2800" i="1" dirty="0">
                <a:latin typeface="+mn-lt"/>
                <a:cs typeface="+mn-cs"/>
              </a:rPr>
              <a:t>r</a:t>
            </a:r>
            <a:r>
              <a:rPr lang="ru-RU" sz="2800" dirty="0">
                <a:latin typeface="+mn-lt"/>
                <a:cs typeface="+mn-cs"/>
              </a:rPr>
              <a:t>-кубы как результат склеивания (</a:t>
            </a:r>
            <a:r>
              <a:rPr lang="ru-RU" sz="2800" i="1" dirty="0">
                <a:latin typeface="+mn-lt"/>
                <a:cs typeface="+mn-cs"/>
              </a:rPr>
              <a:t>r-</a:t>
            </a:r>
            <a:r>
              <a:rPr lang="ru-RU" sz="2800" dirty="0">
                <a:latin typeface="+mn-lt"/>
                <a:cs typeface="+mn-cs"/>
              </a:rPr>
              <a:t>1)</a:t>
            </a:r>
            <a:r>
              <a:rPr lang="ru-RU" sz="2800" i="1" dirty="0">
                <a:latin typeface="+mn-lt"/>
                <a:cs typeface="+mn-cs"/>
              </a:rPr>
              <a:t>-</a:t>
            </a:r>
            <a:r>
              <a:rPr lang="ru-RU" sz="2800" dirty="0">
                <a:latin typeface="+mn-lt"/>
                <a:cs typeface="+mn-cs"/>
              </a:rPr>
              <a:t>кубов получаются в </a:t>
            </a:r>
            <a:r>
              <a:rPr lang="ru-RU" sz="2800" i="1" dirty="0">
                <a:latin typeface="+mn-lt"/>
                <a:cs typeface="+mn-cs"/>
              </a:rPr>
              <a:t>r</a:t>
            </a:r>
            <a:r>
              <a:rPr lang="ru-RU" sz="2800" dirty="0">
                <a:latin typeface="+mn-lt"/>
                <a:cs typeface="+mn-cs"/>
              </a:rPr>
              <a:t>-кратном количестве экземпляров.</a:t>
            </a:r>
          </a:p>
        </p:txBody>
      </p:sp>
      <p:graphicFrame>
        <p:nvGraphicFramePr>
          <p:cNvPr id="23554" name="Object 2"/>
          <p:cNvGraphicFramePr>
            <a:graphicFrameLocks noChangeAspect="1"/>
          </p:cNvGraphicFramePr>
          <p:nvPr/>
        </p:nvGraphicFramePr>
        <p:xfrm>
          <a:off x="4643438" y="6092825"/>
          <a:ext cx="1924050" cy="765175"/>
        </p:xfrm>
        <a:graphic>
          <a:graphicData uri="http://schemas.openxmlformats.org/presentationml/2006/ole">
            <mc:AlternateContent xmlns:mc="http://schemas.openxmlformats.org/markup-compatibility/2006">
              <mc:Choice xmlns:v="urn:schemas-microsoft-com:vml" Requires="v">
                <p:oleObj spid="_x0000_s23554" name="Формула" r:id="rId2" imgW="990360" imgH="393480" progId="Equation.3">
                  <p:embed/>
                </p:oleObj>
              </mc:Choice>
              <mc:Fallback>
                <p:oleObj name="Формула" r:id="rId2" imgW="990360" imgH="393480" progId="Equation.3">
                  <p:embed/>
                  <p:pic>
                    <p:nvPicPr>
                      <p:cNvPr id="0" name="Object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3438" y="6092825"/>
                        <a:ext cx="1924050" cy="7651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TextBox 4"/>
          <p:cNvSpPr txBox="1"/>
          <p:nvPr/>
        </p:nvSpPr>
        <p:spPr>
          <a:xfrm>
            <a:off x="0" y="2564904"/>
            <a:ext cx="9144000" cy="1384995"/>
          </a:xfrm>
          <a:prstGeom prst="rect">
            <a:avLst/>
          </a:prstGeom>
          <a:noFill/>
        </p:spPr>
        <p:txBody>
          <a:bodyPr wrap="square" rtlCol="0">
            <a:spAutoFit/>
          </a:bodyPr>
          <a:lstStyle/>
          <a:p>
            <a:pPr hangingPunct="0">
              <a:defRPr/>
            </a:pPr>
            <a:r>
              <a:rPr lang="ru-RU" sz="2800" dirty="0">
                <a:latin typeface="+mn-lt"/>
              </a:rPr>
              <a:t>Куб, входящий в состав кубического комплекса </a:t>
            </a:r>
            <a:r>
              <a:rPr lang="ru-RU" sz="2800" i="1" dirty="0">
                <a:latin typeface="+mn-lt"/>
              </a:rPr>
              <a:t>K</a:t>
            </a:r>
            <a:r>
              <a:rPr lang="ru-RU" sz="2800" dirty="0">
                <a:latin typeface="+mn-lt"/>
              </a:rPr>
              <a:t>(</a:t>
            </a:r>
            <a:r>
              <a:rPr lang="ru-RU" sz="2800" i="1" dirty="0" err="1">
                <a:latin typeface="+mn-lt"/>
              </a:rPr>
              <a:t>f</a:t>
            </a:r>
            <a:r>
              <a:rPr lang="ru-RU" sz="2800" dirty="0">
                <a:latin typeface="+mn-lt"/>
              </a:rPr>
              <a:t>)</a:t>
            </a:r>
            <a:r>
              <a:rPr lang="ru-RU" sz="2800" i="1" dirty="0">
                <a:latin typeface="+mn-lt"/>
              </a:rPr>
              <a:t>,</a:t>
            </a:r>
            <a:r>
              <a:rPr lang="ru-RU" sz="2800" dirty="0">
                <a:latin typeface="+mn-lt"/>
              </a:rPr>
              <a:t> называется </a:t>
            </a:r>
            <a:r>
              <a:rPr lang="ru-RU" sz="2800" b="1" i="1" dirty="0">
                <a:solidFill>
                  <a:srgbClr val="FF0000"/>
                </a:solidFill>
                <a:latin typeface="+mn-lt"/>
              </a:rPr>
              <a:t>максимальным</a:t>
            </a:r>
            <a:r>
              <a:rPr lang="ru-RU" sz="2800" dirty="0">
                <a:latin typeface="+mn-lt"/>
              </a:rPr>
              <a:t>, если он не вступает ни в одну операцию склеивания.</a:t>
            </a:r>
          </a:p>
        </p:txBody>
      </p:sp>
      <p:sp>
        <p:nvSpPr>
          <p:cNvPr id="6" name="TextBox 5"/>
          <p:cNvSpPr txBox="1"/>
          <p:nvPr/>
        </p:nvSpPr>
        <p:spPr>
          <a:xfrm>
            <a:off x="0" y="3789040"/>
            <a:ext cx="9144000" cy="2246769"/>
          </a:xfrm>
          <a:prstGeom prst="rect">
            <a:avLst/>
          </a:prstGeom>
          <a:noFill/>
        </p:spPr>
        <p:txBody>
          <a:bodyPr wrap="square" rtlCol="0">
            <a:spAutoFit/>
          </a:bodyPr>
          <a:lstStyle/>
          <a:p>
            <a:pPr hangingPunct="0">
              <a:defRPr/>
            </a:pPr>
            <a:r>
              <a:rPr lang="ru-RU" sz="2800" dirty="0">
                <a:latin typeface="+mn-lt"/>
              </a:rPr>
              <a:t>Множество максимальных кубов функции </a:t>
            </a:r>
            <a:r>
              <a:rPr lang="en-US" sz="2800" i="1" dirty="0">
                <a:latin typeface="+mn-lt"/>
              </a:rPr>
              <a:t>f</a:t>
            </a:r>
            <a:r>
              <a:rPr lang="en-US" sz="2800" dirty="0">
                <a:latin typeface="+mn-lt"/>
              </a:rPr>
              <a:t> </a:t>
            </a:r>
            <a:r>
              <a:rPr lang="ru-RU" sz="2800" dirty="0">
                <a:latin typeface="+mn-lt"/>
              </a:rPr>
              <a:t>обозначается </a:t>
            </a:r>
            <a:r>
              <a:rPr lang="en-US" sz="2800" i="1" dirty="0">
                <a:latin typeface="+mn-lt"/>
              </a:rPr>
              <a:t>Z</a:t>
            </a:r>
            <a:r>
              <a:rPr lang="ru-RU" sz="2800" dirty="0">
                <a:latin typeface="+mn-lt"/>
              </a:rPr>
              <a:t>(</a:t>
            </a:r>
            <a:r>
              <a:rPr lang="en-US" sz="2800" i="1" dirty="0">
                <a:latin typeface="+mn-lt"/>
              </a:rPr>
              <a:t>f</a:t>
            </a:r>
            <a:r>
              <a:rPr lang="ru-RU" sz="2800" dirty="0">
                <a:latin typeface="+mn-lt"/>
              </a:rPr>
              <a:t>). Это множество является окончательным результатом операции склеивания кубов. Из кубов этого множества (и только из них) строится минимальное покрытие булевой функции.</a:t>
            </a:r>
          </a:p>
        </p:txBody>
      </p:sp>
      <p:sp>
        <p:nvSpPr>
          <p:cNvPr id="7" name="TextBox 6"/>
          <p:cNvSpPr txBox="1"/>
          <p:nvPr/>
        </p:nvSpPr>
        <p:spPr>
          <a:xfrm>
            <a:off x="0" y="5903893"/>
            <a:ext cx="4788024" cy="954107"/>
          </a:xfrm>
          <a:prstGeom prst="rect">
            <a:avLst/>
          </a:prstGeom>
          <a:noFill/>
        </p:spPr>
        <p:txBody>
          <a:bodyPr wrap="square" rtlCol="0">
            <a:spAutoFit/>
          </a:bodyPr>
          <a:lstStyle/>
          <a:p>
            <a:pPr hangingPunct="0">
              <a:defRPr/>
            </a:pPr>
            <a:r>
              <a:rPr lang="ru-RU" sz="2800" dirty="0">
                <a:latin typeface="+mn-lt"/>
              </a:rPr>
              <a:t>В примере максимальными </a:t>
            </a:r>
          </a:p>
          <a:p>
            <a:pPr hangingPunct="0">
              <a:defRPr/>
            </a:pPr>
            <a:r>
              <a:rPr lang="ru-RU" sz="2800" dirty="0">
                <a:latin typeface="+mn-lt"/>
              </a:rPr>
              <a:t>          кубами являются кубы</a:t>
            </a:r>
            <a:endParaRPr lang="ru-RU" sz="2800" dirty="0"/>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2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up)">
                                      <p:cBhvr>
                                        <p:cTn id="12" dur="20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up)">
                                      <p:cBhvr>
                                        <p:cTn id="17" dur="2000"/>
                                        <p:tgtEl>
                                          <p:spTgt spid="7"/>
                                        </p:tgtEl>
                                      </p:cBhvr>
                                    </p:animEffect>
                                  </p:childTnLst>
                                </p:cTn>
                              </p:par>
                              <p:par>
                                <p:cTn id="18" presetID="22" presetClass="entr" presetSubtype="1" fill="hold" nodeType="withEffect">
                                  <p:stCondLst>
                                    <p:cond delay="0"/>
                                  </p:stCondLst>
                                  <p:childTnLst>
                                    <p:set>
                                      <p:cBhvr>
                                        <p:cTn id="19" dur="1" fill="hold">
                                          <p:stCondLst>
                                            <p:cond delay="0"/>
                                          </p:stCondLst>
                                        </p:cTn>
                                        <p:tgtEl>
                                          <p:spTgt spid="23554"/>
                                        </p:tgtEl>
                                        <p:attrNameLst>
                                          <p:attrName>style.visibility</p:attrName>
                                        </p:attrNameLst>
                                      </p:cBhvr>
                                      <p:to>
                                        <p:strVal val="visible"/>
                                      </p:to>
                                    </p:set>
                                    <p:animEffect transition="in" filter="wipe(up)">
                                      <p:cBhvr>
                                        <p:cTn id="20" dur="2000"/>
                                        <p:tgtEl>
                                          <p:spTgt spid="235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p:cNvSpPr>
            <a:spLocks noGrp="1"/>
          </p:cNvSpPr>
          <p:nvPr>
            <p:ph type="sldNum" sz="quarter" idx="12"/>
          </p:nvPr>
        </p:nvSpPr>
        <p:spPr/>
        <p:txBody>
          <a:bodyPr/>
          <a:lstStyle/>
          <a:p>
            <a:pPr>
              <a:defRPr/>
            </a:pPr>
            <a:fld id="{70D4B6E6-04D3-4593-87CC-DF825F136FFC}" type="slidenum">
              <a:rPr lang="ru-RU" smtClean="0"/>
              <a:pPr>
                <a:defRPr/>
              </a:pPr>
              <a:t>46</a:t>
            </a:fld>
            <a:endParaRPr lang="ru-RU"/>
          </a:p>
        </p:txBody>
      </p:sp>
      <p:sp>
        <p:nvSpPr>
          <p:cNvPr id="96259" name="TextBox 5"/>
          <p:cNvSpPr txBox="1">
            <a:spLocks noChangeArrowheads="1"/>
          </p:cNvSpPr>
          <p:nvPr/>
        </p:nvSpPr>
        <p:spPr bwMode="auto">
          <a:xfrm>
            <a:off x="0" y="0"/>
            <a:ext cx="9144000" cy="4031873"/>
          </a:xfrm>
          <a:prstGeom prst="rect">
            <a:avLst/>
          </a:prstGeom>
          <a:noFill/>
          <a:ln w="9525">
            <a:noFill/>
            <a:miter lim="800000"/>
            <a:headEnd/>
            <a:tailEnd/>
          </a:ln>
        </p:spPr>
        <p:txBody>
          <a:bodyPr>
            <a:spAutoFit/>
          </a:bodyPr>
          <a:lstStyle/>
          <a:p>
            <a:pPr marL="0" lvl="1" algn="just"/>
            <a:r>
              <a:rPr lang="ru-RU" sz="3200" b="1" dirty="0">
                <a:solidFill>
                  <a:srgbClr val="FF0000"/>
                </a:solidFill>
                <a:latin typeface="Calibri" pitchFamily="34" charset="0"/>
                <a:cs typeface="Times New Roman" pitchFamily="18" charset="0"/>
              </a:rPr>
              <a:t>Графическое представление булевых функций.               Геометрическая интерпретация кубов малой размерности</a:t>
            </a:r>
          </a:p>
          <a:p>
            <a:pPr marL="0" lvl="1" algn="just" eaLnBrk="0" hangingPunct="0"/>
            <a:r>
              <a:rPr lang="ru-RU" sz="3200" dirty="0">
                <a:latin typeface="Calibri" pitchFamily="34" charset="0"/>
                <a:cs typeface="Times New Roman" pitchFamily="18" charset="0"/>
              </a:rPr>
              <a:t>Графическое представление булевых функций носит ограниченный характер и, как правило, является наглядным для булевых функций от двух (“плоский” вариант) и трех переменных (“пространственный” вариант).</a:t>
            </a:r>
            <a:endParaRPr lang="ru-RU" sz="3200" dirty="0">
              <a:latin typeface="Calibri" pitchFamily="34" charset="0"/>
            </a:endParaRPr>
          </a:p>
        </p:txBody>
      </p:sp>
      <p:sp>
        <p:nvSpPr>
          <p:cNvPr id="4" name="TextBox 3"/>
          <p:cNvSpPr txBox="1"/>
          <p:nvPr/>
        </p:nvSpPr>
        <p:spPr>
          <a:xfrm>
            <a:off x="0" y="3933056"/>
            <a:ext cx="9144000" cy="3046988"/>
          </a:xfrm>
          <a:prstGeom prst="rect">
            <a:avLst/>
          </a:prstGeom>
          <a:noFill/>
        </p:spPr>
        <p:txBody>
          <a:bodyPr wrap="square" rtlCol="0">
            <a:spAutoFit/>
          </a:bodyPr>
          <a:lstStyle/>
          <a:p>
            <a:pPr algn="just" eaLnBrk="0" hangingPunct="0"/>
            <a:r>
              <a:rPr lang="ru-RU" sz="3200" dirty="0">
                <a:latin typeface="Calibri" pitchFamily="34" charset="0"/>
                <a:cs typeface="Times New Roman" pitchFamily="18" charset="0"/>
              </a:rPr>
              <a:t>При использовании графического способа задания булевой функции от </a:t>
            </a:r>
            <a:r>
              <a:rPr lang="en-US" sz="3200" i="1" dirty="0">
                <a:latin typeface="Calibri" pitchFamily="34" charset="0"/>
                <a:cs typeface="Times New Roman" pitchFamily="18" charset="0"/>
              </a:rPr>
              <a:t>n</a:t>
            </a:r>
            <a:r>
              <a:rPr lang="en-US" sz="3200" dirty="0">
                <a:latin typeface="Calibri" pitchFamily="34" charset="0"/>
                <a:cs typeface="Times New Roman" pitchFamily="18" charset="0"/>
              </a:rPr>
              <a:t> </a:t>
            </a:r>
            <a:r>
              <a:rPr lang="ru-RU" sz="3200" dirty="0">
                <a:latin typeface="Calibri" pitchFamily="34" charset="0"/>
                <a:cs typeface="Times New Roman" pitchFamily="18" charset="0"/>
              </a:rPr>
              <a:t>переменных каждый из 2</a:t>
            </a:r>
            <a:r>
              <a:rPr lang="en-US" sz="3200" i="1" baseline="30000" dirty="0">
                <a:latin typeface="Calibri" pitchFamily="34" charset="0"/>
                <a:cs typeface="Times New Roman" pitchFamily="18" charset="0"/>
              </a:rPr>
              <a:t>n</a:t>
            </a:r>
            <a:r>
              <a:rPr lang="en-US" sz="3200" dirty="0">
                <a:latin typeface="Calibri" pitchFamily="34" charset="0"/>
                <a:cs typeface="Times New Roman" pitchFamily="18" charset="0"/>
              </a:rPr>
              <a:t> </a:t>
            </a:r>
            <a:r>
              <a:rPr lang="ru-RU" sz="3200" dirty="0">
                <a:latin typeface="Calibri" pitchFamily="34" charset="0"/>
                <a:cs typeface="Times New Roman" pitchFamily="18" charset="0"/>
              </a:rPr>
              <a:t>наборов ее аргументов отождествляется с точкой </a:t>
            </a:r>
            <a:r>
              <a:rPr lang="en-US" sz="3200" i="1" dirty="0">
                <a:latin typeface="Calibri" pitchFamily="34" charset="0"/>
                <a:cs typeface="Times New Roman" pitchFamily="18" charset="0"/>
              </a:rPr>
              <a:t>n</a:t>
            </a:r>
            <a:r>
              <a:rPr lang="ru-RU" sz="3200" dirty="0">
                <a:latin typeface="Calibri" pitchFamily="34" charset="0"/>
                <a:cs typeface="Times New Roman" pitchFamily="18" charset="0"/>
              </a:rPr>
              <a:t>-мерного пространства с соответствующими координатами, которые могут принимать только два значении: 0 или 1. </a:t>
            </a:r>
            <a:endParaRPr lang="ru-RU" sz="3200" dirty="0">
              <a:latin typeface="Calibri" pitchFamily="34" charset="0"/>
            </a:endParaRPr>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p:cNvSpPr>
            <a:spLocks noGrp="1"/>
          </p:cNvSpPr>
          <p:nvPr>
            <p:ph type="sldNum" sz="quarter" idx="12"/>
          </p:nvPr>
        </p:nvSpPr>
        <p:spPr/>
        <p:txBody>
          <a:bodyPr/>
          <a:lstStyle/>
          <a:p>
            <a:pPr>
              <a:defRPr/>
            </a:pPr>
            <a:fld id="{98CFB32E-309F-4BDA-A648-973F680AFB62}" type="slidenum">
              <a:rPr lang="ru-RU" smtClean="0"/>
              <a:pPr>
                <a:defRPr/>
              </a:pPr>
              <a:t>47</a:t>
            </a:fld>
            <a:endParaRPr lang="ru-RU"/>
          </a:p>
        </p:txBody>
      </p:sp>
      <p:sp>
        <p:nvSpPr>
          <p:cNvPr id="24580" name="TextBox 3"/>
          <p:cNvSpPr txBox="1">
            <a:spLocks noChangeArrowheads="1"/>
          </p:cNvSpPr>
          <p:nvPr/>
        </p:nvSpPr>
        <p:spPr bwMode="auto">
          <a:xfrm>
            <a:off x="0" y="908050"/>
            <a:ext cx="9036050" cy="5018088"/>
          </a:xfrm>
          <a:prstGeom prst="rect">
            <a:avLst/>
          </a:prstGeom>
          <a:noFill/>
          <a:ln w="9525">
            <a:noFill/>
            <a:miter lim="800000"/>
            <a:headEnd/>
            <a:tailEnd/>
          </a:ln>
        </p:spPr>
        <p:txBody>
          <a:bodyPr>
            <a:spAutoFit/>
          </a:bodyPr>
          <a:lstStyle/>
          <a:p>
            <a:pPr algn="just" eaLnBrk="0" hangingPunct="0"/>
            <a:r>
              <a:rPr lang="ru-RU" sz="3200" dirty="0">
                <a:latin typeface="Calibri" pitchFamily="34" charset="0"/>
                <a:cs typeface="Times New Roman" pitchFamily="18" charset="0"/>
              </a:rPr>
              <a:t>Таким образом, множество наборов аргументов булевой функции, представляющих область ее определения, можно отождествить с множеством вершин </a:t>
            </a:r>
            <a:r>
              <a:rPr lang="en-US" sz="3200" i="1" dirty="0">
                <a:latin typeface="Calibri" pitchFamily="34" charset="0"/>
                <a:cs typeface="Times New Roman" pitchFamily="18" charset="0"/>
              </a:rPr>
              <a:t>n</a:t>
            </a:r>
            <a:r>
              <a:rPr lang="ru-RU" sz="3200" dirty="0">
                <a:latin typeface="Calibri" pitchFamily="34" charset="0"/>
                <a:cs typeface="Times New Roman" pitchFamily="18" charset="0"/>
              </a:rPr>
              <a:t>-мерного куба с длиной ребра, равной 1.</a:t>
            </a:r>
            <a:endParaRPr lang="ru-RU" sz="3200" dirty="0">
              <a:latin typeface="Calibri" pitchFamily="34" charset="0"/>
            </a:endParaRPr>
          </a:p>
          <a:p>
            <a:pPr algn="just" eaLnBrk="0" hangingPunct="0"/>
            <a:r>
              <a:rPr lang="ru-RU" sz="3200" dirty="0">
                <a:latin typeface="Calibri" pitchFamily="34" charset="0"/>
                <a:cs typeface="Times New Roman" pitchFamily="18" charset="0"/>
              </a:rPr>
              <a:t>Для представления значений функции (0 или 1) обычно выделяются вершины куба, соответствующие наборам аргументов, на которых функция равна единице. На рисунке показано графическое представление функции из примера</a:t>
            </a:r>
            <a:r>
              <a:rPr lang="en-US" sz="3200" dirty="0">
                <a:cs typeface="Times New Roman" pitchFamily="18" charset="0"/>
              </a:rPr>
              <a:t>:</a:t>
            </a:r>
          </a:p>
          <a:p>
            <a:pPr algn="just" eaLnBrk="0" hangingPunct="0"/>
            <a:endParaRPr lang="ru-RU" sz="3200" dirty="0"/>
          </a:p>
        </p:txBody>
      </p:sp>
      <p:graphicFrame>
        <p:nvGraphicFramePr>
          <p:cNvPr id="24578" name="Object 1"/>
          <p:cNvGraphicFramePr>
            <a:graphicFrameLocks noChangeAspect="1"/>
          </p:cNvGraphicFramePr>
          <p:nvPr/>
        </p:nvGraphicFramePr>
        <p:xfrm>
          <a:off x="2843213" y="5551488"/>
          <a:ext cx="3373437" cy="685800"/>
        </p:xfrm>
        <a:graphic>
          <a:graphicData uri="http://schemas.openxmlformats.org/presentationml/2006/ole">
            <mc:AlternateContent xmlns:mc="http://schemas.openxmlformats.org/markup-compatibility/2006">
              <mc:Choice xmlns:v="urn:schemas-microsoft-com:vml" Requires="v">
                <p:oleObj spid="_x0000_s24578" name="Формула" r:id="rId2" imgW="1498320" imgH="304560" progId="Equation.3">
                  <p:embed/>
                </p:oleObj>
              </mc:Choice>
              <mc:Fallback>
                <p:oleObj name="Формула" r:id="rId2" imgW="1498320" imgH="304560" progId="Equation.3">
                  <p:embed/>
                  <p:pic>
                    <p:nvPicPr>
                      <p:cNvPr id="0" name="Object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3213" y="5551488"/>
                        <a:ext cx="3373437" cy="685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spd="slow">
    <p:wipe dir="d"/>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p:cNvSpPr>
            <a:spLocks noGrp="1"/>
          </p:cNvSpPr>
          <p:nvPr>
            <p:ph type="sldNum" sz="quarter" idx="12"/>
          </p:nvPr>
        </p:nvSpPr>
        <p:spPr/>
        <p:txBody>
          <a:bodyPr/>
          <a:lstStyle/>
          <a:p>
            <a:pPr>
              <a:defRPr/>
            </a:pPr>
            <a:fld id="{F377DEFB-C240-4ABA-A077-AF3E0ED59438}" type="slidenum">
              <a:rPr lang="ru-RU" smtClean="0"/>
              <a:pPr>
                <a:defRPr/>
              </a:pPr>
              <a:t>48</a:t>
            </a:fld>
            <a:endParaRPr lang="ru-RU"/>
          </a:p>
        </p:txBody>
      </p:sp>
      <p:pic>
        <p:nvPicPr>
          <p:cNvPr id="97283" name="Picture 1"/>
          <p:cNvPicPr>
            <a:picLocks noChangeAspect="1" noChangeArrowheads="1"/>
          </p:cNvPicPr>
          <p:nvPr/>
        </p:nvPicPr>
        <p:blipFill>
          <a:blip r:embed="rId2" cstate="print">
            <a:clrChange>
              <a:clrFrom>
                <a:srgbClr val="FFFFFF"/>
              </a:clrFrom>
              <a:clrTo>
                <a:srgbClr val="FFFFFF">
                  <a:alpha val="0"/>
                </a:srgbClr>
              </a:clrTo>
            </a:clrChange>
            <a:lum contrast="10000"/>
          </a:blip>
          <a:srcRect l="37762" t="54350" r="47552" b="33681"/>
          <a:stretch>
            <a:fillRect/>
          </a:stretch>
        </p:blipFill>
        <p:spPr bwMode="auto">
          <a:xfrm>
            <a:off x="-36513" y="-26988"/>
            <a:ext cx="4824413" cy="3724276"/>
          </a:xfrm>
          <a:prstGeom prst="rect">
            <a:avLst/>
          </a:prstGeom>
          <a:noFill/>
          <a:ln w="9525">
            <a:noFill/>
            <a:miter lim="800000"/>
            <a:headEnd/>
            <a:tailEnd/>
          </a:ln>
        </p:spPr>
      </p:pic>
      <p:sp>
        <p:nvSpPr>
          <p:cNvPr id="97284" name="Rectangle 2"/>
          <p:cNvSpPr>
            <a:spLocks noChangeArrowheads="1"/>
          </p:cNvSpPr>
          <p:nvPr/>
        </p:nvSpPr>
        <p:spPr bwMode="auto">
          <a:xfrm>
            <a:off x="4211638" y="1835150"/>
            <a:ext cx="4572000" cy="1446213"/>
          </a:xfrm>
          <a:prstGeom prst="rect">
            <a:avLst/>
          </a:prstGeom>
          <a:noFill/>
          <a:ln w="9525">
            <a:noFill/>
            <a:miter lim="800000"/>
            <a:headEnd/>
            <a:tailEnd/>
          </a:ln>
        </p:spPr>
        <p:txBody>
          <a:bodyPr anchor="ctr">
            <a:spAutoFit/>
          </a:bodyPr>
          <a:lstStyle/>
          <a:p>
            <a:r>
              <a:rPr lang="ru-RU" sz="3200">
                <a:latin typeface="Calibri" pitchFamily="34" charset="0"/>
                <a:cs typeface="Times New Roman" pitchFamily="18" charset="0"/>
              </a:rPr>
              <a:t> </a:t>
            </a:r>
            <a:r>
              <a:rPr lang="ru-RU" sz="2800">
                <a:latin typeface="Calibri" pitchFamily="34" charset="0"/>
                <a:cs typeface="Times New Roman" pitchFamily="18" charset="0"/>
              </a:rPr>
              <a:t>Рис. Графическое представление функции от трех переменных</a:t>
            </a:r>
            <a:endParaRPr lang="ru-RU" sz="2800">
              <a:latin typeface="Calibri" pitchFamily="34" charset="0"/>
            </a:endParaRPr>
          </a:p>
        </p:txBody>
      </p:sp>
      <p:sp>
        <p:nvSpPr>
          <p:cNvPr id="97285" name="Rectangle 4"/>
          <p:cNvSpPr>
            <a:spLocks noChangeArrowheads="1"/>
          </p:cNvSpPr>
          <p:nvPr/>
        </p:nvSpPr>
        <p:spPr bwMode="auto">
          <a:xfrm>
            <a:off x="0" y="3284538"/>
            <a:ext cx="9144000" cy="3649662"/>
          </a:xfrm>
          <a:prstGeom prst="rect">
            <a:avLst/>
          </a:prstGeom>
          <a:noFill/>
          <a:ln w="9525">
            <a:noFill/>
            <a:miter lim="800000"/>
            <a:headEnd/>
            <a:tailEnd/>
          </a:ln>
        </p:spPr>
        <p:txBody>
          <a:bodyPr anchor="ctr">
            <a:spAutoFit/>
          </a:bodyPr>
          <a:lstStyle/>
          <a:p>
            <a:pPr indent="539750" algn="just"/>
            <a:r>
              <a:rPr lang="ru-RU" sz="3200" dirty="0">
                <a:latin typeface="Calibri" pitchFamily="34" charset="0"/>
                <a:cs typeface="Times New Roman" pitchFamily="18" charset="0"/>
              </a:rPr>
              <a:t>Единичные значения функции выделены “жирными” точками в соответствующих вершинах куба. Выделенные вершины будем называть </a:t>
            </a:r>
            <a:r>
              <a:rPr lang="ru-RU" sz="3200" b="1" i="1" dirty="0">
                <a:solidFill>
                  <a:srgbClr val="FF0000"/>
                </a:solidFill>
                <a:latin typeface="Calibri" pitchFamily="34" charset="0"/>
                <a:cs typeface="Times New Roman" pitchFamily="18" charset="0"/>
              </a:rPr>
              <a:t>существенными.</a:t>
            </a:r>
            <a:r>
              <a:rPr lang="ru-RU" sz="3200" dirty="0">
                <a:latin typeface="Calibri" pitchFamily="34" charset="0"/>
                <a:cs typeface="Times New Roman" pitchFamily="18" charset="0"/>
              </a:rPr>
              <a:t> Существенные вершины соответствуют 0-кубам функции. Таким образом, геометрической интерпретацией 0-куба является точка, представляющая существенную вершину.</a:t>
            </a:r>
            <a:endParaRPr lang="ru-RU" sz="3200" dirty="0">
              <a:latin typeface="Calibri" pitchFamily="34" charset="0"/>
            </a:endParaRPr>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97285"/>
                                        </p:tgtEl>
                                        <p:attrNameLst>
                                          <p:attrName>style.visibility</p:attrName>
                                        </p:attrNameLst>
                                      </p:cBhvr>
                                      <p:to>
                                        <p:strVal val="visible"/>
                                      </p:to>
                                    </p:set>
                                    <p:animEffect transition="in" filter="wipe(up)">
                                      <p:cBhvr>
                                        <p:cTn id="7" dur="2000"/>
                                        <p:tgtEl>
                                          <p:spTgt spid="972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285"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p:cNvSpPr>
            <a:spLocks noGrp="1"/>
          </p:cNvSpPr>
          <p:nvPr>
            <p:ph type="sldNum" sz="quarter" idx="12"/>
          </p:nvPr>
        </p:nvSpPr>
        <p:spPr/>
        <p:txBody>
          <a:bodyPr/>
          <a:lstStyle/>
          <a:p>
            <a:pPr>
              <a:defRPr/>
            </a:pPr>
            <a:fld id="{511DBCCB-DAA6-4051-9F6E-90DA16F2803A}" type="slidenum">
              <a:rPr lang="ru-RU" smtClean="0"/>
              <a:pPr>
                <a:defRPr/>
              </a:pPr>
              <a:t>49</a:t>
            </a:fld>
            <a:endParaRPr lang="ru-RU"/>
          </a:p>
        </p:txBody>
      </p:sp>
      <p:sp>
        <p:nvSpPr>
          <p:cNvPr id="98307" name="Rectangle 1"/>
          <p:cNvSpPr>
            <a:spLocks noChangeArrowheads="1"/>
          </p:cNvSpPr>
          <p:nvPr/>
        </p:nvSpPr>
        <p:spPr bwMode="auto">
          <a:xfrm>
            <a:off x="0" y="2887682"/>
            <a:ext cx="9144000" cy="3970318"/>
          </a:xfrm>
          <a:prstGeom prst="rect">
            <a:avLst/>
          </a:prstGeom>
          <a:noFill/>
          <a:ln w="9525">
            <a:noFill/>
            <a:miter lim="800000"/>
            <a:headEnd/>
            <a:tailEnd/>
          </a:ln>
        </p:spPr>
        <p:txBody>
          <a:bodyPr anchor="ctr">
            <a:spAutoFit/>
          </a:bodyPr>
          <a:lstStyle/>
          <a:p>
            <a:pPr eaLnBrk="0" hangingPunct="0"/>
            <a:r>
              <a:rPr lang="ru-RU" sz="2800" dirty="0">
                <a:latin typeface="Calibri" pitchFamily="34" charset="0"/>
                <a:cs typeface="Times New Roman" pitchFamily="18" charset="0"/>
              </a:rPr>
              <a:t>Два соседних 0-куба являются концами какого-либо ребра, в связи с чем, геометрической интерпретацией 1-куба является ребро, замыкаемое склеивающимися 0-кубами. На рисунке выделены пять ребер, </a:t>
            </a:r>
            <a:r>
              <a:rPr lang="ru-RU" sz="2800" dirty="0" err="1">
                <a:latin typeface="Calibri" pitchFamily="34" charset="0"/>
                <a:cs typeface="Times New Roman" pitchFamily="18" charset="0"/>
              </a:rPr>
              <a:t>соответствую-щих</a:t>
            </a:r>
            <a:r>
              <a:rPr lang="ru-RU" sz="2800" dirty="0">
                <a:latin typeface="Calibri" pitchFamily="34" charset="0"/>
                <a:cs typeface="Times New Roman" pitchFamily="18" charset="0"/>
              </a:rPr>
              <a:t> 1-кубам кубического комплекса </a:t>
            </a:r>
            <a:r>
              <a:rPr lang="en-US" sz="2800" i="1" dirty="0">
                <a:latin typeface="Calibri" pitchFamily="34" charset="0"/>
                <a:cs typeface="Times New Roman" pitchFamily="18" charset="0"/>
              </a:rPr>
              <a:t>K</a:t>
            </a:r>
            <a:r>
              <a:rPr lang="ru-RU" sz="2800" i="1" baseline="30000" dirty="0">
                <a:latin typeface="Calibri" pitchFamily="34" charset="0"/>
                <a:cs typeface="Times New Roman" pitchFamily="18" charset="0"/>
              </a:rPr>
              <a:t>1</a:t>
            </a:r>
            <a:r>
              <a:rPr lang="ru-RU" sz="2800" dirty="0">
                <a:latin typeface="Calibri" pitchFamily="34" charset="0"/>
                <a:cs typeface="Times New Roman" pitchFamily="18" charset="0"/>
              </a:rPr>
              <a:t>(</a:t>
            </a:r>
            <a:r>
              <a:rPr lang="en-US" sz="2800" i="1" dirty="0">
                <a:latin typeface="Calibri" pitchFamily="34" charset="0"/>
                <a:cs typeface="Times New Roman" pitchFamily="18" charset="0"/>
              </a:rPr>
              <a:t>f</a:t>
            </a:r>
            <a:r>
              <a:rPr lang="ru-RU" sz="2800" dirty="0">
                <a:latin typeface="Calibri" pitchFamily="34" charset="0"/>
                <a:cs typeface="Times New Roman" pitchFamily="18" charset="0"/>
              </a:rPr>
              <a:t>) из примера.</a:t>
            </a:r>
            <a:r>
              <a:rPr lang="ru-RU" sz="2800" dirty="0">
                <a:cs typeface="Times New Roman" pitchFamily="18" charset="0"/>
              </a:rPr>
              <a:t> </a:t>
            </a:r>
            <a:r>
              <a:rPr lang="ru-RU" sz="2800" dirty="0">
                <a:latin typeface="Calibri" pitchFamily="34" charset="0"/>
                <a:cs typeface="Times New Roman" pitchFamily="18" charset="0"/>
              </a:rPr>
              <a:t>Два параллельных ребра, образующих грань, являются </a:t>
            </a:r>
            <a:r>
              <a:rPr lang="ru-RU" sz="2800" dirty="0" err="1">
                <a:latin typeface="Calibri" pitchFamily="34" charset="0"/>
                <a:cs typeface="Times New Roman" pitchFamily="18" charset="0"/>
              </a:rPr>
              <a:t>обра-зами</a:t>
            </a:r>
            <a:r>
              <a:rPr lang="ru-RU" sz="2800" dirty="0">
                <a:latin typeface="Calibri" pitchFamily="34" charset="0"/>
                <a:cs typeface="Times New Roman" pitchFamily="18" charset="0"/>
              </a:rPr>
              <a:t> склеивающихся 1-кубов. В соответствии с этим геометрической интерпретацией 2-куба является грань, образуемая парой параллельных ребер.</a:t>
            </a:r>
          </a:p>
        </p:txBody>
      </p:sp>
      <p:pic>
        <p:nvPicPr>
          <p:cNvPr id="4" name="Picture 1"/>
          <p:cNvPicPr>
            <a:picLocks noChangeAspect="1" noChangeArrowheads="1"/>
          </p:cNvPicPr>
          <p:nvPr/>
        </p:nvPicPr>
        <p:blipFill>
          <a:blip r:embed="rId2" cstate="print">
            <a:clrChange>
              <a:clrFrom>
                <a:srgbClr val="FFFFFF"/>
              </a:clrFrom>
              <a:clrTo>
                <a:srgbClr val="FFFFFF">
                  <a:alpha val="0"/>
                </a:srgbClr>
              </a:clrTo>
            </a:clrChange>
            <a:lum contrast="10000"/>
          </a:blip>
          <a:srcRect l="37762" t="54350" r="47552" b="33681"/>
          <a:stretch>
            <a:fillRect/>
          </a:stretch>
        </p:blipFill>
        <p:spPr bwMode="auto">
          <a:xfrm>
            <a:off x="-36513" y="-243408"/>
            <a:ext cx="4464497" cy="3446434"/>
          </a:xfrm>
          <a:prstGeom prst="rect">
            <a:avLst/>
          </a:prstGeom>
          <a:noFill/>
          <a:ln w="9525">
            <a:noFill/>
            <a:miter lim="800000"/>
            <a:headEnd/>
            <a:tailEnd/>
          </a:ln>
        </p:spPr>
      </p:pic>
    </p:spTree>
  </p:cSld>
  <p:clrMapOvr>
    <a:masterClrMapping/>
  </p:clrMapOvr>
  <p:transition spd="slow">
    <p:wipe dir="d"/>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Прямоугольник 1"/>
          <p:cNvSpPr>
            <a:spLocks noChangeArrowheads="1"/>
          </p:cNvSpPr>
          <p:nvPr/>
        </p:nvSpPr>
        <p:spPr bwMode="auto">
          <a:xfrm>
            <a:off x="0" y="0"/>
            <a:ext cx="9144000" cy="584775"/>
          </a:xfrm>
          <a:prstGeom prst="rect">
            <a:avLst/>
          </a:prstGeom>
          <a:noFill/>
          <a:ln w="9525">
            <a:noFill/>
            <a:miter lim="800000"/>
            <a:headEnd/>
            <a:tailEnd/>
          </a:ln>
        </p:spPr>
        <p:txBody>
          <a:bodyPr>
            <a:spAutoFit/>
          </a:bodyPr>
          <a:lstStyle/>
          <a:p>
            <a:pPr hangingPunct="0"/>
            <a:r>
              <a:rPr lang="ru-RU" sz="3200" dirty="0">
                <a:latin typeface="Calibri" pitchFamily="34" charset="0"/>
              </a:rPr>
              <a:t>Операции обозначаются следующим образом:</a:t>
            </a:r>
          </a:p>
        </p:txBody>
      </p:sp>
      <p:graphicFrame>
        <p:nvGraphicFramePr>
          <p:cNvPr id="1026" name="Object 1"/>
          <p:cNvGraphicFramePr>
            <a:graphicFrameLocks noChangeAspect="1"/>
          </p:cNvGraphicFramePr>
          <p:nvPr/>
        </p:nvGraphicFramePr>
        <p:xfrm>
          <a:off x="2306638" y="500063"/>
          <a:ext cx="1150937" cy="642937"/>
        </p:xfrm>
        <a:graphic>
          <a:graphicData uri="http://schemas.openxmlformats.org/presentationml/2006/ole">
            <mc:AlternateContent xmlns:mc="http://schemas.openxmlformats.org/markup-compatibility/2006">
              <mc:Choice xmlns:v="urn:schemas-microsoft-com:vml" Requires="v">
                <p:oleObj spid="_x0000_s1026" name="Формула" r:id="rId2" imgW="431640" imgH="241200" progId="Equation.3">
                  <p:embed/>
                </p:oleObj>
              </mc:Choice>
              <mc:Fallback>
                <p:oleObj name="Формула" r:id="rId2" imgW="431640" imgH="241200" progId="Equation.3">
                  <p:embed/>
                  <p:pic>
                    <p:nvPicPr>
                      <p:cNvPr id="0" name="Object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06638" y="500063"/>
                        <a:ext cx="1150937" cy="6429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 name="Номер слайда 3"/>
          <p:cNvSpPr>
            <a:spLocks noGrp="1"/>
          </p:cNvSpPr>
          <p:nvPr>
            <p:ph type="sldNum" sz="quarter" idx="12"/>
          </p:nvPr>
        </p:nvSpPr>
        <p:spPr/>
        <p:txBody>
          <a:bodyPr/>
          <a:lstStyle/>
          <a:p>
            <a:pPr>
              <a:defRPr/>
            </a:pPr>
            <a:fld id="{5449FEEA-638C-4F1F-B292-003388E8F2B1}" type="slidenum">
              <a:rPr lang="ru-RU" smtClean="0"/>
              <a:pPr>
                <a:defRPr/>
              </a:pPr>
              <a:t>5</a:t>
            </a:fld>
            <a:endParaRPr lang="ru-RU"/>
          </a:p>
        </p:txBody>
      </p:sp>
      <p:sp>
        <p:nvSpPr>
          <p:cNvPr id="5" name="TextBox 4"/>
          <p:cNvSpPr txBox="1"/>
          <p:nvPr/>
        </p:nvSpPr>
        <p:spPr>
          <a:xfrm>
            <a:off x="0" y="1916832"/>
            <a:ext cx="9144000" cy="5016758"/>
          </a:xfrm>
          <a:prstGeom prst="rect">
            <a:avLst/>
          </a:prstGeom>
          <a:noFill/>
        </p:spPr>
        <p:txBody>
          <a:bodyPr wrap="square" rtlCol="0">
            <a:spAutoFit/>
          </a:bodyPr>
          <a:lstStyle/>
          <a:p>
            <a:pPr algn="ctr"/>
            <a:r>
              <a:rPr lang="ru-RU" sz="3200" dirty="0">
                <a:latin typeface="Calibri" pitchFamily="34" charset="0"/>
              </a:rPr>
              <a:t>   </a:t>
            </a:r>
            <a:r>
              <a:rPr lang="ru-RU" sz="3200" b="1" i="1" dirty="0">
                <a:solidFill>
                  <a:srgbClr val="FF0000"/>
                </a:solidFill>
                <a:latin typeface="Calibri" pitchFamily="34" charset="0"/>
              </a:rPr>
              <a:t>Выражения</a:t>
            </a:r>
            <a:endParaRPr lang="ru-RU" sz="3200" dirty="0">
              <a:solidFill>
                <a:srgbClr val="FF0000"/>
              </a:solidFill>
              <a:latin typeface="Calibri" pitchFamily="34" charset="0"/>
            </a:endParaRPr>
          </a:p>
          <a:p>
            <a:pPr hangingPunct="0"/>
            <a:r>
              <a:rPr lang="ru-RU" sz="3200" b="1" i="1" dirty="0">
                <a:solidFill>
                  <a:srgbClr val="FF0000"/>
                </a:solidFill>
                <a:latin typeface="Calibri" pitchFamily="34" charset="0"/>
              </a:rPr>
              <a:t>Логическим </a:t>
            </a:r>
            <a:r>
              <a:rPr lang="ru-RU" sz="3200" dirty="0">
                <a:solidFill>
                  <a:srgbClr val="FF0000"/>
                </a:solidFill>
                <a:latin typeface="Calibri" pitchFamily="34" charset="0"/>
              </a:rPr>
              <a:t>(</a:t>
            </a:r>
            <a:r>
              <a:rPr lang="ru-RU" sz="3200" b="1" i="1" dirty="0">
                <a:solidFill>
                  <a:srgbClr val="FF0000"/>
                </a:solidFill>
                <a:latin typeface="Calibri" pitchFamily="34" charset="0"/>
              </a:rPr>
              <a:t>булевым</a:t>
            </a:r>
            <a:r>
              <a:rPr lang="ru-RU" sz="3200" dirty="0">
                <a:solidFill>
                  <a:srgbClr val="FF0000"/>
                </a:solidFill>
                <a:latin typeface="Calibri" pitchFamily="34" charset="0"/>
              </a:rPr>
              <a:t>)</a:t>
            </a:r>
            <a:r>
              <a:rPr lang="ru-RU" sz="3200" b="1" i="1" dirty="0">
                <a:solidFill>
                  <a:srgbClr val="FF0000"/>
                </a:solidFill>
                <a:latin typeface="Calibri" pitchFamily="34" charset="0"/>
              </a:rPr>
              <a:t> выражением</a:t>
            </a:r>
            <a:r>
              <a:rPr lang="ru-RU" sz="3200" dirty="0">
                <a:solidFill>
                  <a:srgbClr val="FF0000"/>
                </a:solidFill>
                <a:latin typeface="Calibri" pitchFamily="34" charset="0"/>
              </a:rPr>
              <a:t> </a:t>
            </a:r>
            <a:r>
              <a:rPr lang="ru-RU" sz="3200" dirty="0">
                <a:latin typeface="Calibri" pitchFamily="34" charset="0"/>
              </a:rPr>
              <a:t>называется совокупность булевых переменных, соединенных знаками булевых операций при возможном наличии скобок для изменения порядка выполнения операций. При отсутствии скобок порядок выполнения операций определяется их приоритетом (значимостью). Для булевых операций порядок убывания приоритета следующий: </a:t>
            </a:r>
            <a:r>
              <a:rPr lang="en-US" sz="3200" dirty="0">
                <a:latin typeface="Calibri" pitchFamily="34" charset="0"/>
                <a:sym typeface="Symbol" pitchFamily="18" charset="2"/>
              </a:rPr>
              <a:t></a:t>
            </a:r>
            <a:r>
              <a:rPr lang="ru-RU" sz="3200" dirty="0">
                <a:latin typeface="Calibri" pitchFamily="34" charset="0"/>
              </a:rPr>
              <a:t> , &amp;, </a:t>
            </a:r>
            <a:r>
              <a:rPr lang="ru-RU" sz="3200" dirty="0">
                <a:latin typeface="Calibri" pitchFamily="34" charset="0"/>
                <a:sym typeface="Symbol" pitchFamily="18" charset="2"/>
              </a:rPr>
              <a:t></a:t>
            </a:r>
            <a:r>
              <a:rPr lang="ru-RU" sz="3200" dirty="0">
                <a:latin typeface="Calibri" pitchFamily="34" charset="0"/>
              </a:rPr>
              <a:t>. </a:t>
            </a:r>
            <a:endParaRPr lang="ru-RU" sz="3200" dirty="0"/>
          </a:p>
        </p:txBody>
      </p:sp>
      <p:sp>
        <p:nvSpPr>
          <p:cNvPr id="6" name="TextBox 5"/>
          <p:cNvSpPr txBox="1"/>
          <p:nvPr/>
        </p:nvSpPr>
        <p:spPr>
          <a:xfrm>
            <a:off x="107504" y="539969"/>
            <a:ext cx="8964488" cy="584775"/>
          </a:xfrm>
          <a:prstGeom prst="rect">
            <a:avLst/>
          </a:prstGeom>
          <a:noFill/>
        </p:spPr>
        <p:txBody>
          <a:bodyPr wrap="square" rtlCol="0">
            <a:spAutoFit/>
          </a:bodyPr>
          <a:lstStyle/>
          <a:p>
            <a:r>
              <a:rPr lang="ru-RU" sz="3200" dirty="0">
                <a:latin typeface="Calibri" pitchFamily="34" charset="0"/>
              </a:rPr>
              <a:t>Отрицание</a:t>
            </a:r>
            <a:endParaRPr lang="ru-RU" sz="3200" dirty="0"/>
          </a:p>
        </p:txBody>
      </p:sp>
      <p:sp>
        <p:nvSpPr>
          <p:cNvPr id="7" name="TextBox 6"/>
          <p:cNvSpPr txBox="1"/>
          <p:nvPr/>
        </p:nvSpPr>
        <p:spPr>
          <a:xfrm>
            <a:off x="0" y="980728"/>
            <a:ext cx="9144000" cy="584775"/>
          </a:xfrm>
          <a:prstGeom prst="rect">
            <a:avLst/>
          </a:prstGeom>
          <a:noFill/>
        </p:spPr>
        <p:txBody>
          <a:bodyPr wrap="square" rtlCol="0">
            <a:spAutoFit/>
          </a:bodyPr>
          <a:lstStyle/>
          <a:p>
            <a:r>
              <a:rPr lang="ru-RU" sz="3200" dirty="0">
                <a:latin typeface="Calibri" pitchFamily="34" charset="0"/>
              </a:rPr>
              <a:t> Конъюнкция  </a:t>
            </a:r>
            <a:r>
              <a:rPr lang="en-US" sz="3200" i="1" dirty="0" err="1">
                <a:latin typeface="Calibri" pitchFamily="34" charset="0"/>
              </a:rPr>
              <a:t>a</a:t>
            </a:r>
            <a:r>
              <a:rPr lang="en-US" sz="3200" dirty="0" err="1">
                <a:latin typeface="Calibri" pitchFamily="34" charset="0"/>
              </a:rPr>
              <a:t>&amp;</a:t>
            </a:r>
            <a:r>
              <a:rPr lang="en-US" sz="3200" i="1" dirty="0" err="1">
                <a:latin typeface="Calibri" pitchFamily="34" charset="0"/>
              </a:rPr>
              <a:t>b</a:t>
            </a:r>
            <a:r>
              <a:rPr lang="en-US" sz="3200" dirty="0">
                <a:latin typeface="Calibri" pitchFamily="34" charset="0"/>
              </a:rPr>
              <a:t>, </a:t>
            </a:r>
            <a:r>
              <a:rPr lang="en-US" sz="3200" i="1" dirty="0">
                <a:latin typeface="Calibri" pitchFamily="34" charset="0"/>
              </a:rPr>
              <a:t>a </a:t>
            </a:r>
            <a:r>
              <a:rPr lang="ru-RU" sz="3200" dirty="0">
                <a:latin typeface="Calibri" pitchFamily="34" charset="0"/>
                <a:sym typeface="Symbol" pitchFamily="18" charset="2"/>
              </a:rPr>
              <a:t></a:t>
            </a:r>
            <a:r>
              <a:rPr lang="ru-RU" sz="3200" dirty="0">
                <a:latin typeface="Calibri" pitchFamily="34" charset="0"/>
              </a:rPr>
              <a:t> </a:t>
            </a:r>
            <a:r>
              <a:rPr lang="en-US" sz="3200" i="1" dirty="0">
                <a:latin typeface="Calibri" pitchFamily="34" charset="0"/>
              </a:rPr>
              <a:t>b</a:t>
            </a:r>
            <a:r>
              <a:rPr lang="en-US" sz="3200" dirty="0">
                <a:latin typeface="Calibri" pitchFamily="34" charset="0"/>
              </a:rPr>
              <a:t>, </a:t>
            </a:r>
            <a:r>
              <a:rPr lang="en-US" sz="3200" i="1" dirty="0">
                <a:latin typeface="Calibri" pitchFamily="34" charset="0"/>
              </a:rPr>
              <a:t>a</a:t>
            </a:r>
            <a:r>
              <a:rPr lang="ru-RU" sz="3200" i="1" dirty="0">
                <a:latin typeface="Calibri" pitchFamily="34" charset="0"/>
                <a:sym typeface="Symbol" pitchFamily="18" charset="2"/>
              </a:rPr>
              <a:t></a:t>
            </a:r>
            <a:r>
              <a:rPr lang="en-US" sz="3200" i="1" dirty="0">
                <a:latin typeface="Calibri" pitchFamily="34" charset="0"/>
              </a:rPr>
              <a:t> b, </a:t>
            </a:r>
            <a:r>
              <a:rPr lang="en-US" sz="3200" i="1" dirty="0" err="1">
                <a:latin typeface="Calibri" pitchFamily="34" charset="0"/>
              </a:rPr>
              <a:t>ab</a:t>
            </a:r>
            <a:r>
              <a:rPr lang="en-US" sz="3200" i="1" dirty="0">
                <a:latin typeface="Calibri" pitchFamily="34" charset="0"/>
              </a:rPr>
              <a:t>, a </a:t>
            </a:r>
            <a:r>
              <a:rPr lang="ru-RU" sz="3200" dirty="0">
                <a:latin typeface="Calibri" pitchFamily="34" charset="0"/>
                <a:sym typeface="Symbol" pitchFamily="18" charset="2"/>
              </a:rPr>
              <a:t></a:t>
            </a:r>
            <a:r>
              <a:rPr lang="en-US" sz="3200" i="1" dirty="0">
                <a:latin typeface="Calibri" pitchFamily="34" charset="0"/>
              </a:rPr>
              <a:t> b;</a:t>
            </a:r>
            <a:endParaRPr lang="ru-RU" sz="3200" dirty="0"/>
          </a:p>
        </p:txBody>
      </p:sp>
      <p:sp>
        <p:nvSpPr>
          <p:cNvPr id="9" name="TextBox 8"/>
          <p:cNvSpPr txBox="1"/>
          <p:nvPr/>
        </p:nvSpPr>
        <p:spPr>
          <a:xfrm>
            <a:off x="0" y="1556792"/>
            <a:ext cx="9144000" cy="584775"/>
          </a:xfrm>
          <a:prstGeom prst="rect">
            <a:avLst/>
          </a:prstGeom>
          <a:noFill/>
        </p:spPr>
        <p:txBody>
          <a:bodyPr wrap="square" rtlCol="0">
            <a:spAutoFit/>
          </a:bodyPr>
          <a:lstStyle/>
          <a:p>
            <a:r>
              <a:rPr lang="ru-RU" sz="3200" dirty="0">
                <a:latin typeface="Calibri" pitchFamily="34" charset="0"/>
              </a:rPr>
              <a:t> Дизъюнкция  </a:t>
            </a:r>
            <a:r>
              <a:rPr lang="ru-RU" sz="3200" i="1" dirty="0" err="1">
                <a:latin typeface="Calibri" pitchFamily="34" charset="0"/>
              </a:rPr>
              <a:t>a</a:t>
            </a:r>
            <a:r>
              <a:rPr lang="ru-RU" sz="3200" i="1" dirty="0">
                <a:latin typeface="Calibri" pitchFamily="34" charset="0"/>
              </a:rPr>
              <a:t> </a:t>
            </a:r>
            <a:r>
              <a:rPr lang="ru-RU" sz="3200" dirty="0">
                <a:latin typeface="Calibri" pitchFamily="34" charset="0"/>
                <a:sym typeface="Symbol" pitchFamily="18" charset="2"/>
              </a:rPr>
              <a:t></a:t>
            </a:r>
            <a:r>
              <a:rPr lang="ru-RU" sz="3200" dirty="0">
                <a:latin typeface="Calibri" pitchFamily="34" charset="0"/>
              </a:rPr>
              <a:t> </a:t>
            </a:r>
            <a:r>
              <a:rPr lang="ru-RU" sz="3200" i="1" dirty="0" err="1">
                <a:latin typeface="Calibri" pitchFamily="34" charset="0"/>
              </a:rPr>
              <a:t>b</a:t>
            </a:r>
            <a:r>
              <a:rPr lang="ru-RU" sz="3200" dirty="0">
                <a:latin typeface="Calibri" pitchFamily="34" charset="0"/>
              </a:rPr>
              <a:t>.</a:t>
            </a:r>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2000"/>
                                        <p:tgtEl>
                                          <p:spTgt spid="6"/>
                                        </p:tgtEl>
                                      </p:cBhvr>
                                    </p:animEffect>
                                  </p:childTnLst>
                                </p:cTn>
                              </p:par>
                              <p:par>
                                <p:cTn id="8" presetID="22" presetClass="entr" presetSubtype="1" fill="hold" nodeType="withEffect">
                                  <p:stCondLst>
                                    <p:cond delay="0"/>
                                  </p:stCondLst>
                                  <p:childTnLst>
                                    <p:set>
                                      <p:cBhvr>
                                        <p:cTn id="9" dur="1" fill="hold">
                                          <p:stCondLst>
                                            <p:cond delay="0"/>
                                          </p:stCondLst>
                                        </p:cTn>
                                        <p:tgtEl>
                                          <p:spTgt spid="1026"/>
                                        </p:tgtEl>
                                        <p:attrNameLst>
                                          <p:attrName>style.visibility</p:attrName>
                                        </p:attrNameLst>
                                      </p:cBhvr>
                                      <p:to>
                                        <p:strVal val="visible"/>
                                      </p:to>
                                    </p:set>
                                    <p:animEffect transition="in" filter="wipe(up)">
                                      <p:cBhvr>
                                        <p:cTn id="10" dur="2000"/>
                                        <p:tgtEl>
                                          <p:spTgt spid="1026"/>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up)">
                                      <p:cBhvr>
                                        <p:cTn id="15" dur="20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wipe(up)">
                                      <p:cBhvr>
                                        <p:cTn id="20" dur="2000"/>
                                        <p:tgtEl>
                                          <p:spTgt spid="9"/>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1"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wipe(up)">
                                      <p:cBhvr>
                                        <p:cTn id="25"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9"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p:cNvSpPr>
            <a:spLocks noGrp="1"/>
          </p:cNvSpPr>
          <p:nvPr>
            <p:ph type="sldNum" sz="quarter" idx="12"/>
          </p:nvPr>
        </p:nvSpPr>
        <p:spPr/>
        <p:txBody>
          <a:bodyPr/>
          <a:lstStyle/>
          <a:p>
            <a:pPr>
              <a:defRPr/>
            </a:pPr>
            <a:fld id="{D71389E4-4891-41C7-AF1B-C26FD491EA3A}" type="slidenum">
              <a:rPr lang="ru-RU" smtClean="0"/>
              <a:pPr>
                <a:defRPr/>
              </a:pPr>
              <a:t>50</a:t>
            </a:fld>
            <a:endParaRPr lang="ru-RU"/>
          </a:p>
        </p:txBody>
      </p:sp>
      <p:sp>
        <p:nvSpPr>
          <p:cNvPr id="3" name="Прямоугольник 2"/>
          <p:cNvSpPr/>
          <p:nvPr/>
        </p:nvSpPr>
        <p:spPr>
          <a:xfrm>
            <a:off x="0" y="0"/>
            <a:ext cx="9144000" cy="2862322"/>
          </a:xfrm>
          <a:prstGeom prst="rect">
            <a:avLst/>
          </a:prstGeom>
        </p:spPr>
        <p:txBody>
          <a:bodyPr>
            <a:spAutoFit/>
          </a:bodyPr>
          <a:lstStyle/>
          <a:p>
            <a:pPr eaLnBrk="0" hangingPunct="0">
              <a:defRPr/>
            </a:pPr>
            <a:r>
              <a:rPr lang="ru-RU" sz="3000" dirty="0">
                <a:latin typeface="+mn-lt"/>
                <a:cs typeface="+mn-cs"/>
              </a:rPr>
              <a:t>Так как любую грань можно определить одной из пар параллельных ребер, 2-куб может быть получен как результат склеивания двух различных пар 1-кубов, то есть при всевозможных склеиваниях представляется в двух экземплярах. На рисунке штриховкой выделена грань, соответствующая 2-кубу (Х1Х) из примера.</a:t>
            </a:r>
          </a:p>
        </p:txBody>
      </p:sp>
      <p:sp>
        <p:nvSpPr>
          <p:cNvPr id="4" name="TextBox 3"/>
          <p:cNvSpPr txBox="1"/>
          <p:nvPr/>
        </p:nvSpPr>
        <p:spPr>
          <a:xfrm>
            <a:off x="0" y="2780928"/>
            <a:ext cx="9144000" cy="1938992"/>
          </a:xfrm>
          <a:prstGeom prst="rect">
            <a:avLst/>
          </a:prstGeom>
          <a:noFill/>
        </p:spPr>
        <p:txBody>
          <a:bodyPr wrap="square" rtlCol="0">
            <a:spAutoFit/>
          </a:bodyPr>
          <a:lstStyle/>
          <a:p>
            <a:pPr hangingPunct="0">
              <a:defRPr/>
            </a:pPr>
            <a:r>
              <a:rPr lang="ru-RU" sz="3000" dirty="0">
                <a:latin typeface="+mn-lt"/>
              </a:rPr>
              <a:t>Геометрическим образом 3-куба можно считать  весь трехмерный куб. Так как он может быть образован тремя способами как пара параллельных граней, то при склеивании он получается в трех экземплярах.</a:t>
            </a:r>
          </a:p>
        </p:txBody>
      </p:sp>
      <p:sp>
        <p:nvSpPr>
          <p:cNvPr id="5" name="TextBox 4"/>
          <p:cNvSpPr txBox="1"/>
          <p:nvPr/>
        </p:nvSpPr>
        <p:spPr>
          <a:xfrm>
            <a:off x="0" y="4869160"/>
            <a:ext cx="9144000" cy="1477328"/>
          </a:xfrm>
          <a:prstGeom prst="rect">
            <a:avLst/>
          </a:prstGeom>
          <a:noFill/>
        </p:spPr>
        <p:txBody>
          <a:bodyPr wrap="square" rtlCol="0">
            <a:spAutoFit/>
          </a:bodyPr>
          <a:lstStyle/>
          <a:p>
            <a:r>
              <a:rPr lang="ru-RU" sz="3000" dirty="0">
                <a:latin typeface="+mn-lt"/>
              </a:rPr>
              <a:t>На рисунке приведены возможные графические представления функции от четырех переменных в виде гиперкуба (</a:t>
            </a:r>
            <a:r>
              <a:rPr lang="ru-RU" sz="3000" dirty="0" err="1">
                <a:latin typeface="+mn-lt"/>
              </a:rPr>
              <a:t>тессеракта</a:t>
            </a:r>
            <a:r>
              <a:rPr lang="ru-RU" sz="3000" dirty="0">
                <a:latin typeface="+mn-lt"/>
              </a:rPr>
              <a:t>).</a:t>
            </a:r>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wipe(up)">
                                      <p:cBhvr>
                                        <p:cTn id="12" dur="20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p:cNvSpPr>
            <a:spLocks noGrp="1"/>
          </p:cNvSpPr>
          <p:nvPr>
            <p:ph type="sldNum" sz="quarter" idx="12"/>
          </p:nvPr>
        </p:nvSpPr>
        <p:spPr/>
        <p:txBody>
          <a:bodyPr/>
          <a:lstStyle/>
          <a:p>
            <a:pPr>
              <a:defRPr/>
            </a:pPr>
            <a:fld id="{2B8E775A-C1BA-4BCF-9B73-109FA3B8A293}" type="slidenum">
              <a:rPr lang="ru-RU" smtClean="0"/>
              <a:pPr>
                <a:defRPr/>
              </a:pPr>
              <a:t>51</a:t>
            </a:fld>
            <a:endParaRPr lang="ru-RU"/>
          </a:p>
        </p:txBody>
      </p:sp>
      <p:pic>
        <p:nvPicPr>
          <p:cNvPr id="100355" name="Рисунок 1" descr="Гипер3"/>
          <p:cNvPicPr>
            <a:picLocks noChangeAspect="1" noChangeArrowheads="1"/>
          </p:cNvPicPr>
          <p:nvPr/>
        </p:nvPicPr>
        <p:blipFill>
          <a:blip r:embed="rId2" cstate="print">
            <a:clrChange>
              <a:clrFrom>
                <a:srgbClr val="FFFFFF"/>
              </a:clrFrom>
              <a:clrTo>
                <a:srgbClr val="FFFFFF">
                  <a:alpha val="0"/>
                </a:srgbClr>
              </a:clrTo>
            </a:clrChange>
            <a:lum bright="-20000" contrast="40000"/>
            <a:grayscl/>
          </a:blip>
          <a:srcRect/>
          <a:stretch>
            <a:fillRect/>
          </a:stretch>
        </p:blipFill>
        <p:spPr bwMode="auto">
          <a:xfrm>
            <a:off x="4348163" y="0"/>
            <a:ext cx="4795837" cy="4292600"/>
          </a:xfrm>
          <a:prstGeom prst="rect">
            <a:avLst/>
          </a:prstGeom>
          <a:noFill/>
          <a:ln w="3175">
            <a:noFill/>
            <a:miter lim="800000"/>
            <a:headEnd/>
            <a:tailEnd/>
          </a:ln>
        </p:spPr>
      </p:pic>
      <p:pic>
        <p:nvPicPr>
          <p:cNvPr id="100356" name="Рисунок 0" descr="куб-4.jpg"/>
          <p:cNvPicPr>
            <a:picLocks noChangeAspect="1" noChangeArrowheads="1"/>
          </p:cNvPicPr>
          <p:nvPr/>
        </p:nvPicPr>
        <p:blipFill>
          <a:blip r:embed="rId3" cstate="print">
            <a:clrChange>
              <a:clrFrom>
                <a:srgbClr val="FFFFFF"/>
              </a:clrFrom>
              <a:clrTo>
                <a:srgbClr val="FFFFFF">
                  <a:alpha val="0"/>
                </a:srgbClr>
              </a:clrTo>
            </a:clrChange>
            <a:lum bright="-20000" contrast="60000"/>
          </a:blip>
          <a:srcRect/>
          <a:stretch>
            <a:fillRect/>
          </a:stretch>
        </p:blipFill>
        <p:spPr bwMode="auto">
          <a:xfrm>
            <a:off x="0" y="2662238"/>
            <a:ext cx="4356100" cy="4195762"/>
          </a:xfrm>
          <a:prstGeom prst="rect">
            <a:avLst/>
          </a:prstGeom>
          <a:noFill/>
          <a:ln w="9525">
            <a:noFill/>
            <a:miter lim="800000"/>
            <a:headEnd/>
            <a:tailEnd/>
          </a:ln>
        </p:spPr>
      </p:pic>
      <p:sp>
        <p:nvSpPr>
          <p:cNvPr id="91140" name="Rectangle 4"/>
          <p:cNvSpPr>
            <a:spLocks noChangeArrowheads="1"/>
          </p:cNvSpPr>
          <p:nvPr/>
        </p:nvSpPr>
        <p:spPr bwMode="auto">
          <a:xfrm>
            <a:off x="0" y="188913"/>
            <a:ext cx="4932363" cy="1722437"/>
          </a:xfrm>
          <a:prstGeom prst="rect">
            <a:avLst/>
          </a:prstGeom>
          <a:noFill/>
          <a:ln w="9525">
            <a:noFill/>
            <a:miter lim="800000"/>
            <a:headEnd/>
            <a:tailEnd/>
          </a:ln>
          <a:effectLst/>
        </p:spPr>
        <p:txBody>
          <a:bodyPr lIns="269790" tIns="76176" bIns="76176" anchor="ctr">
            <a:spAutoFit/>
          </a:bodyPr>
          <a:lstStyle/>
          <a:p>
            <a:pPr>
              <a:defRPr/>
            </a:pPr>
            <a:r>
              <a:rPr lang="ru-RU" sz="2800" dirty="0">
                <a:latin typeface="+mn-lt"/>
                <a:cs typeface="Times New Roman" pitchFamily="18" charset="0"/>
              </a:rPr>
              <a:t>Графические представления функции от четырех переменных</a:t>
            </a:r>
            <a:endParaRPr lang="ru-RU" sz="2800" b="1" dirty="0">
              <a:latin typeface="+mn-lt"/>
              <a:cs typeface="Times New Roman" pitchFamily="18" charset="0"/>
            </a:endParaRPr>
          </a:p>
          <a:p>
            <a:pPr eaLnBrk="0" hangingPunct="0">
              <a:defRPr/>
            </a:pPr>
            <a:endParaRPr lang="ru-RU" dirty="0">
              <a:latin typeface="Arial" pitchFamily="34" charset="0"/>
              <a:cs typeface="Arial" pitchFamily="34" charset="0"/>
            </a:endParaRPr>
          </a:p>
        </p:txBody>
      </p:sp>
    </p:spTree>
  </p:cSld>
  <p:clrMapOvr>
    <a:masterClrMapping/>
  </p:clrMapOvr>
  <p:transition spd="slow">
    <p:wipe dir="d"/>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p:cNvSpPr>
            <a:spLocks noGrp="1"/>
          </p:cNvSpPr>
          <p:nvPr>
            <p:ph type="sldNum" sz="quarter" idx="12"/>
          </p:nvPr>
        </p:nvSpPr>
        <p:spPr/>
        <p:txBody>
          <a:bodyPr/>
          <a:lstStyle/>
          <a:p>
            <a:pPr>
              <a:defRPr/>
            </a:pPr>
            <a:fld id="{75B3AE41-6E11-41D2-8A30-F5D86D141316}" type="slidenum">
              <a:rPr lang="ru-RU" smtClean="0"/>
              <a:pPr>
                <a:defRPr/>
              </a:pPr>
              <a:t>52</a:t>
            </a:fld>
            <a:endParaRPr lang="ru-RU"/>
          </a:p>
        </p:txBody>
      </p:sp>
      <p:sp>
        <p:nvSpPr>
          <p:cNvPr id="4" name="Прямоугольник 3"/>
          <p:cNvSpPr/>
          <p:nvPr/>
        </p:nvSpPr>
        <p:spPr>
          <a:xfrm>
            <a:off x="0" y="0"/>
            <a:ext cx="9144000" cy="2554545"/>
          </a:xfrm>
          <a:prstGeom prst="rect">
            <a:avLst/>
          </a:prstGeom>
        </p:spPr>
        <p:txBody>
          <a:bodyPr>
            <a:spAutoFit/>
          </a:bodyPr>
          <a:lstStyle/>
          <a:p>
            <a:pPr marL="0" lvl="1" algn="ctr" eaLnBrk="0" hangingPunct="0">
              <a:defRPr/>
            </a:pPr>
            <a:r>
              <a:rPr lang="ru-RU" sz="3200" b="1" dirty="0" bmk="_Toc295127771">
                <a:solidFill>
                  <a:srgbClr val="FF0000"/>
                </a:solidFill>
                <a:latin typeface="+mn-lt"/>
                <a:cs typeface="Times New Roman" pitchFamily="18" charset="0"/>
              </a:rPr>
              <a:t>Задача минимизации булевых функций</a:t>
            </a:r>
            <a:r>
              <a:rPr lang="en-US" sz="3200" b="1" dirty="0" bmk="_Toc295127771">
                <a:solidFill>
                  <a:srgbClr val="FF0000"/>
                </a:solidFill>
                <a:latin typeface="+mn-lt"/>
                <a:cs typeface="Times New Roman" pitchFamily="18" charset="0"/>
              </a:rPr>
              <a:t> </a:t>
            </a:r>
            <a:r>
              <a:rPr lang="ru-RU" sz="3200" b="1" dirty="0">
                <a:solidFill>
                  <a:srgbClr val="FF0000"/>
                </a:solidFill>
                <a:latin typeface="+mn-lt"/>
                <a:cs typeface="Times New Roman" pitchFamily="18" charset="0"/>
              </a:rPr>
              <a:t>и методы ее решения</a:t>
            </a:r>
            <a:endParaRPr lang="en-US" sz="3200" b="1" dirty="0">
              <a:solidFill>
                <a:srgbClr val="FF0000"/>
              </a:solidFill>
              <a:latin typeface="+mn-lt"/>
              <a:cs typeface="Times New Roman" pitchFamily="18" charset="0"/>
            </a:endParaRPr>
          </a:p>
          <a:p>
            <a:pPr marL="0" lvl="1" algn="just" eaLnBrk="0" hangingPunct="0">
              <a:defRPr/>
            </a:pPr>
            <a:r>
              <a:rPr lang="ru-RU" sz="3200" dirty="0">
                <a:latin typeface="+mn-lt"/>
                <a:cs typeface="+mn-cs"/>
              </a:rPr>
              <a:t>Аналитические выражения булевых функций являются математическими моделями, на основании которых строятся логические схемы. </a:t>
            </a:r>
            <a:endParaRPr lang="ru-RU" sz="3200" b="1" dirty="0">
              <a:solidFill>
                <a:srgbClr val="FF0000"/>
              </a:solidFill>
              <a:latin typeface="+mn-lt"/>
              <a:cs typeface="Times New Roman" pitchFamily="18" charset="0"/>
            </a:endParaRPr>
          </a:p>
        </p:txBody>
      </p:sp>
      <p:sp>
        <p:nvSpPr>
          <p:cNvPr id="5" name="TextBox 4"/>
          <p:cNvSpPr txBox="1"/>
          <p:nvPr/>
        </p:nvSpPr>
        <p:spPr>
          <a:xfrm>
            <a:off x="0" y="2492896"/>
            <a:ext cx="9144000" cy="3046988"/>
          </a:xfrm>
          <a:prstGeom prst="rect">
            <a:avLst/>
          </a:prstGeom>
          <a:noFill/>
        </p:spPr>
        <p:txBody>
          <a:bodyPr wrap="square" rtlCol="0">
            <a:spAutoFit/>
          </a:bodyPr>
          <a:lstStyle/>
          <a:p>
            <a:pPr marL="0" lvl="1" algn="just" eaLnBrk="0" hangingPunct="0">
              <a:defRPr/>
            </a:pPr>
            <a:r>
              <a:rPr lang="ru-RU" sz="3200" dirty="0">
                <a:latin typeface="+mn-lt"/>
              </a:rPr>
              <a:t>Проектируемые схемы должны быть </a:t>
            </a:r>
            <a:r>
              <a:rPr lang="ru-RU" sz="3200" dirty="0" err="1">
                <a:latin typeface="+mn-lt"/>
              </a:rPr>
              <a:t>оптималь-ными</a:t>
            </a:r>
            <a:r>
              <a:rPr lang="ru-RU" sz="3200" dirty="0">
                <a:latin typeface="+mn-lt"/>
              </a:rPr>
              <a:t> в смысле минимума используемого оборудования при выполнении ограничений снизу на быстродействие схемы, которое определяется временем распространения сигналов от входов схемы к ее выходам. </a:t>
            </a:r>
            <a:endParaRPr lang="en-US" sz="3200" dirty="0">
              <a:latin typeface="+mn-lt"/>
            </a:endParaRPr>
          </a:p>
        </p:txBody>
      </p:sp>
      <p:sp>
        <p:nvSpPr>
          <p:cNvPr id="7" name="TextBox 6"/>
          <p:cNvSpPr txBox="1"/>
          <p:nvPr/>
        </p:nvSpPr>
        <p:spPr>
          <a:xfrm>
            <a:off x="0" y="5517232"/>
            <a:ext cx="9144000" cy="1077218"/>
          </a:xfrm>
          <a:prstGeom prst="rect">
            <a:avLst/>
          </a:prstGeom>
          <a:noFill/>
        </p:spPr>
        <p:txBody>
          <a:bodyPr wrap="square" rtlCol="0">
            <a:spAutoFit/>
          </a:bodyPr>
          <a:lstStyle/>
          <a:p>
            <a:pPr marL="0" lvl="1"/>
            <a:r>
              <a:rPr lang="ru-RU" sz="3200" dirty="0">
                <a:latin typeface="+mn-lt"/>
              </a:rPr>
              <a:t>Количество оборудования, используемого в схеме, принято характеризовать </a:t>
            </a:r>
            <a:r>
              <a:rPr lang="ru-RU" sz="3200" b="1" i="1" dirty="0">
                <a:solidFill>
                  <a:srgbClr val="FF0000"/>
                </a:solidFill>
                <a:latin typeface="+mn-lt"/>
              </a:rPr>
              <a:t>ценой схемы</a:t>
            </a:r>
            <a:r>
              <a:rPr lang="ru-RU" sz="3200" dirty="0">
                <a:solidFill>
                  <a:srgbClr val="FF0000"/>
                </a:solidFill>
                <a:latin typeface="+mn-lt"/>
              </a:rPr>
              <a:t>. </a:t>
            </a:r>
            <a:endParaRPr lang="ru-RU" sz="3200" dirty="0"/>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2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up)">
                                      <p:cBhvr>
                                        <p:cTn id="12"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0" y="-27384"/>
            <a:ext cx="9144000" cy="2088232"/>
          </a:xfrm>
        </p:spPr>
        <p:txBody>
          <a:bodyPr/>
          <a:lstStyle/>
          <a:p>
            <a:pPr algn="just">
              <a:defRPr/>
            </a:pPr>
            <a:r>
              <a:rPr lang="ru-RU" sz="3200" dirty="0"/>
              <a:t>Если в схеме используются элементы </a:t>
            </a:r>
            <a:r>
              <a:rPr lang="en-US" sz="3200" i="1" dirty="0"/>
              <a:t>k </a:t>
            </a:r>
            <a:r>
              <a:rPr lang="ru-RU" sz="3200" dirty="0"/>
              <a:t>типов с ценами </a:t>
            </a:r>
            <a:r>
              <a:rPr lang="en-US" sz="3200" i="1" dirty="0"/>
              <a:t>s</a:t>
            </a:r>
            <a:r>
              <a:rPr lang="ru-RU" sz="3200" i="1" baseline="-25000" dirty="0"/>
              <a:t>1</a:t>
            </a:r>
            <a:r>
              <a:rPr lang="ru-RU" sz="3200" dirty="0"/>
              <a:t>, </a:t>
            </a:r>
            <a:r>
              <a:rPr lang="en-US" sz="3200" i="1" dirty="0"/>
              <a:t>s</a:t>
            </a:r>
            <a:r>
              <a:rPr lang="ru-RU" sz="3200" i="1" baseline="-25000" dirty="0"/>
              <a:t>2</a:t>
            </a:r>
            <a:r>
              <a:rPr lang="ru-RU" sz="3200" dirty="0"/>
              <a:t>, ..., </a:t>
            </a:r>
            <a:r>
              <a:rPr lang="en-US" sz="3200" i="1" dirty="0" err="1"/>
              <a:t>s</a:t>
            </a:r>
            <a:r>
              <a:rPr lang="en-US" sz="3200" i="1" baseline="-25000" dirty="0" err="1"/>
              <a:t>k</a:t>
            </a:r>
            <a:r>
              <a:rPr lang="ru-RU" sz="3200" dirty="0"/>
              <a:t> и в количестве </a:t>
            </a:r>
            <a:r>
              <a:rPr lang="en-US" sz="3200" i="1" dirty="0"/>
              <a:t>n</a:t>
            </a:r>
            <a:r>
              <a:rPr lang="ru-RU" sz="3200" i="1" baseline="-25000" dirty="0"/>
              <a:t>1</a:t>
            </a:r>
            <a:r>
              <a:rPr lang="ru-RU" sz="3200" i="1" dirty="0"/>
              <a:t>, </a:t>
            </a:r>
            <a:r>
              <a:rPr lang="en-US" sz="3200" i="1" dirty="0"/>
              <a:t>n</a:t>
            </a:r>
            <a:r>
              <a:rPr lang="ru-RU" sz="3200" i="1" baseline="-25000" dirty="0"/>
              <a:t>2</a:t>
            </a:r>
            <a:r>
              <a:rPr lang="ru-RU" sz="3200" i="1" dirty="0"/>
              <a:t>,…, </a:t>
            </a:r>
            <a:r>
              <a:rPr lang="en-US" sz="3200" i="1" dirty="0" err="1"/>
              <a:t>n</a:t>
            </a:r>
            <a:r>
              <a:rPr lang="en-US" sz="3200" i="1" baseline="-25000" dirty="0" err="1"/>
              <a:t>k</a:t>
            </a:r>
            <a:r>
              <a:rPr lang="ru-RU" sz="3200" dirty="0"/>
              <a:t>, то цена схемы </a:t>
            </a:r>
            <a:r>
              <a:rPr lang="en-US" sz="3200" i="1" dirty="0"/>
              <a:t>S</a:t>
            </a:r>
            <a:r>
              <a:rPr lang="ru-RU" sz="3200" dirty="0"/>
              <a:t> определяется суммарной ценой элементов:</a:t>
            </a:r>
            <a:endParaRPr lang="ru-RU" sz="3200" dirty="0">
              <a:latin typeface="+mn-lt"/>
            </a:endParaRPr>
          </a:p>
        </p:txBody>
      </p:sp>
      <p:sp>
        <p:nvSpPr>
          <p:cNvPr id="4" name="Номер слайда 3"/>
          <p:cNvSpPr>
            <a:spLocks noGrp="1"/>
          </p:cNvSpPr>
          <p:nvPr>
            <p:ph type="sldNum" sz="quarter" idx="12"/>
          </p:nvPr>
        </p:nvSpPr>
        <p:spPr/>
        <p:txBody>
          <a:bodyPr/>
          <a:lstStyle/>
          <a:p>
            <a:pPr>
              <a:defRPr/>
            </a:pPr>
            <a:fld id="{E59383F6-DFD1-49B1-BC5D-901CF05250E6}" type="slidenum">
              <a:rPr lang="ru-RU" smtClean="0"/>
              <a:pPr>
                <a:defRPr/>
              </a:pPr>
              <a:t>53</a:t>
            </a:fld>
            <a:endParaRPr lang="ru-RU"/>
          </a:p>
        </p:txBody>
      </p:sp>
      <p:graphicFrame>
        <p:nvGraphicFramePr>
          <p:cNvPr id="25602" name="Object 2"/>
          <p:cNvGraphicFramePr>
            <a:graphicFrameLocks noChangeAspect="1"/>
          </p:cNvGraphicFramePr>
          <p:nvPr/>
        </p:nvGraphicFramePr>
        <p:xfrm>
          <a:off x="3276600" y="1701800"/>
          <a:ext cx="1871663" cy="1117600"/>
        </p:xfrm>
        <a:graphic>
          <a:graphicData uri="http://schemas.openxmlformats.org/presentationml/2006/ole">
            <mc:AlternateContent xmlns:mc="http://schemas.openxmlformats.org/markup-compatibility/2006">
              <mc:Choice xmlns:v="urn:schemas-microsoft-com:vml" Requires="v">
                <p:oleObj spid="_x0000_s25602" name="Формула" r:id="rId2" imgW="723600" imgH="431640" progId="Equation.3">
                  <p:embed/>
                </p:oleObj>
              </mc:Choice>
              <mc:Fallback>
                <p:oleObj name="Формула" r:id="rId2" imgW="723600" imgH="431640" progId="Equation.3">
                  <p:embed/>
                  <p:pic>
                    <p:nvPicPr>
                      <p:cNvPr id="0" name="Object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6600" y="1701800"/>
                        <a:ext cx="1871663" cy="1117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TextBox 4"/>
          <p:cNvSpPr txBox="1"/>
          <p:nvPr/>
        </p:nvSpPr>
        <p:spPr>
          <a:xfrm>
            <a:off x="0" y="2924944"/>
            <a:ext cx="8964488" cy="3539430"/>
          </a:xfrm>
          <a:prstGeom prst="rect">
            <a:avLst/>
          </a:prstGeom>
          <a:noFill/>
        </p:spPr>
        <p:txBody>
          <a:bodyPr wrap="square" rtlCol="0">
            <a:spAutoFit/>
          </a:bodyPr>
          <a:lstStyle/>
          <a:p>
            <a:pPr algn="just"/>
            <a:r>
              <a:rPr lang="ru-RU" sz="3200" dirty="0">
                <a:latin typeface="+mn-lt"/>
              </a:rPr>
              <a:t>Методика проектирования логических схем, оптимальных в смысле минимума цены </a:t>
            </a:r>
            <a:r>
              <a:rPr lang="en-US" sz="3200" i="1" dirty="0">
                <a:latin typeface="+mn-lt"/>
              </a:rPr>
              <a:t>S</a:t>
            </a:r>
            <a:r>
              <a:rPr lang="ru-RU" sz="3200" dirty="0">
                <a:latin typeface="+mn-lt"/>
              </a:rPr>
              <a:t> крайне затруднительна. В связи с этим в практике </a:t>
            </a:r>
            <a:r>
              <a:rPr lang="ru-RU" sz="3200" dirty="0" err="1">
                <a:latin typeface="+mn-lt"/>
              </a:rPr>
              <a:t>проек</a:t>
            </a:r>
            <a:r>
              <a:rPr lang="en-US" sz="3200" dirty="0">
                <a:latin typeface="+mn-lt"/>
              </a:rPr>
              <a:t>-</a:t>
            </a:r>
            <a:r>
              <a:rPr lang="ru-RU" sz="3200" dirty="0" err="1">
                <a:latin typeface="+mn-lt"/>
              </a:rPr>
              <a:t>тирования</a:t>
            </a:r>
            <a:r>
              <a:rPr lang="ru-RU" sz="3200" dirty="0">
                <a:latin typeface="+mn-lt"/>
              </a:rPr>
              <a:t> используются методы, основанные на ряде допущений, которые позволяют упростить решение задачи проектирования и синтезировать схемы, близкие к оптимальным.</a:t>
            </a:r>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up)">
                                      <p:cBhvr>
                                        <p:cTn id="7" dur="20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p:cNvSpPr>
            <a:spLocks noGrp="1"/>
          </p:cNvSpPr>
          <p:nvPr>
            <p:ph type="sldNum" sz="quarter" idx="12"/>
          </p:nvPr>
        </p:nvSpPr>
        <p:spPr/>
        <p:txBody>
          <a:bodyPr/>
          <a:lstStyle/>
          <a:p>
            <a:pPr>
              <a:defRPr/>
            </a:pPr>
            <a:fld id="{D543AF45-7959-4591-94B5-46F3A4E534AE}" type="slidenum">
              <a:rPr lang="ru-RU" smtClean="0"/>
              <a:pPr>
                <a:defRPr/>
              </a:pPr>
              <a:t>54</a:t>
            </a:fld>
            <a:endParaRPr lang="ru-RU"/>
          </a:p>
        </p:txBody>
      </p:sp>
      <p:sp>
        <p:nvSpPr>
          <p:cNvPr id="102403" name="Rectangle 3"/>
          <p:cNvSpPr>
            <a:spLocks noChangeArrowheads="1"/>
          </p:cNvSpPr>
          <p:nvPr/>
        </p:nvSpPr>
        <p:spPr bwMode="auto">
          <a:xfrm>
            <a:off x="0" y="44624"/>
            <a:ext cx="9144000" cy="1077218"/>
          </a:xfrm>
          <a:prstGeom prst="rect">
            <a:avLst/>
          </a:prstGeom>
          <a:noFill/>
          <a:ln w="9525">
            <a:noFill/>
            <a:miter lim="800000"/>
            <a:headEnd/>
            <a:tailEnd/>
          </a:ln>
        </p:spPr>
        <p:txBody>
          <a:bodyPr anchor="ctr">
            <a:spAutoFit/>
          </a:bodyPr>
          <a:lstStyle/>
          <a:p>
            <a:pPr algn="just" eaLnBrk="0" hangingPunct="0"/>
            <a:r>
              <a:rPr lang="ru-RU" sz="3200" b="1" i="1" dirty="0">
                <a:solidFill>
                  <a:srgbClr val="FF0000"/>
                </a:solidFill>
                <a:latin typeface="Calibri" pitchFamily="34" charset="0"/>
                <a:cs typeface="Times New Roman" pitchFamily="18" charset="0"/>
              </a:rPr>
              <a:t>Канонический метод</a:t>
            </a:r>
            <a:r>
              <a:rPr lang="ru-RU" sz="3200" dirty="0">
                <a:solidFill>
                  <a:srgbClr val="FF0000"/>
                </a:solidFill>
                <a:latin typeface="Calibri" pitchFamily="34" charset="0"/>
                <a:cs typeface="Times New Roman" pitchFamily="18" charset="0"/>
              </a:rPr>
              <a:t> </a:t>
            </a:r>
            <a:r>
              <a:rPr lang="ru-RU" sz="3200" dirty="0">
                <a:latin typeface="Calibri" pitchFamily="34" charset="0"/>
                <a:cs typeface="Times New Roman" pitchFamily="18" charset="0"/>
              </a:rPr>
              <a:t>проектирования </a:t>
            </a:r>
            <a:r>
              <a:rPr lang="ru-RU" sz="3200" dirty="0" err="1">
                <a:latin typeface="Calibri" pitchFamily="34" charset="0"/>
                <a:cs typeface="Times New Roman" pitchFamily="18" charset="0"/>
              </a:rPr>
              <a:t>комбина</a:t>
            </a:r>
            <a:r>
              <a:rPr lang="en-US" sz="3200" dirty="0">
                <a:latin typeface="Calibri" pitchFamily="34" charset="0"/>
                <a:cs typeface="Times New Roman" pitchFamily="18" charset="0"/>
              </a:rPr>
              <a:t>-</a:t>
            </a:r>
            <a:r>
              <a:rPr lang="ru-RU" sz="3200" dirty="0" err="1">
                <a:latin typeface="Calibri" pitchFamily="34" charset="0"/>
                <a:cs typeface="Times New Roman" pitchFamily="18" charset="0"/>
              </a:rPr>
              <a:t>ционных</a:t>
            </a:r>
            <a:r>
              <a:rPr lang="ru-RU" sz="3200" dirty="0">
                <a:latin typeface="Calibri" pitchFamily="34" charset="0"/>
                <a:cs typeface="Times New Roman" pitchFamily="18" charset="0"/>
              </a:rPr>
              <a:t> схем состоит в следующем.</a:t>
            </a:r>
            <a:r>
              <a:rPr lang="en-US" sz="3200" dirty="0">
                <a:latin typeface="Calibri" pitchFamily="34" charset="0"/>
                <a:cs typeface="Times New Roman" pitchFamily="18" charset="0"/>
              </a:rPr>
              <a:t> </a:t>
            </a:r>
            <a:endParaRPr lang="ru-RU" sz="3200" dirty="0">
              <a:latin typeface="Calibri" pitchFamily="34" charset="0"/>
            </a:endParaRPr>
          </a:p>
        </p:txBody>
      </p:sp>
      <p:sp>
        <p:nvSpPr>
          <p:cNvPr id="4" name="TextBox 3"/>
          <p:cNvSpPr txBox="1"/>
          <p:nvPr/>
        </p:nvSpPr>
        <p:spPr>
          <a:xfrm>
            <a:off x="0" y="1196752"/>
            <a:ext cx="9144000" cy="3539430"/>
          </a:xfrm>
          <a:prstGeom prst="rect">
            <a:avLst/>
          </a:prstGeom>
          <a:noFill/>
        </p:spPr>
        <p:txBody>
          <a:bodyPr wrap="square" rtlCol="0">
            <a:spAutoFit/>
          </a:bodyPr>
          <a:lstStyle/>
          <a:p>
            <a:pPr algn="just" eaLnBrk="0" hangingPunct="0"/>
            <a:r>
              <a:rPr lang="ru-RU" sz="3200" dirty="0">
                <a:latin typeface="Calibri" pitchFamily="34" charset="0"/>
                <a:cs typeface="Times New Roman" pitchFamily="18" charset="0"/>
              </a:rPr>
              <a:t>Закон функционирования проектируемой схемы, в общем случае, задается системой булевых функций, в частном случае, одной булевой функцией. Аналитические выражения булевых функций путем эквивалентного преобразования приводятся к виду, позволяющему строить экономичные схемы. </a:t>
            </a:r>
            <a:endParaRPr lang="en-US" sz="3200" dirty="0">
              <a:latin typeface="Calibri" pitchFamily="34" charset="0"/>
              <a:cs typeface="Times New Roman" pitchFamily="18" charset="0"/>
            </a:endParaRPr>
          </a:p>
        </p:txBody>
      </p:sp>
      <p:sp>
        <p:nvSpPr>
          <p:cNvPr id="5" name="TextBox 4"/>
          <p:cNvSpPr txBox="1"/>
          <p:nvPr/>
        </p:nvSpPr>
        <p:spPr>
          <a:xfrm>
            <a:off x="0" y="4725144"/>
            <a:ext cx="9144000" cy="2062103"/>
          </a:xfrm>
          <a:prstGeom prst="rect">
            <a:avLst/>
          </a:prstGeom>
          <a:noFill/>
        </p:spPr>
        <p:txBody>
          <a:bodyPr wrap="square" rtlCol="0">
            <a:spAutoFit/>
          </a:bodyPr>
          <a:lstStyle/>
          <a:p>
            <a:r>
              <a:rPr lang="ru-RU" sz="3200" dirty="0">
                <a:latin typeface="Calibri" pitchFamily="34" charset="0"/>
              </a:rPr>
              <a:t>При использовании многовходовых логических элементов И, ИЛИ</a:t>
            </a:r>
            <a:r>
              <a:rPr lang="en-US" sz="3200" dirty="0">
                <a:latin typeface="Calibri" pitchFamily="34" charset="0"/>
              </a:rPr>
              <a:t> </a:t>
            </a:r>
            <a:r>
              <a:rPr lang="ru-RU" sz="3200" dirty="0">
                <a:latin typeface="Calibri" pitchFamily="34" charset="0"/>
              </a:rPr>
              <a:t>и </a:t>
            </a:r>
            <a:r>
              <a:rPr lang="ru-RU" sz="3200" dirty="0" err="1">
                <a:latin typeface="Calibri" pitchFamily="34" charset="0"/>
              </a:rPr>
              <a:t>одновходового</a:t>
            </a:r>
            <a:r>
              <a:rPr lang="ru-RU" sz="3200" dirty="0">
                <a:latin typeface="Calibri" pitchFamily="34" charset="0"/>
              </a:rPr>
              <a:t> элемента НЕ схема может быть построена по ДНФ или КНФ функции. </a:t>
            </a:r>
            <a:endParaRPr lang="ru-RU" sz="3200" dirty="0"/>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up)">
                                      <p:cBhvr>
                                        <p:cTn id="12"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p:cNvSpPr>
            <a:spLocks noGrp="1"/>
          </p:cNvSpPr>
          <p:nvPr>
            <p:ph type="sldNum" sz="quarter" idx="12"/>
          </p:nvPr>
        </p:nvSpPr>
        <p:spPr/>
        <p:txBody>
          <a:bodyPr/>
          <a:lstStyle/>
          <a:p>
            <a:pPr>
              <a:defRPr/>
            </a:pPr>
            <a:fld id="{E6BB5A48-34FC-4B4F-9875-1F63D79436EF}" type="slidenum">
              <a:rPr lang="ru-RU" smtClean="0"/>
              <a:pPr>
                <a:defRPr/>
              </a:pPr>
              <a:t>55</a:t>
            </a:fld>
            <a:endParaRPr lang="ru-RU"/>
          </a:p>
        </p:txBody>
      </p:sp>
      <p:sp>
        <p:nvSpPr>
          <p:cNvPr id="103427" name="Rectangle 3"/>
          <p:cNvSpPr>
            <a:spLocks noChangeArrowheads="1"/>
          </p:cNvSpPr>
          <p:nvPr/>
        </p:nvSpPr>
        <p:spPr bwMode="auto">
          <a:xfrm>
            <a:off x="0" y="-27384"/>
            <a:ext cx="9144000" cy="4524315"/>
          </a:xfrm>
          <a:prstGeom prst="rect">
            <a:avLst/>
          </a:prstGeom>
          <a:noFill/>
          <a:ln w="9525">
            <a:noFill/>
            <a:miter lim="800000"/>
            <a:headEnd/>
            <a:tailEnd/>
          </a:ln>
        </p:spPr>
        <p:txBody>
          <a:bodyPr anchor="ctr">
            <a:spAutoFit/>
          </a:bodyPr>
          <a:lstStyle/>
          <a:p>
            <a:pPr algn="just" eaLnBrk="0" hangingPunct="0"/>
            <a:r>
              <a:rPr lang="ru-RU" sz="3200" u="sng" dirty="0">
                <a:solidFill>
                  <a:srgbClr val="FF0000"/>
                </a:solidFill>
                <a:latin typeface="Calibri" pitchFamily="34" charset="0"/>
                <a:cs typeface="Times New Roman" pitchFamily="18" charset="0"/>
              </a:rPr>
              <a:t> </a:t>
            </a:r>
            <a:r>
              <a:rPr lang="ru-RU" sz="3200" i="1" u="sng" dirty="0">
                <a:solidFill>
                  <a:srgbClr val="FF0000"/>
                </a:solidFill>
                <a:latin typeface="Calibri" pitchFamily="34" charset="0"/>
                <a:cs typeface="Times New Roman" pitchFamily="18" charset="0"/>
              </a:rPr>
              <a:t>Замечание</a:t>
            </a:r>
            <a:r>
              <a:rPr lang="ru-RU" sz="3200" dirty="0">
                <a:solidFill>
                  <a:srgbClr val="FF0000"/>
                </a:solidFill>
                <a:latin typeface="Calibri" pitchFamily="34" charset="0"/>
                <a:cs typeface="Times New Roman" pitchFamily="18" charset="0"/>
              </a:rPr>
              <a:t>. </a:t>
            </a:r>
            <a:r>
              <a:rPr lang="ru-RU" sz="3200" dirty="0">
                <a:latin typeface="Calibri" pitchFamily="34" charset="0"/>
                <a:cs typeface="Times New Roman" pitchFamily="18" charset="0"/>
              </a:rPr>
              <a:t>Для схем с так называемыми </a:t>
            </a:r>
            <a:r>
              <a:rPr lang="ru-RU" sz="3200" b="1" i="1" dirty="0" err="1">
                <a:solidFill>
                  <a:srgbClr val="FF0000"/>
                </a:solidFill>
                <a:latin typeface="Calibri" pitchFamily="34" charset="0"/>
                <a:cs typeface="Times New Roman" pitchFamily="18" charset="0"/>
              </a:rPr>
              <a:t>парафазными</a:t>
            </a:r>
            <a:r>
              <a:rPr lang="ru-RU" sz="3200" b="1" i="1" dirty="0">
                <a:solidFill>
                  <a:srgbClr val="FF0000"/>
                </a:solidFill>
                <a:latin typeface="Calibri" pitchFamily="34" charset="0"/>
                <a:cs typeface="Times New Roman" pitchFamily="18" charset="0"/>
              </a:rPr>
              <a:t> входами</a:t>
            </a:r>
            <a:r>
              <a:rPr lang="ru-RU" sz="3200" dirty="0">
                <a:solidFill>
                  <a:srgbClr val="FF0000"/>
                </a:solidFill>
                <a:latin typeface="Calibri" pitchFamily="34" charset="0"/>
                <a:cs typeface="Times New Roman" pitchFamily="18" charset="0"/>
              </a:rPr>
              <a:t> </a:t>
            </a:r>
            <a:r>
              <a:rPr lang="ru-RU" sz="3200" dirty="0">
                <a:latin typeface="Calibri" pitchFamily="34" charset="0"/>
                <a:cs typeface="Times New Roman" pitchFamily="18" charset="0"/>
              </a:rPr>
              <a:t>(на входы схемы подаются как прямые, так и инверсные значения входных переменных, соответствующих аргументам булевых функций или их инверсиям) входные инверторы (элементы НЕ) </a:t>
            </a:r>
            <a:r>
              <a:rPr lang="ru-RU" sz="3200" dirty="0" err="1">
                <a:latin typeface="Calibri" pitchFamily="34" charset="0"/>
                <a:cs typeface="Times New Roman" pitchFamily="18" charset="0"/>
              </a:rPr>
              <a:t>не</a:t>
            </a:r>
            <a:r>
              <a:rPr lang="ru-RU" sz="3200" dirty="0">
                <a:latin typeface="Calibri" pitchFamily="34" charset="0"/>
                <a:cs typeface="Times New Roman" pitchFamily="18" charset="0"/>
              </a:rPr>
              <a:t> нужны. Входные инверторы используются в схемах с </a:t>
            </a:r>
            <a:r>
              <a:rPr lang="ru-RU" sz="3200" b="1" i="1" dirty="0">
                <a:solidFill>
                  <a:srgbClr val="FF0000"/>
                </a:solidFill>
                <a:latin typeface="Calibri" pitchFamily="34" charset="0"/>
                <a:cs typeface="Times New Roman" pitchFamily="18" charset="0"/>
              </a:rPr>
              <a:t>однофазными входами</a:t>
            </a:r>
            <a:r>
              <a:rPr lang="ru-RU" sz="3200" dirty="0">
                <a:solidFill>
                  <a:srgbClr val="FF0000"/>
                </a:solidFill>
                <a:latin typeface="Calibri" pitchFamily="34" charset="0"/>
                <a:cs typeface="Times New Roman" pitchFamily="18" charset="0"/>
              </a:rPr>
              <a:t> </a:t>
            </a:r>
            <a:r>
              <a:rPr lang="ru-RU" sz="3200" dirty="0">
                <a:latin typeface="Calibri" pitchFamily="34" charset="0"/>
                <a:cs typeface="Times New Roman" pitchFamily="18" charset="0"/>
              </a:rPr>
              <a:t>(на входы схемы подаются только прямые значения входных переменных).</a:t>
            </a:r>
            <a:endParaRPr lang="en-US" sz="3200" dirty="0">
              <a:latin typeface="Calibri" pitchFamily="34" charset="0"/>
              <a:cs typeface="Times New Roman" pitchFamily="18" charset="0"/>
            </a:endParaRPr>
          </a:p>
        </p:txBody>
      </p:sp>
      <p:sp>
        <p:nvSpPr>
          <p:cNvPr id="4" name="TextBox 3"/>
          <p:cNvSpPr txBox="1"/>
          <p:nvPr/>
        </p:nvSpPr>
        <p:spPr>
          <a:xfrm>
            <a:off x="0" y="4365104"/>
            <a:ext cx="9144000" cy="2554545"/>
          </a:xfrm>
          <a:prstGeom prst="rect">
            <a:avLst/>
          </a:prstGeom>
          <a:noFill/>
        </p:spPr>
        <p:txBody>
          <a:bodyPr wrap="square" rtlCol="0">
            <a:spAutoFit/>
          </a:bodyPr>
          <a:lstStyle/>
          <a:p>
            <a:r>
              <a:rPr lang="ru-RU" sz="3200" dirty="0">
                <a:latin typeface="Calibri" pitchFamily="34" charset="0"/>
              </a:rPr>
              <a:t>При упрощенной оценке затрат оборудования на реализацию логической схемы цена схемы определяется суммарным числом входов в логические элементы и называется  </a:t>
            </a:r>
            <a:r>
              <a:rPr lang="ru-RU" sz="3200" b="1" i="1" dirty="0">
                <a:solidFill>
                  <a:srgbClr val="FF0000"/>
                </a:solidFill>
                <a:latin typeface="Calibri" pitchFamily="34" charset="0"/>
              </a:rPr>
              <a:t>ценой схемы по </a:t>
            </a:r>
            <a:r>
              <a:rPr lang="ru-RU" sz="3200" b="1" i="1" dirty="0" err="1">
                <a:solidFill>
                  <a:srgbClr val="FF0000"/>
                </a:solidFill>
                <a:latin typeface="Calibri" pitchFamily="34" charset="0"/>
              </a:rPr>
              <a:t>Квайну</a:t>
            </a:r>
            <a:r>
              <a:rPr lang="ru-RU" sz="3200" dirty="0">
                <a:solidFill>
                  <a:srgbClr val="FF0000"/>
                </a:solidFill>
                <a:latin typeface="Calibri" pitchFamily="34" charset="0"/>
              </a:rPr>
              <a:t> - </a:t>
            </a:r>
            <a:r>
              <a:rPr lang="en-US" sz="3200" b="1" i="1" dirty="0">
                <a:solidFill>
                  <a:srgbClr val="FF0000"/>
                </a:solidFill>
                <a:latin typeface="Calibri" pitchFamily="34" charset="0"/>
              </a:rPr>
              <a:t>S</a:t>
            </a:r>
            <a:r>
              <a:rPr lang="en-US" sz="3200" b="1" baseline="-25000" dirty="0">
                <a:solidFill>
                  <a:srgbClr val="FF0000"/>
                </a:solidFill>
                <a:latin typeface="Calibri" pitchFamily="34" charset="0"/>
              </a:rPr>
              <a:t>Q</a:t>
            </a:r>
            <a:r>
              <a:rPr lang="ru-RU" sz="3200" dirty="0">
                <a:solidFill>
                  <a:srgbClr val="FF0000"/>
                </a:solidFill>
                <a:latin typeface="Calibri" pitchFamily="34" charset="0"/>
              </a:rPr>
              <a:t>. </a:t>
            </a:r>
            <a:endParaRPr lang="ru-RU" sz="3200" dirty="0"/>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p:cNvSpPr>
            <a:spLocks noGrp="1"/>
          </p:cNvSpPr>
          <p:nvPr>
            <p:ph type="sldNum" sz="quarter" idx="12"/>
          </p:nvPr>
        </p:nvSpPr>
        <p:spPr/>
        <p:txBody>
          <a:bodyPr/>
          <a:lstStyle/>
          <a:p>
            <a:pPr>
              <a:defRPr/>
            </a:pPr>
            <a:fld id="{7EE2C264-AE3C-4343-ACA6-217A236858FF}" type="slidenum">
              <a:rPr lang="ru-RU" smtClean="0"/>
              <a:pPr>
                <a:defRPr/>
              </a:pPr>
              <a:t>56</a:t>
            </a:fld>
            <a:endParaRPr lang="ru-RU"/>
          </a:p>
        </p:txBody>
      </p:sp>
      <p:sp>
        <p:nvSpPr>
          <p:cNvPr id="104451" name="Rectangle 3"/>
          <p:cNvSpPr>
            <a:spLocks noChangeArrowheads="1"/>
          </p:cNvSpPr>
          <p:nvPr/>
        </p:nvSpPr>
        <p:spPr bwMode="auto">
          <a:xfrm>
            <a:off x="0" y="0"/>
            <a:ext cx="9144000" cy="6494463"/>
          </a:xfrm>
          <a:prstGeom prst="rect">
            <a:avLst/>
          </a:prstGeom>
          <a:noFill/>
          <a:ln w="9525">
            <a:noFill/>
            <a:miter lim="800000"/>
            <a:headEnd/>
            <a:tailEnd/>
          </a:ln>
        </p:spPr>
        <p:txBody>
          <a:bodyPr anchor="ctr">
            <a:spAutoFit/>
          </a:bodyPr>
          <a:lstStyle/>
          <a:p>
            <a:pPr algn="just" eaLnBrk="0" hangingPunct="0"/>
            <a:r>
              <a:rPr lang="ru-RU" sz="3200" dirty="0">
                <a:latin typeface="Calibri" pitchFamily="34" charset="0"/>
                <a:cs typeface="Times New Roman" pitchFamily="18" charset="0"/>
              </a:rPr>
              <a:t>Использование  </a:t>
            </a:r>
            <a:r>
              <a:rPr lang="en-US" sz="3200" b="1" i="1" dirty="0">
                <a:solidFill>
                  <a:srgbClr val="FF0000"/>
                </a:solidFill>
                <a:latin typeface="Calibri" pitchFamily="34" charset="0"/>
                <a:cs typeface="Times New Roman" pitchFamily="18" charset="0"/>
              </a:rPr>
              <a:t>S</a:t>
            </a:r>
            <a:r>
              <a:rPr lang="en-US" sz="3200" b="1" baseline="-30000" dirty="0">
                <a:solidFill>
                  <a:srgbClr val="FF0000"/>
                </a:solidFill>
                <a:latin typeface="Calibri" pitchFamily="34" charset="0"/>
                <a:cs typeface="Times New Roman" pitchFamily="18" charset="0"/>
              </a:rPr>
              <a:t>Q</a:t>
            </a:r>
            <a:r>
              <a:rPr lang="ru-RU" sz="3200" dirty="0">
                <a:latin typeface="Calibri" pitchFamily="34" charset="0"/>
                <a:cs typeface="Times New Roman" pitchFamily="18" charset="0"/>
              </a:rPr>
              <a:t> в качестве критерия </a:t>
            </a:r>
            <a:r>
              <a:rPr lang="ru-RU" sz="3200" dirty="0" err="1">
                <a:latin typeface="Calibri" pitchFamily="34" charset="0"/>
                <a:cs typeface="Times New Roman" pitchFamily="18" charset="0"/>
              </a:rPr>
              <a:t>оптималь-ности</a:t>
            </a:r>
            <a:r>
              <a:rPr lang="ru-RU" sz="3200" dirty="0">
                <a:latin typeface="Calibri" pitchFamily="34" charset="0"/>
                <a:cs typeface="Times New Roman" pitchFamily="18" charset="0"/>
              </a:rPr>
              <a:t> синтезируемой схемы предполагает, что схема должна строится по аналитическому выражению булевой функции в нормальной форме (ДНФ или КНФ),  содержащему </a:t>
            </a:r>
            <a:r>
              <a:rPr lang="ru-RU" sz="3200" dirty="0" err="1">
                <a:latin typeface="Calibri" pitchFamily="34" charset="0"/>
                <a:cs typeface="Times New Roman" pitchFamily="18" charset="0"/>
              </a:rPr>
              <a:t>минималь-ное</a:t>
            </a:r>
            <a:r>
              <a:rPr lang="ru-RU" sz="3200" dirty="0">
                <a:latin typeface="Calibri" pitchFamily="34" charset="0"/>
                <a:cs typeface="Times New Roman" pitchFamily="18" charset="0"/>
              </a:rPr>
              <a:t> количество литер. Задача получения нормальных форм булевых функций, содержащих минимальное количество букв, называется   </a:t>
            </a:r>
            <a:r>
              <a:rPr lang="ru-RU" sz="3200" b="1" i="1" dirty="0">
                <a:solidFill>
                  <a:srgbClr val="FF0000"/>
                </a:solidFill>
                <a:latin typeface="Calibri" pitchFamily="34" charset="0"/>
                <a:cs typeface="Times New Roman" pitchFamily="18" charset="0"/>
              </a:rPr>
              <a:t>канонической задачей  минимизации</a:t>
            </a:r>
            <a:r>
              <a:rPr lang="ru-RU" sz="3200" dirty="0">
                <a:latin typeface="Calibri" pitchFamily="34" charset="0"/>
                <a:cs typeface="Times New Roman" pitchFamily="18" charset="0"/>
              </a:rPr>
              <a:t>,  а сами нор</a:t>
            </a:r>
            <a:r>
              <a:rPr lang="en-US" sz="3200" dirty="0">
                <a:latin typeface="Calibri" pitchFamily="34" charset="0"/>
                <a:cs typeface="Times New Roman" pitchFamily="18" charset="0"/>
              </a:rPr>
              <a:t>-</a:t>
            </a:r>
            <a:r>
              <a:rPr lang="ru-RU" sz="3200" dirty="0" err="1">
                <a:latin typeface="Calibri" pitchFamily="34" charset="0"/>
                <a:cs typeface="Times New Roman" pitchFamily="18" charset="0"/>
              </a:rPr>
              <a:t>мальные</a:t>
            </a:r>
            <a:r>
              <a:rPr lang="ru-RU" sz="3200" dirty="0">
                <a:latin typeface="Calibri" pitchFamily="34" charset="0"/>
                <a:cs typeface="Times New Roman" pitchFamily="18" charset="0"/>
              </a:rPr>
              <a:t> формы (ДНФ или КНФ) булевых функций, получаемые в результате решения задачи минимизации, называются   </a:t>
            </a:r>
            <a:r>
              <a:rPr lang="ru-RU" sz="3200" b="1" i="1" dirty="0">
                <a:solidFill>
                  <a:srgbClr val="FF0000"/>
                </a:solidFill>
                <a:latin typeface="Calibri" pitchFamily="34" charset="0"/>
                <a:cs typeface="Times New Roman" pitchFamily="18" charset="0"/>
              </a:rPr>
              <a:t>минимальными</a:t>
            </a:r>
            <a:r>
              <a:rPr lang="ru-RU" sz="3200" b="1" i="1" dirty="0">
                <a:latin typeface="Calibri" pitchFamily="34" charset="0"/>
                <a:cs typeface="Times New Roman" pitchFamily="18" charset="0"/>
              </a:rPr>
              <a:t> </a:t>
            </a:r>
            <a:r>
              <a:rPr lang="ru-RU" sz="3200" dirty="0">
                <a:latin typeface="Calibri" pitchFamily="34" charset="0"/>
                <a:cs typeface="Times New Roman" pitchFamily="18" charset="0"/>
              </a:rPr>
              <a:t> и обозначаются </a:t>
            </a:r>
            <a:r>
              <a:rPr lang="ru-RU" sz="3200" b="1" dirty="0">
                <a:solidFill>
                  <a:srgbClr val="FF0000"/>
                </a:solidFill>
                <a:latin typeface="Calibri" pitchFamily="34" charset="0"/>
                <a:cs typeface="Times New Roman" pitchFamily="18" charset="0"/>
              </a:rPr>
              <a:t>МДНФ</a:t>
            </a:r>
            <a:r>
              <a:rPr lang="ru-RU" sz="3200" dirty="0">
                <a:solidFill>
                  <a:srgbClr val="FF0000"/>
                </a:solidFill>
                <a:latin typeface="Calibri" pitchFamily="34" charset="0"/>
                <a:cs typeface="Times New Roman" pitchFamily="18" charset="0"/>
              </a:rPr>
              <a:t> </a:t>
            </a:r>
            <a:r>
              <a:rPr lang="ru-RU" sz="3200" dirty="0">
                <a:latin typeface="Calibri" pitchFamily="34" charset="0"/>
                <a:cs typeface="Times New Roman" pitchFamily="18" charset="0"/>
              </a:rPr>
              <a:t>или </a:t>
            </a:r>
            <a:r>
              <a:rPr lang="ru-RU" sz="3200" b="1" dirty="0">
                <a:solidFill>
                  <a:srgbClr val="FF0000"/>
                </a:solidFill>
                <a:latin typeface="Calibri" pitchFamily="34" charset="0"/>
                <a:cs typeface="Times New Roman" pitchFamily="18" charset="0"/>
              </a:rPr>
              <a:t>МКНФ</a:t>
            </a:r>
            <a:r>
              <a:rPr lang="en-US" sz="3200" b="1" dirty="0">
                <a:solidFill>
                  <a:srgbClr val="FF0000"/>
                </a:solidFill>
                <a:latin typeface="Calibri" pitchFamily="34" charset="0"/>
                <a:cs typeface="Times New Roman" pitchFamily="18" charset="0"/>
              </a:rPr>
              <a:t>.</a:t>
            </a:r>
            <a:endParaRPr lang="ru-RU" b="1" dirty="0">
              <a:solidFill>
                <a:srgbClr val="FF0000"/>
              </a:solidFill>
            </a:endParaRPr>
          </a:p>
        </p:txBody>
      </p:sp>
    </p:spTree>
  </p:cSld>
  <p:clrMapOvr>
    <a:masterClrMapping/>
  </p:clrMapOvr>
  <p:transition spd="slow">
    <p:wipe dir="d"/>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p:cNvSpPr>
            <a:spLocks noGrp="1"/>
          </p:cNvSpPr>
          <p:nvPr>
            <p:ph type="sldNum" sz="quarter" idx="12"/>
          </p:nvPr>
        </p:nvSpPr>
        <p:spPr/>
        <p:txBody>
          <a:bodyPr/>
          <a:lstStyle/>
          <a:p>
            <a:pPr>
              <a:defRPr/>
            </a:pPr>
            <a:fld id="{3828C33C-1734-4D2D-B5FA-1E28C715A92B}" type="slidenum">
              <a:rPr lang="ru-RU" smtClean="0"/>
              <a:pPr>
                <a:defRPr/>
              </a:pPr>
              <a:t>57</a:t>
            </a:fld>
            <a:endParaRPr lang="ru-RU"/>
          </a:p>
        </p:txBody>
      </p:sp>
      <p:sp>
        <p:nvSpPr>
          <p:cNvPr id="105475" name="Rectangle 1"/>
          <p:cNvSpPr>
            <a:spLocks noChangeArrowheads="1"/>
          </p:cNvSpPr>
          <p:nvPr/>
        </p:nvSpPr>
        <p:spPr bwMode="auto">
          <a:xfrm>
            <a:off x="0" y="0"/>
            <a:ext cx="9144000" cy="2062103"/>
          </a:xfrm>
          <a:prstGeom prst="rect">
            <a:avLst/>
          </a:prstGeom>
          <a:noFill/>
          <a:ln w="9525">
            <a:noFill/>
            <a:miter lim="800000"/>
            <a:headEnd/>
            <a:tailEnd/>
          </a:ln>
        </p:spPr>
        <p:txBody>
          <a:bodyPr anchor="ctr">
            <a:spAutoFit/>
          </a:bodyPr>
          <a:lstStyle/>
          <a:p>
            <a:pPr algn="ctr" eaLnBrk="0" hangingPunct="0"/>
            <a:r>
              <a:rPr lang="ru-RU" sz="3200" b="1" dirty="0">
                <a:solidFill>
                  <a:srgbClr val="FF0000"/>
                </a:solidFill>
                <a:latin typeface="Calibri" pitchFamily="34" charset="0"/>
                <a:cs typeface="Times New Roman" pitchFamily="18" charset="0"/>
              </a:rPr>
              <a:t>Методы минимизации булевых функций</a:t>
            </a:r>
            <a:endParaRPr lang="ru-RU" sz="3200" dirty="0">
              <a:solidFill>
                <a:srgbClr val="FF0000"/>
              </a:solidFill>
              <a:latin typeface="Calibri" pitchFamily="34" charset="0"/>
            </a:endParaRPr>
          </a:p>
          <a:p>
            <a:pPr algn="just" eaLnBrk="0" hangingPunct="0"/>
            <a:r>
              <a:rPr lang="ru-RU" sz="3200" dirty="0">
                <a:latin typeface="Calibri" pitchFamily="34" charset="0"/>
                <a:cs typeface="Times New Roman" pitchFamily="18" charset="0"/>
              </a:rPr>
              <a:t>Методы решения задачи минимизации булевых функций можно разделить на две группы:  </a:t>
            </a:r>
            <a:r>
              <a:rPr lang="ru-RU" sz="3200" b="1" i="1" dirty="0">
                <a:solidFill>
                  <a:srgbClr val="FF0000"/>
                </a:solidFill>
                <a:latin typeface="Calibri" pitchFamily="34" charset="0"/>
                <a:cs typeface="Times New Roman" pitchFamily="18" charset="0"/>
              </a:rPr>
              <a:t>графические</a:t>
            </a:r>
            <a:r>
              <a:rPr lang="ru-RU" sz="3200" dirty="0">
                <a:latin typeface="Calibri" pitchFamily="34" charset="0"/>
                <a:cs typeface="Times New Roman" pitchFamily="18" charset="0"/>
              </a:rPr>
              <a:t>  и  </a:t>
            </a:r>
            <a:r>
              <a:rPr lang="ru-RU" sz="3200" b="1" i="1" dirty="0">
                <a:solidFill>
                  <a:srgbClr val="FF0000"/>
                </a:solidFill>
                <a:latin typeface="Calibri" pitchFamily="34" charset="0"/>
                <a:cs typeface="Times New Roman" pitchFamily="18" charset="0"/>
              </a:rPr>
              <a:t>аналитические</a:t>
            </a:r>
            <a:r>
              <a:rPr lang="ru-RU" sz="3200" dirty="0">
                <a:latin typeface="Calibri" pitchFamily="34" charset="0"/>
                <a:cs typeface="Times New Roman" pitchFamily="18" charset="0"/>
              </a:rPr>
              <a:t>.   </a:t>
            </a:r>
            <a:endParaRPr lang="ru-RU" sz="3200" dirty="0">
              <a:latin typeface="Calibri" pitchFamily="34" charset="0"/>
            </a:endParaRPr>
          </a:p>
        </p:txBody>
      </p:sp>
      <p:sp>
        <p:nvSpPr>
          <p:cNvPr id="4" name="TextBox 3"/>
          <p:cNvSpPr txBox="1"/>
          <p:nvPr/>
        </p:nvSpPr>
        <p:spPr>
          <a:xfrm>
            <a:off x="0" y="1916832"/>
            <a:ext cx="9144000" cy="1569660"/>
          </a:xfrm>
          <a:prstGeom prst="rect">
            <a:avLst/>
          </a:prstGeom>
          <a:noFill/>
        </p:spPr>
        <p:txBody>
          <a:bodyPr wrap="square" rtlCol="0">
            <a:spAutoFit/>
          </a:bodyPr>
          <a:lstStyle/>
          <a:p>
            <a:r>
              <a:rPr lang="ru-RU" sz="3200" b="1" i="1" dirty="0">
                <a:solidFill>
                  <a:srgbClr val="FF0000"/>
                </a:solidFill>
                <a:latin typeface="Calibri" pitchFamily="34" charset="0"/>
                <a:cs typeface="Times New Roman" pitchFamily="18" charset="0"/>
              </a:rPr>
              <a:t>Графический  метод  минимизации</a:t>
            </a:r>
            <a:r>
              <a:rPr lang="ru-RU" sz="3200" dirty="0">
                <a:solidFill>
                  <a:srgbClr val="FF0000"/>
                </a:solidFill>
                <a:latin typeface="Calibri" pitchFamily="34" charset="0"/>
                <a:cs typeface="Times New Roman" pitchFamily="18" charset="0"/>
              </a:rPr>
              <a:t>  </a:t>
            </a:r>
            <a:r>
              <a:rPr lang="ru-RU" sz="3200" dirty="0">
                <a:latin typeface="Calibri" pitchFamily="34" charset="0"/>
                <a:cs typeface="Times New Roman" pitchFamily="18" charset="0"/>
              </a:rPr>
              <a:t>основан на использовании  </a:t>
            </a:r>
            <a:r>
              <a:rPr lang="ru-RU" sz="3200" b="1" i="1" dirty="0" err="1">
                <a:solidFill>
                  <a:srgbClr val="FF0000"/>
                </a:solidFill>
                <a:latin typeface="Calibri" pitchFamily="34" charset="0"/>
                <a:cs typeface="Times New Roman" pitchFamily="18" charset="0"/>
              </a:rPr>
              <a:t>минимизирующих</a:t>
            </a:r>
            <a:r>
              <a:rPr lang="ru-RU" sz="3200" b="1" i="1" dirty="0">
                <a:solidFill>
                  <a:srgbClr val="FF0000"/>
                </a:solidFill>
                <a:latin typeface="Calibri" pitchFamily="34" charset="0"/>
                <a:cs typeface="Times New Roman" pitchFamily="18" charset="0"/>
              </a:rPr>
              <a:t>  карт</a:t>
            </a:r>
            <a:r>
              <a:rPr lang="ru-RU" sz="3200" dirty="0">
                <a:latin typeface="Calibri" pitchFamily="34" charset="0"/>
                <a:cs typeface="Times New Roman" pitchFamily="18" charset="0"/>
              </a:rPr>
              <a:t>, </a:t>
            </a:r>
            <a:r>
              <a:rPr lang="ru-RU" sz="3200" dirty="0" err="1">
                <a:latin typeface="Calibri" pitchFamily="34" charset="0"/>
                <a:cs typeface="Times New Roman" pitchFamily="18" charset="0"/>
              </a:rPr>
              <a:t>назы-ваемых</a:t>
            </a:r>
            <a:r>
              <a:rPr lang="ru-RU" sz="3200" dirty="0">
                <a:latin typeface="Calibri" pitchFamily="34" charset="0"/>
                <a:cs typeface="Times New Roman" pitchFamily="18" charset="0"/>
              </a:rPr>
              <a:t>  </a:t>
            </a:r>
            <a:r>
              <a:rPr lang="ru-RU" sz="3200" b="1" i="1" dirty="0">
                <a:solidFill>
                  <a:srgbClr val="FF0000"/>
                </a:solidFill>
                <a:latin typeface="Calibri" pitchFamily="34" charset="0"/>
                <a:cs typeface="Times New Roman" pitchFamily="18" charset="0"/>
              </a:rPr>
              <a:t>картами Карно </a:t>
            </a:r>
            <a:r>
              <a:rPr lang="ru-RU" sz="3200" dirty="0">
                <a:solidFill>
                  <a:srgbClr val="FF0000"/>
                </a:solidFill>
                <a:latin typeface="Calibri" pitchFamily="34" charset="0"/>
                <a:cs typeface="Times New Roman" pitchFamily="18" charset="0"/>
              </a:rPr>
              <a:t>(</a:t>
            </a:r>
            <a:r>
              <a:rPr lang="ru-RU" sz="3200" b="1" i="1" dirty="0">
                <a:solidFill>
                  <a:srgbClr val="FF0000"/>
                </a:solidFill>
                <a:latin typeface="Calibri" pitchFamily="34" charset="0"/>
                <a:cs typeface="Times New Roman" pitchFamily="18" charset="0"/>
              </a:rPr>
              <a:t>диаграммами  Вейча</a:t>
            </a:r>
            <a:r>
              <a:rPr lang="ru-RU" sz="3200" dirty="0">
                <a:solidFill>
                  <a:srgbClr val="FF0000"/>
                </a:solidFill>
                <a:latin typeface="Calibri" pitchFamily="34" charset="0"/>
                <a:cs typeface="Times New Roman" pitchFamily="18" charset="0"/>
              </a:rPr>
              <a:t>).</a:t>
            </a:r>
            <a:endParaRPr lang="ru-RU" sz="3200" dirty="0"/>
          </a:p>
        </p:txBody>
      </p:sp>
      <p:sp>
        <p:nvSpPr>
          <p:cNvPr id="5" name="TextBox 4"/>
          <p:cNvSpPr txBox="1"/>
          <p:nvPr/>
        </p:nvSpPr>
        <p:spPr>
          <a:xfrm>
            <a:off x="0" y="3417962"/>
            <a:ext cx="9144000" cy="3539430"/>
          </a:xfrm>
          <a:prstGeom prst="rect">
            <a:avLst/>
          </a:prstGeom>
          <a:noFill/>
        </p:spPr>
        <p:txBody>
          <a:bodyPr wrap="square" rtlCol="0">
            <a:spAutoFit/>
          </a:bodyPr>
          <a:lstStyle/>
          <a:p>
            <a:r>
              <a:rPr lang="ru-RU" sz="3200" dirty="0">
                <a:latin typeface="Calibri" pitchFamily="34" charset="0"/>
                <a:cs typeface="Times New Roman" pitchFamily="18" charset="0"/>
              </a:rPr>
              <a:t>Карта Карно для функции от </a:t>
            </a:r>
            <a:r>
              <a:rPr lang="en-US" sz="3200" b="1" i="1" dirty="0">
                <a:latin typeface="Calibri" pitchFamily="34" charset="0"/>
                <a:cs typeface="Times New Roman" pitchFamily="18" charset="0"/>
              </a:rPr>
              <a:t>n</a:t>
            </a:r>
            <a:r>
              <a:rPr lang="ru-RU" sz="3200" dirty="0">
                <a:latin typeface="Calibri" pitchFamily="34" charset="0"/>
                <a:cs typeface="Times New Roman" pitchFamily="18" charset="0"/>
              </a:rPr>
              <a:t> аргументов представляет собой прямоугольник, квадрат или совокупность квадратов, разделенных на </a:t>
            </a:r>
            <a:r>
              <a:rPr lang="ru-RU" sz="3200" b="1" dirty="0">
                <a:latin typeface="Calibri" pitchFamily="34" charset="0"/>
                <a:cs typeface="Times New Roman" pitchFamily="18" charset="0"/>
              </a:rPr>
              <a:t>2</a:t>
            </a:r>
            <a:r>
              <a:rPr lang="en-US" sz="3200" b="1" i="1" baseline="30000" dirty="0">
                <a:latin typeface="Calibri" pitchFamily="34" charset="0"/>
                <a:cs typeface="Times New Roman" pitchFamily="18" charset="0"/>
              </a:rPr>
              <a:t>n</a:t>
            </a:r>
            <a:r>
              <a:rPr lang="ru-RU" sz="3200" dirty="0">
                <a:latin typeface="Calibri" pitchFamily="34" charset="0"/>
                <a:cs typeface="Times New Roman" pitchFamily="18" charset="0"/>
              </a:rPr>
              <a:t>  клеток, каждая из которых соответствует определенному набору аргументов булевой функции. В клетках  карты фиксируются значения функции.</a:t>
            </a:r>
            <a:endParaRPr lang="ru-RU" sz="3200" dirty="0"/>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up)">
                                      <p:cBhvr>
                                        <p:cTn id="12"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p:cNvSpPr>
            <a:spLocks noGrp="1"/>
          </p:cNvSpPr>
          <p:nvPr>
            <p:ph type="sldNum" sz="quarter" idx="12"/>
          </p:nvPr>
        </p:nvSpPr>
        <p:spPr/>
        <p:txBody>
          <a:bodyPr/>
          <a:lstStyle/>
          <a:p>
            <a:pPr>
              <a:defRPr/>
            </a:pPr>
            <a:fld id="{C74ECA65-4CC5-4102-A510-933ECBF3FFAD}" type="slidenum">
              <a:rPr lang="ru-RU" smtClean="0"/>
              <a:pPr>
                <a:defRPr/>
              </a:pPr>
              <a:t>58</a:t>
            </a:fld>
            <a:endParaRPr lang="ru-RU"/>
          </a:p>
        </p:txBody>
      </p:sp>
      <p:sp>
        <p:nvSpPr>
          <p:cNvPr id="3" name="Прямоугольник 2"/>
          <p:cNvSpPr/>
          <p:nvPr/>
        </p:nvSpPr>
        <p:spPr>
          <a:xfrm>
            <a:off x="0" y="0"/>
            <a:ext cx="9144000" cy="1569660"/>
          </a:xfrm>
          <a:prstGeom prst="rect">
            <a:avLst/>
          </a:prstGeom>
        </p:spPr>
        <p:txBody>
          <a:bodyPr>
            <a:spAutoFit/>
          </a:bodyPr>
          <a:lstStyle/>
          <a:p>
            <a:pPr>
              <a:defRPr/>
            </a:pPr>
            <a:r>
              <a:rPr lang="ru-RU" sz="3200" dirty="0">
                <a:latin typeface="+mn-lt"/>
                <a:cs typeface="+mn-cs"/>
              </a:rPr>
              <a:t>Решение задачи минимизации сводится к нахождению минимального покрытия булевой функции.</a:t>
            </a:r>
          </a:p>
        </p:txBody>
      </p:sp>
      <p:sp>
        <p:nvSpPr>
          <p:cNvPr id="4" name="TextBox 3"/>
          <p:cNvSpPr txBox="1"/>
          <p:nvPr/>
        </p:nvSpPr>
        <p:spPr>
          <a:xfrm>
            <a:off x="0" y="1484784"/>
            <a:ext cx="9144000" cy="2554545"/>
          </a:xfrm>
          <a:prstGeom prst="rect">
            <a:avLst/>
          </a:prstGeom>
          <a:noFill/>
        </p:spPr>
        <p:txBody>
          <a:bodyPr wrap="square" rtlCol="0">
            <a:spAutoFit/>
          </a:bodyPr>
          <a:lstStyle/>
          <a:p>
            <a:pPr hangingPunct="0">
              <a:defRPr/>
            </a:pPr>
            <a:r>
              <a:rPr lang="ru-RU" sz="3200" dirty="0">
                <a:latin typeface="+mn-lt"/>
              </a:rPr>
              <a:t>Основными достоинствами графического метода минимизации булевых функций являются его наглядность и относительная простота реализации,  что позволяет применять его на практике при “ручной” минимизации. </a:t>
            </a:r>
          </a:p>
        </p:txBody>
      </p:sp>
      <p:sp>
        <p:nvSpPr>
          <p:cNvPr id="5" name="TextBox 4"/>
          <p:cNvSpPr txBox="1"/>
          <p:nvPr/>
        </p:nvSpPr>
        <p:spPr>
          <a:xfrm>
            <a:off x="0" y="4077072"/>
            <a:ext cx="9144000" cy="2554545"/>
          </a:xfrm>
          <a:prstGeom prst="rect">
            <a:avLst/>
          </a:prstGeom>
          <a:noFill/>
        </p:spPr>
        <p:txBody>
          <a:bodyPr wrap="square" rtlCol="0">
            <a:spAutoFit/>
          </a:bodyPr>
          <a:lstStyle/>
          <a:p>
            <a:r>
              <a:rPr lang="ru-RU" sz="3200" dirty="0">
                <a:latin typeface="+mn-lt"/>
              </a:rPr>
              <a:t>В то же время, существенным ограничением на использование карт Карно для решения задачи минимизации является относительно небольшая размерность задачи (число аргументов </a:t>
            </a:r>
            <a:r>
              <a:rPr lang="ru-RU" sz="3200" dirty="0" err="1">
                <a:latin typeface="+mn-lt"/>
              </a:rPr>
              <a:t>минимизируемой</a:t>
            </a:r>
            <a:r>
              <a:rPr lang="ru-RU" sz="3200" dirty="0">
                <a:latin typeface="+mn-lt"/>
              </a:rPr>
              <a:t> функции не более шести). </a:t>
            </a:r>
            <a:endParaRPr lang="ru-RU" sz="3200" dirty="0"/>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up)">
                                      <p:cBhvr>
                                        <p:cTn id="12"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p:cNvSpPr>
            <a:spLocks noGrp="1"/>
          </p:cNvSpPr>
          <p:nvPr>
            <p:ph type="sldNum" sz="quarter" idx="12"/>
          </p:nvPr>
        </p:nvSpPr>
        <p:spPr/>
        <p:txBody>
          <a:bodyPr/>
          <a:lstStyle/>
          <a:p>
            <a:pPr>
              <a:defRPr/>
            </a:pPr>
            <a:fld id="{64607926-96AC-4ADE-B915-243006B933E6}" type="slidenum">
              <a:rPr lang="ru-RU" smtClean="0"/>
              <a:pPr>
                <a:defRPr/>
              </a:pPr>
              <a:t>59</a:t>
            </a:fld>
            <a:endParaRPr lang="ru-RU"/>
          </a:p>
        </p:txBody>
      </p:sp>
      <p:sp>
        <p:nvSpPr>
          <p:cNvPr id="107523" name="Rectangle 1"/>
          <p:cNvSpPr>
            <a:spLocks noChangeArrowheads="1"/>
          </p:cNvSpPr>
          <p:nvPr/>
        </p:nvSpPr>
        <p:spPr bwMode="auto">
          <a:xfrm>
            <a:off x="0" y="0"/>
            <a:ext cx="9144000" cy="3046988"/>
          </a:xfrm>
          <a:prstGeom prst="rect">
            <a:avLst/>
          </a:prstGeom>
          <a:noFill/>
          <a:ln w="9525">
            <a:noFill/>
            <a:miter lim="800000"/>
            <a:headEnd/>
            <a:tailEnd/>
          </a:ln>
        </p:spPr>
        <p:txBody>
          <a:bodyPr anchor="ctr">
            <a:spAutoFit/>
          </a:bodyPr>
          <a:lstStyle/>
          <a:p>
            <a:pPr algn="just" eaLnBrk="0" hangingPunct="0"/>
            <a:r>
              <a:rPr lang="ru-RU" sz="3200" dirty="0">
                <a:latin typeface="Calibri" pitchFamily="34" charset="0"/>
              </a:rPr>
              <a:t>Большим недостатком графического метода </a:t>
            </a:r>
            <a:r>
              <a:rPr lang="ru-RU" sz="3200" dirty="0" err="1">
                <a:latin typeface="Calibri" pitchFamily="34" charset="0"/>
              </a:rPr>
              <a:t>мини-мизации</a:t>
            </a:r>
            <a:r>
              <a:rPr lang="ru-RU" sz="3200" dirty="0">
                <a:latin typeface="Calibri" pitchFamily="34" charset="0"/>
              </a:rPr>
              <a:t> является также отсутствие </a:t>
            </a:r>
            <a:r>
              <a:rPr lang="ru-RU" sz="3200" dirty="0" err="1">
                <a:latin typeface="Calibri" pitchFamily="34" charset="0"/>
              </a:rPr>
              <a:t>формализо-ванного</a:t>
            </a:r>
            <a:r>
              <a:rPr lang="ru-RU" sz="3200" dirty="0">
                <a:latin typeface="Calibri" pitchFamily="34" charset="0"/>
              </a:rPr>
              <a:t> подхода к решению задачи (метод </a:t>
            </a:r>
            <a:r>
              <a:rPr lang="ru-RU" sz="3200" dirty="0" err="1">
                <a:latin typeface="Calibri" pitchFamily="34" charset="0"/>
              </a:rPr>
              <a:t>явля-ется</a:t>
            </a:r>
            <a:r>
              <a:rPr lang="ru-RU" sz="3200" dirty="0">
                <a:latin typeface="Calibri" pitchFamily="34" charset="0"/>
              </a:rPr>
              <a:t> во многом интуитивным), что ставит в </a:t>
            </a:r>
            <a:r>
              <a:rPr lang="ru-RU" sz="3200" dirty="0" err="1">
                <a:latin typeface="Calibri" pitchFamily="34" charset="0"/>
              </a:rPr>
              <a:t>зависи-мость</a:t>
            </a:r>
            <a:r>
              <a:rPr lang="ru-RU" sz="3200" dirty="0">
                <a:latin typeface="Calibri" pitchFamily="34" charset="0"/>
              </a:rPr>
              <a:t> получение оптимального решения от </a:t>
            </a:r>
            <a:r>
              <a:rPr lang="ru-RU" sz="3200" dirty="0" err="1">
                <a:latin typeface="Calibri" pitchFamily="34" charset="0"/>
              </a:rPr>
              <a:t>квали-фикации</a:t>
            </a:r>
            <a:r>
              <a:rPr lang="ru-RU" sz="3200" dirty="0">
                <a:latin typeface="Calibri" pitchFamily="34" charset="0"/>
              </a:rPr>
              <a:t> и практических навыков специалиста.</a:t>
            </a:r>
            <a:endParaRPr lang="ru-RU" sz="3200" b="1" i="1" dirty="0">
              <a:solidFill>
                <a:srgbClr val="FF0000"/>
              </a:solidFill>
              <a:latin typeface="Calibri" pitchFamily="34" charset="0"/>
              <a:cs typeface="Times New Roman" pitchFamily="18" charset="0"/>
            </a:endParaRPr>
          </a:p>
        </p:txBody>
      </p:sp>
      <p:sp>
        <p:nvSpPr>
          <p:cNvPr id="4" name="TextBox 3"/>
          <p:cNvSpPr txBox="1"/>
          <p:nvPr/>
        </p:nvSpPr>
        <p:spPr>
          <a:xfrm>
            <a:off x="0" y="2924944"/>
            <a:ext cx="9144000" cy="3046988"/>
          </a:xfrm>
          <a:prstGeom prst="rect">
            <a:avLst/>
          </a:prstGeom>
          <a:noFill/>
        </p:spPr>
        <p:txBody>
          <a:bodyPr wrap="square" rtlCol="0">
            <a:spAutoFit/>
          </a:bodyPr>
          <a:lstStyle/>
          <a:p>
            <a:pPr algn="just" eaLnBrk="0" hangingPunct="0"/>
            <a:r>
              <a:rPr lang="ru-RU" sz="3200" b="1" i="1" dirty="0">
                <a:solidFill>
                  <a:srgbClr val="FF0000"/>
                </a:solidFill>
                <a:latin typeface="Calibri" pitchFamily="34" charset="0"/>
                <a:cs typeface="Times New Roman" pitchFamily="18" charset="0"/>
              </a:rPr>
              <a:t>Аналитические методы </a:t>
            </a:r>
            <a:r>
              <a:rPr lang="ru-RU" sz="3200" dirty="0">
                <a:latin typeface="Calibri" pitchFamily="34" charset="0"/>
                <a:cs typeface="Times New Roman" pitchFamily="18" charset="0"/>
              </a:rPr>
              <a:t>минимизации булевых функций</a:t>
            </a:r>
            <a:r>
              <a:rPr lang="ru-RU" sz="3200" b="1" i="1" dirty="0">
                <a:latin typeface="Calibri" pitchFamily="34" charset="0"/>
                <a:cs typeface="Times New Roman" pitchFamily="18" charset="0"/>
              </a:rPr>
              <a:t> </a:t>
            </a:r>
            <a:r>
              <a:rPr lang="ru-RU" sz="3200" dirty="0">
                <a:latin typeface="Calibri" pitchFamily="34" charset="0"/>
                <a:cs typeface="Times New Roman" pitchFamily="18" charset="0"/>
              </a:rPr>
              <a:t>связаны с преобразованием </a:t>
            </a:r>
            <a:r>
              <a:rPr lang="ru-RU" sz="3200" dirty="0" err="1">
                <a:latin typeface="Calibri" pitchFamily="34" charset="0"/>
                <a:cs typeface="Times New Roman" pitchFamily="18" charset="0"/>
              </a:rPr>
              <a:t>анали-тического</a:t>
            </a:r>
            <a:r>
              <a:rPr lang="ru-RU" sz="3200" dirty="0">
                <a:latin typeface="Calibri" pitchFamily="34" charset="0"/>
                <a:cs typeface="Times New Roman" pitchFamily="18" charset="0"/>
              </a:rPr>
              <a:t> выражения булевой функции таким образом, чтобы в результате получилось выражение, содержащее минимальное число литер и термов.</a:t>
            </a:r>
          </a:p>
        </p:txBody>
      </p:sp>
      <p:sp>
        <p:nvSpPr>
          <p:cNvPr id="5" name="TextBox 4"/>
          <p:cNvSpPr txBox="1"/>
          <p:nvPr/>
        </p:nvSpPr>
        <p:spPr>
          <a:xfrm>
            <a:off x="0" y="5805264"/>
            <a:ext cx="9144000" cy="1077218"/>
          </a:xfrm>
          <a:prstGeom prst="rect">
            <a:avLst/>
          </a:prstGeom>
          <a:noFill/>
        </p:spPr>
        <p:txBody>
          <a:bodyPr wrap="square" rtlCol="0">
            <a:spAutoFit/>
          </a:bodyPr>
          <a:lstStyle/>
          <a:p>
            <a:r>
              <a:rPr lang="ru-RU" sz="3200" dirty="0">
                <a:latin typeface="Calibri" pitchFamily="34" charset="0"/>
              </a:rPr>
              <a:t>Наиболее известные аналитические методы минимизации описаны в пособии.</a:t>
            </a:r>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up)">
                                      <p:cBhvr>
                                        <p:cTn id="12"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Прямоугольник 1"/>
          <p:cNvSpPr>
            <a:spLocks noChangeArrowheads="1"/>
          </p:cNvSpPr>
          <p:nvPr/>
        </p:nvSpPr>
        <p:spPr bwMode="auto">
          <a:xfrm>
            <a:off x="0" y="0"/>
            <a:ext cx="9144000" cy="1215717"/>
          </a:xfrm>
          <a:prstGeom prst="rect">
            <a:avLst/>
          </a:prstGeom>
          <a:noFill/>
          <a:ln w="9525">
            <a:noFill/>
            <a:miter lim="800000"/>
            <a:headEnd/>
            <a:tailEnd/>
          </a:ln>
        </p:spPr>
        <p:txBody>
          <a:bodyPr>
            <a:spAutoFit/>
          </a:bodyPr>
          <a:lstStyle/>
          <a:p>
            <a:pPr hangingPunct="0"/>
            <a:endParaRPr lang="en-US" sz="900" dirty="0">
              <a:latin typeface="Calibri" pitchFamily="34" charset="0"/>
            </a:endParaRPr>
          </a:p>
          <a:p>
            <a:pPr hangingPunct="0"/>
            <a:r>
              <a:rPr lang="ru-RU" sz="3200" dirty="0">
                <a:latin typeface="Calibri" pitchFamily="34" charset="0"/>
              </a:rPr>
              <a:t>Примеры логических выражений:</a:t>
            </a:r>
          </a:p>
          <a:p>
            <a:pPr hangingPunct="0"/>
            <a:r>
              <a:rPr lang="ru-RU" sz="3200" dirty="0">
                <a:latin typeface="Calibri" pitchFamily="34" charset="0"/>
              </a:rPr>
              <a:t>                                                            </a:t>
            </a:r>
            <a:r>
              <a:rPr lang="ru-RU" sz="3200" baseline="-25000" dirty="0">
                <a:latin typeface="Calibri" pitchFamily="34" charset="0"/>
              </a:rPr>
              <a:t>.</a:t>
            </a:r>
            <a:endParaRPr lang="ru-RU" dirty="0">
              <a:latin typeface="Calibri" pitchFamily="34" charset="0"/>
            </a:endParaRPr>
          </a:p>
        </p:txBody>
      </p:sp>
      <p:graphicFrame>
        <p:nvGraphicFramePr>
          <p:cNvPr id="2050" name="Object 1"/>
          <p:cNvGraphicFramePr>
            <a:graphicFrameLocks noChangeAspect="1"/>
          </p:cNvGraphicFramePr>
          <p:nvPr/>
        </p:nvGraphicFramePr>
        <p:xfrm>
          <a:off x="2000250" y="714375"/>
          <a:ext cx="3648075" cy="601663"/>
        </p:xfrm>
        <a:graphic>
          <a:graphicData uri="http://schemas.openxmlformats.org/presentationml/2006/ole">
            <mc:AlternateContent xmlns:mc="http://schemas.openxmlformats.org/markup-compatibility/2006">
              <mc:Choice xmlns:v="urn:schemas-microsoft-com:vml" Requires="v">
                <p:oleObj spid="_x0000_s2050" name="Формула" r:id="rId2" imgW="1231560" imgH="203040" progId="Equation.3">
                  <p:embed/>
                </p:oleObj>
              </mc:Choice>
              <mc:Fallback>
                <p:oleObj name="Формула" r:id="rId2" imgW="1231560" imgH="203040" progId="Equation.3">
                  <p:embed/>
                  <p:pic>
                    <p:nvPicPr>
                      <p:cNvPr id="0" name="Object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00250" y="714375"/>
                        <a:ext cx="3648075" cy="6016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 name="Номер слайда 3"/>
          <p:cNvSpPr>
            <a:spLocks noGrp="1"/>
          </p:cNvSpPr>
          <p:nvPr>
            <p:ph type="sldNum" sz="quarter" idx="12"/>
          </p:nvPr>
        </p:nvSpPr>
        <p:spPr/>
        <p:txBody>
          <a:bodyPr/>
          <a:lstStyle/>
          <a:p>
            <a:pPr>
              <a:defRPr/>
            </a:pPr>
            <a:fld id="{C2BB155D-3F8F-45E5-A492-51A948876835}" type="slidenum">
              <a:rPr lang="ru-RU" smtClean="0"/>
              <a:pPr>
                <a:defRPr/>
              </a:pPr>
              <a:t>6</a:t>
            </a:fld>
            <a:endParaRPr lang="ru-RU"/>
          </a:p>
        </p:txBody>
      </p:sp>
      <p:sp>
        <p:nvSpPr>
          <p:cNvPr id="5" name="TextBox 4"/>
          <p:cNvSpPr txBox="1"/>
          <p:nvPr/>
        </p:nvSpPr>
        <p:spPr>
          <a:xfrm>
            <a:off x="0" y="4036710"/>
            <a:ext cx="9144000" cy="2200602"/>
          </a:xfrm>
          <a:prstGeom prst="rect">
            <a:avLst/>
          </a:prstGeom>
          <a:noFill/>
        </p:spPr>
        <p:txBody>
          <a:bodyPr wrap="square" rtlCol="0">
            <a:spAutoFit/>
          </a:bodyPr>
          <a:lstStyle/>
          <a:p>
            <a:pPr algn="ctr" hangingPunct="0"/>
            <a:endParaRPr lang="ru-RU" sz="900" dirty="0">
              <a:solidFill>
                <a:srgbClr val="FF0000"/>
              </a:solidFill>
              <a:latin typeface="Calibri" pitchFamily="34" charset="0"/>
            </a:endParaRPr>
          </a:p>
          <a:p>
            <a:pPr hangingPunct="0"/>
            <a:r>
              <a:rPr lang="ru-RU" sz="3200" dirty="0">
                <a:latin typeface="Calibri" pitchFamily="34" charset="0"/>
              </a:rPr>
              <a:t>Областью определения булевой функции является совокупность 2</a:t>
            </a:r>
            <a:r>
              <a:rPr lang="ru-RU" sz="3200" i="1" baseline="30000" dirty="0">
                <a:latin typeface="Calibri" pitchFamily="34" charset="0"/>
              </a:rPr>
              <a:t>n</a:t>
            </a:r>
            <a:r>
              <a:rPr lang="ru-RU" sz="3200" dirty="0">
                <a:latin typeface="Calibri" pitchFamily="34" charset="0"/>
              </a:rPr>
              <a:t> двоичных наборов ее аргументов. Набор аргументов можно рассматривать как </a:t>
            </a:r>
            <a:r>
              <a:rPr lang="ru-RU" sz="3200" i="1" dirty="0">
                <a:latin typeface="Calibri" pitchFamily="34" charset="0"/>
              </a:rPr>
              <a:t>n</a:t>
            </a:r>
            <a:r>
              <a:rPr lang="ru-RU" sz="3200" dirty="0">
                <a:latin typeface="Calibri" pitchFamily="34" charset="0"/>
              </a:rPr>
              <a:t>-компонентный двоичный вектор.</a:t>
            </a:r>
            <a:endParaRPr lang="ru-RU" sz="3200" dirty="0"/>
          </a:p>
        </p:txBody>
      </p:sp>
      <p:sp>
        <p:nvSpPr>
          <p:cNvPr id="6" name="TextBox 5"/>
          <p:cNvSpPr txBox="1"/>
          <p:nvPr/>
        </p:nvSpPr>
        <p:spPr>
          <a:xfrm>
            <a:off x="0" y="1484784"/>
            <a:ext cx="9144000" cy="584775"/>
          </a:xfrm>
          <a:prstGeom prst="rect">
            <a:avLst/>
          </a:prstGeom>
          <a:noFill/>
        </p:spPr>
        <p:txBody>
          <a:bodyPr wrap="square" rtlCol="0">
            <a:spAutoFit/>
          </a:bodyPr>
          <a:lstStyle/>
          <a:p>
            <a:pPr algn="ctr"/>
            <a:r>
              <a:rPr lang="ru-RU" sz="3200" b="1" i="1" dirty="0">
                <a:solidFill>
                  <a:srgbClr val="FF0000"/>
                </a:solidFill>
                <a:latin typeface="Calibri" pitchFamily="34" charset="0"/>
              </a:rPr>
              <a:t>Функции</a:t>
            </a:r>
          </a:p>
        </p:txBody>
      </p:sp>
      <p:sp>
        <p:nvSpPr>
          <p:cNvPr id="7" name="TextBox 6"/>
          <p:cNvSpPr txBox="1"/>
          <p:nvPr/>
        </p:nvSpPr>
        <p:spPr>
          <a:xfrm>
            <a:off x="0" y="2132856"/>
            <a:ext cx="9144000" cy="2062103"/>
          </a:xfrm>
          <a:prstGeom prst="rect">
            <a:avLst/>
          </a:prstGeom>
          <a:noFill/>
        </p:spPr>
        <p:txBody>
          <a:bodyPr wrap="square" rtlCol="0">
            <a:spAutoFit/>
          </a:bodyPr>
          <a:lstStyle/>
          <a:p>
            <a:r>
              <a:rPr lang="ru-RU" sz="3200" b="1" i="1" dirty="0">
                <a:solidFill>
                  <a:srgbClr val="FF0000"/>
                </a:solidFill>
                <a:latin typeface="Calibri" pitchFamily="34" charset="0"/>
              </a:rPr>
              <a:t>Булевой (логической) функцией</a:t>
            </a:r>
            <a:r>
              <a:rPr lang="ru-RU" sz="3200" dirty="0">
                <a:solidFill>
                  <a:srgbClr val="FF0000"/>
                </a:solidFill>
                <a:latin typeface="Calibri" pitchFamily="34" charset="0"/>
              </a:rPr>
              <a:t> </a:t>
            </a:r>
            <a:r>
              <a:rPr lang="ru-RU" sz="3200" dirty="0">
                <a:latin typeface="Calibri" pitchFamily="34" charset="0"/>
              </a:rPr>
              <a:t>называется функция, аргументами которой являются булевы переменные, а сама функция принимает значение из множества {0,1}.</a:t>
            </a:r>
            <a:endParaRPr lang="ru-RU" sz="3200" dirty="0"/>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2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up)">
                                      <p:cBhvr>
                                        <p:cTn id="12" dur="20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up)">
                                      <p:cBhvr>
                                        <p:cTn id="1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p:cNvSpPr>
            <a:spLocks noGrp="1"/>
          </p:cNvSpPr>
          <p:nvPr>
            <p:ph type="sldNum" sz="quarter" idx="12"/>
          </p:nvPr>
        </p:nvSpPr>
        <p:spPr/>
        <p:txBody>
          <a:bodyPr/>
          <a:lstStyle/>
          <a:p>
            <a:pPr>
              <a:defRPr/>
            </a:pPr>
            <a:fld id="{5E729308-7F47-49BA-B4D8-727AD60231F5}" type="slidenum">
              <a:rPr lang="ru-RU" smtClean="0"/>
              <a:pPr>
                <a:defRPr/>
              </a:pPr>
              <a:t>60</a:t>
            </a:fld>
            <a:endParaRPr lang="ru-RU"/>
          </a:p>
        </p:txBody>
      </p:sp>
      <p:sp>
        <p:nvSpPr>
          <p:cNvPr id="3" name="Прямоугольник 2"/>
          <p:cNvSpPr/>
          <p:nvPr/>
        </p:nvSpPr>
        <p:spPr>
          <a:xfrm>
            <a:off x="0" y="0"/>
            <a:ext cx="9144000" cy="584200"/>
          </a:xfrm>
          <a:prstGeom prst="rect">
            <a:avLst/>
          </a:prstGeom>
        </p:spPr>
        <p:txBody>
          <a:bodyPr>
            <a:spAutoFit/>
          </a:bodyPr>
          <a:lstStyle/>
          <a:p>
            <a:pPr>
              <a:defRPr/>
            </a:pPr>
            <a:endParaRPr lang="ru-RU" sz="3200" dirty="0">
              <a:solidFill>
                <a:srgbClr val="FF0000"/>
              </a:solidFill>
              <a:latin typeface="+mn-lt"/>
              <a:cs typeface="+mn-cs"/>
            </a:endParaRPr>
          </a:p>
        </p:txBody>
      </p:sp>
      <p:sp>
        <p:nvSpPr>
          <p:cNvPr id="108548" name="Прямоугольник 3"/>
          <p:cNvSpPr>
            <a:spLocks noChangeArrowheads="1"/>
          </p:cNvSpPr>
          <p:nvPr/>
        </p:nvSpPr>
        <p:spPr bwMode="auto">
          <a:xfrm>
            <a:off x="0" y="0"/>
            <a:ext cx="9144000" cy="6093976"/>
          </a:xfrm>
          <a:prstGeom prst="rect">
            <a:avLst/>
          </a:prstGeom>
          <a:noFill/>
          <a:ln w="9525">
            <a:noFill/>
            <a:miter lim="800000"/>
            <a:headEnd/>
            <a:tailEnd/>
          </a:ln>
        </p:spPr>
        <p:txBody>
          <a:bodyPr>
            <a:spAutoFit/>
          </a:bodyPr>
          <a:lstStyle/>
          <a:p>
            <a:pPr marL="0" lvl="1" algn="ctr" eaLnBrk="0" hangingPunct="0"/>
            <a:r>
              <a:rPr lang="ru-RU" sz="3000" b="1" dirty="0">
                <a:solidFill>
                  <a:srgbClr val="FF0000"/>
                </a:solidFill>
              </a:rPr>
              <a:t>Покрытия булевых функций</a:t>
            </a:r>
          </a:p>
          <a:p>
            <a:pPr algn="ctr" eaLnBrk="0" hangingPunct="0"/>
            <a:r>
              <a:rPr lang="ru-RU" sz="3000" b="1" dirty="0">
                <a:solidFill>
                  <a:srgbClr val="FF0000"/>
                </a:solidFill>
                <a:cs typeface="Times New Roman" pitchFamily="18" charset="0"/>
              </a:rPr>
              <a:t>Построение покрытий булевых функций из кубов различной  размерности. Соответствие между покрытием и ДНФ булевой функции</a:t>
            </a:r>
          </a:p>
          <a:p>
            <a:pPr algn="ctr" eaLnBrk="0" hangingPunct="0"/>
            <a:endParaRPr lang="ru-RU" sz="3000" dirty="0">
              <a:solidFill>
                <a:srgbClr val="FF0000"/>
              </a:solidFill>
            </a:endParaRPr>
          </a:p>
          <a:p>
            <a:pPr algn="just" eaLnBrk="0" hangingPunct="0"/>
            <a:r>
              <a:rPr lang="ru-RU" sz="3000" dirty="0">
                <a:cs typeface="Times New Roman" pitchFamily="18" charset="0"/>
              </a:rPr>
              <a:t>Между кубами различной размерности, входящими в кубический комплекс </a:t>
            </a:r>
            <a:r>
              <a:rPr lang="en-US" sz="3000" i="1" dirty="0">
                <a:cs typeface="Times New Roman" pitchFamily="18" charset="0"/>
              </a:rPr>
              <a:t>K</a:t>
            </a:r>
            <a:r>
              <a:rPr lang="ru-RU" sz="3000" dirty="0">
                <a:cs typeface="Times New Roman" pitchFamily="18" charset="0"/>
              </a:rPr>
              <a:t>(</a:t>
            </a:r>
            <a:r>
              <a:rPr lang="en-US" sz="3000" i="1" dirty="0">
                <a:cs typeface="Times New Roman" pitchFamily="18" charset="0"/>
              </a:rPr>
              <a:t>f</a:t>
            </a:r>
            <a:r>
              <a:rPr lang="ru-RU" sz="3000" dirty="0">
                <a:cs typeface="Times New Roman" pitchFamily="18" charset="0"/>
              </a:rPr>
              <a:t>)</a:t>
            </a:r>
            <a:r>
              <a:rPr lang="ru-RU" sz="3000" i="1" dirty="0">
                <a:cs typeface="Times New Roman" pitchFamily="18" charset="0"/>
              </a:rPr>
              <a:t>,</a:t>
            </a:r>
            <a:r>
              <a:rPr lang="ru-RU" sz="3000" dirty="0">
                <a:cs typeface="Times New Roman" pitchFamily="18" charset="0"/>
              </a:rPr>
              <a:t> существует </a:t>
            </a:r>
            <a:r>
              <a:rPr lang="ru-RU" sz="3000" b="1" i="1" dirty="0">
                <a:solidFill>
                  <a:srgbClr val="FF0000"/>
                </a:solidFill>
                <a:cs typeface="Times New Roman" pitchFamily="18" charset="0"/>
              </a:rPr>
              <a:t>отношение включения</a:t>
            </a:r>
            <a:r>
              <a:rPr lang="ru-RU" sz="3000" i="1" dirty="0">
                <a:solidFill>
                  <a:srgbClr val="FF0000"/>
                </a:solidFill>
                <a:cs typeface="Times New Roman" pitchFamily="18" charset="0"/>
              </a:rPr>
              <a:t> </a:t>
            </a:r>
            <a:r>
              <a:rPr lang="ru-RU" sz="3000" dirty="0">
                <a:cs typeface="Times New Roman" pitchFamily="18" charset="0"/>
              </a:rPr>
              <a:t>или</a:t>
            </a:r>
            <a:r>
              <a:rPr lang="ru-RU" sz="3000" i="1" dirty="0">
                <a:cs typeface="Times New Roman" pitchFamily="18" charset="0"/>
              </a:rPr>
              <a:t> </a:t>
            </a:r>
            <a:r>
              <a:rPr lang="ru-RU" sz="3000" b="1" i="1" dirty="0">
                <a:solidFill>
                  <a:srgbClr val="FF0000"/>
                </a:solidFill>
                <a:cs typeface="Times New Roman" pitchFamily="18" charset="0"/>
              </a:rPr>
              <a:t>покрытия</a:t>
            </a:r>
            <a:r>
              <a:rPr lang="ru-RU" sz="3000" dirty="0">
                <a:cs typeface="Times New Roman" pitchFamily="18" charset="0"/>
              </a:rPr>
              <a:t>. При этом принято говорить, что куб </a:t>
            </a:r>
            <a:r>
              <a:rPr lang="ru-RU" sz="3000" b="1" i="1" dirty="0">
                <a:cs typeface="Times New Roman" pitchFamily="18" charset="0"/>
              </a:rPr>
              <a:t>А</a:t>
            </a:r>
            <a:r>
              <a:rPr lang="ru-RU" sz="3000" dirty="0">
                <a:cs typeface="Times New Roman" pitchFamily="18" charset="0"/>
              </a:rPr>
              <a:t> меньшей размерности покрывается кубом </a:t>
            </a:r>
            <a:r>
              <a:rPr lang="en-US" sz="3000" b="1" i="1" dirty="0">
                <a:cs typeface="Times New Roman" pitchFamily="18" charset="0"/>
              </a:rPr>
              <a:t>B</a:t>
            </a:r>
            <a:r>
              <a:rPr lang="ru-RU" sz="3000" dirty="0">
                <a:cs typeface="Times New Roman" pitchFamily="18" charset="0"/>
              </a:rPr>
              <a:t> большей размерности. Куб </a:t>
            </a:r>
            <a:r>
              <a:rPr lang="ru-RU" sz="3000" b="1" i="1" dirty="0">
                <a:cs typeface="Times New Roman" pitchFamily="18" charset="0"/>
              </a:rPr>
              <a:t>А</a:t>
            </a:r>
            <a:r>
              <a:rPr lang="ru-RU" sz="3000" dirty="0">
                <a:cs typeface="Times New Roman" pitchFamily="18" charset="0"/>
              </a:rPr>
              <a:t> включается в куб </a:t>
            </a:r>
            <a:r>
              <a:rPr lang="en-US" sz="3000" b="1" i="1" dirty="0">
                <a:cs typeface="Times New Roman" pitchFamily="18" charset="0"/>
              </a:rPr>
              <a:t>B</a:t>
            </a:r>
            <a:r>
              <a:rPr lang="ru-RU" sz="3000" dirty="0">
                <a:cs typeface="Times New Roman" pitchFamily="18" charset="0"/>
              </a:rPr>
              <a:t>, если при образовании куба </a:t>
            </a:r>
            <a:r>
              <a:rPr lang="en-US" sz="3000" b="1" i="1" dirty="0">
                <a:cs typeface="Times New Roman" pitchFamily="18" charset="0"/>
              </a:rPr>
              <a:t>B</a:t>
            </a:r>
            <a:r>
              <a:rPr lang="en-US" sz="3000" b="1" dirty="0">
                <a:cs typeface="Times New Roman" pitchFamily="18" charset="0"/>
              </a:rPr>
              <a:t> </a:t>
            </a:r>
            <a:r>
              <a:rPr lang="ru-RU" sz="3000" dirty="0">
                <a:cs typeface="Times New Roman" pitchFamily="18" charset="0"/>
              </a:rPr>
              <a:t>хотя бы в одном склеивании участвует куб </a:t>
            </a:r>
            <a:r>
              <a:rPr lang="ru-RU" sz="3000" b="1" i="1" dirty="0">
                <a:cs typeface="Times New Roman" pitchFamily="18" charset="0"/>
              </a:rPr>
              <a:t>А</a:t>
            </a:r>
            <a:r>
              <a:rPr lang="ru-RU" sz="3000" dirty="0">
                <a:cs typeface="Times New Roman" pitchFamily="18" charset="0"/>
              </a:rPr>
              <a:t>.</a:t>
            </a:r>
            <a:endParaRPr lang="ru-RU" dirty="0"/>
          </a:p>
        </p:txBody>
      </p:sp>
    </p:spTree>
  </p:cSld>
  <p:clrMapOvr>
    <a:masterClrMapping/>
  </p:clrMapOvr>
  <p:transition spd="slow">
    <p:wipe dir="d"/>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p:cNvSpPr>
            <a:spLocks noGrp="1"/>
          </p:cNvSpPr>
          <p:nvPr>
            <p:ph type="sldNum" sz="quarter" idx="12"/>
          </p:nvPr>
        </p:nvSpPr>
        <p:spPr/>
        <p:txBody>
          <a:bodyPr/>
          <a:lstStyle/>
          <a:p>
            <a:pPr>
              <a:defRPr/>
            </a:pPr>
            <a:fld id="{9EF9FD90-1EC7-4CC0-BB77-072CC2D4D379}" type="slidenum">
              <a:rPr lang="ru-RU" smtClean="0"/>
              <a:pPr>
                <a:defRPr/>
              </a:pPr>
              <a:t>61</a:t>
            </a:fld>
            <a:endParaRPr lang="ru-RU"/>
          </a:p>
        </p:txBody>
      </p:sp>
      <p:sp>
        <p:nvSpPr>
          <p:cNvPr id="109571" name="Прямоугольник 2"/>
          <p:cNvSpPr>
            <a:spLocks noChangeArrowheads="1"/>
          </p:cNvSpPr>
          <p:nvPr/>
        </p:nvSpPr>
        <p:spPr bwMode="auto">
          <a:xfrm>
            <a:off x="0" y="0"/>
            <a:ext cx="9144000" cy="1938992"/>
          </a:xfrm>
          <a:prstGeom prst="rect">
            <a:avLst/>
          </a:prstGeom>
          <a:noFill/>
          <a:ln w="9525">
            <a:noFill/>
            <a:miter lim="800000"/>
            <a:headEnd/>
            <a:tailEnd/>
          </a:ln>
        </p:spPr>
        <p:txBody>
          <a:bodyPr>
            <a:spAutoFit/>
          </a:bodyPr>
          <a:lstStyle/>
          <a:p>
            <a:pPr hangingPunct="0"/>
            <a:r>
              <a:rPr lang="ru-RU" sz="3000" dirty="0">
                <a:latin typeface="Calibri" pitchFamily="34" charset="0"/>
                <a:cs typeface="Times New Roman" pitchFamily="18" charset="0"/>
              </a:rPr>
              <a:t>Отношение включения (покрытия) между кубами обозначается:  </a:t>
            </a:r>
            <a:r>
              <a:rPr lang="ru-RU" sz="3000" b="1" i="1" dirty="0">
                <a:latin typeface="Calibri" pitchFamily="34" charset="0"/>
                <a:cs typeface="Times New Roman" pitchFamily="18" charset="0"/>
              </a:rPr>
              <a:t>А </a:t>
            </a:r>
            <a:r>
              <a:rPr lang="ru-RU" sz="3000" dirty="0">
                <a:latin typeface="Calibri" pitchFamily="34" charset="0"/>
                <a:cs typeface="Times New Roman" pitchFamily="18" charset="0"/>
                <a:sym typeface="Symbol" pitchFamily="18" charset="2"/>
              </a:rPr>
              <a:t></a:t>
            </a:r>
            <a:r>
              <a:rPr lang="ru-RU" sz="3000" i="1" dirty="0">
                <a:latin typeface="Calibri" pitchFamily="34" charset="0"/>
                <a:cs typeface="Times New Roman" pitchFamily="18" charset="0"/>
              </a:rPr>
              <a:t> </a:t>
            </a:r>
            <a:r>
              <a:rPr lang="en-US" sz="3000" b="1" i="1" dirty="0">
                <a:latin typeface="Calibri" pitchFamily="34" charset="0"/>
                <a:cs typeface="Times New Roman" pitchFamily="18" charset="0"/>
                <a:sym typeface="Symbol" pitchFamily="18" charset="2"/>
              </a:rPr>
              <a:t>B</a:t>
            </a:r>
            <a:r>
              <a:rPr lang="ru-RU" sz="3000" dirty="0">
                <a:latin typeface="Calibri" pitchFamily="34" charset="0"/>
                <a:cs typeface="Times New Roman" pitchFamily="18" charset="0"/>
                <a:sym typeface="Symbol" pitchFamily="18" charset="2"/>
              </a:rPr>
              <a:t>. Для примера отношения включения имеют место между следующими кубами: 001</a:t>
            </a:r>
            <a:r>
              <a:rPr lang="ru-RU" sz="3000" dirty="0">
                <a:latin typeface="Calibri" pitchFamily="34" charset="0"/>
                <a:cs typeface="Times New Roman" pitchFamily="18" charset="0"/>
              </a:rPr>
              <a:t>0Х1; 011</a:t>
            </a:r>
            <a:r>
              <a:rPr lang="ru-RU" sz="3000" dirty="0">
                <a:latin typeface="Calibri" pitchFamily="34" charset="0"/>
                <a:cs typeface="Times New Roman" pitchFamily="18" charset="0"/>
                <a:sym typeface="Symbol" pitchFamily="18" charset="2"/>
              </a:rPr>
              <a:t></a:t>
            </a:r>
            <a:r>
              <a:rPr lang="ru-RU" sz="3000" dirty="0">
                <a:latin typeface="Calibri" pitchFamily="34" charset="0"/>
                <a:cs typeface="Times New Roman" pitchFamily="18" charset="0"/>
              </a:rPr>
              <a:t>Х11</a:t>
            </a:r>
            <a:r>
              <a:rPr lang="ru-RU" sz="3000" dirty="0">
                <a:latin typeface="Calibri" pitchFamily="34" charset="0"/>
                <a:cs typeface="Times New Roman" pitchFamily="18" charset="0"/>
                <a:sym typeface="Symbol" pitchFamily="18" charset="2"/>
              </a:rPr>
              <a:t></a:t>
            </a:r>
            <a:r>
              <a:rPr lang="ru-RU" sz="3000" dirty="0">
                <a:latin typeface="Calibri" pitchFamily="34" charset="0"/>
                <a:cs typeface="Times New Roman" pitchFamily="18" charset="0"/>
              </a:rPr>
              <a:t>Х1Х. </a:t>
            </a:r>
          </a:p>
        </p:txBody>
      </p:sp>
      <p:sp>
        <p:nvSpPr>
          <p:cNvPr id="4" name="TextBox 3"/>
          <p:cNvSpPr txBox="1"/>
          <p:nvPr/>
        </p:nvSpPr>
        <p:spPr>
          <a:xfrm>
            <a:off x="0" y="1844824"/>
            <a:ext cx="9144000" cy="1477328"/>
          </a:xfrm>
          <a:prstGeom prst="rect">
            <a:avLst/>
          </a:prstGeom>
          <a:noFill/>
        </p:spPr>
        <p:txBody>
          <a:bodyPr wrap="square" rtlCol="0">
            <a:spAutoFit/>
          </a:bodyPr>
          <a:lstStyle/>
          <a:p>
            <a:pPr hangingPunct="0"/>
            <a:r>
              <a:rPr lang="ru-RU" sz="3000" dirty="0">
                <a:latin typeface="Calibri" pitchFamily="34" charset="0"/>
              </a:rPr>
              <a:t>Любой 1-куб покрывает два 0-куба, 2-куб - четыре 0-куба и четыре 1-куба, 3-куб покрывает восемь 0-кубов, двенадцать 1-кубов и шесть 2-кубов (см. рис.).</a:t>
            </a:r>
            <a:endParaRPr lang="ru-RU" sz="3200" dirty="0"/>
          </a:p>
        </p:txBody>
      </p:sp>
      <p:sp>
        <p:nvSpPr>
          <p:cNvPr id="5" name="TextBox 4"/>
          <p:cNvSpPr txBox="1"/>
          <p:nvPr/>
        </p:nvSpPr>
        <p:spPr>
          <a:xfrm>
            <a:off x="0" y="3501008"/>
            <a:ext cx="9144000" cy="2677656"/>
          </a:xfrm>
          <a:prstGeom prst="rect">
            <a:avLst/>
          </a:prstGeom>
          <a:noFill/>
        </p:spPr>
        <p:txBody>
          <a:bodyPr wrap="square" rtlCol="0">
            <a:spAutoFit/>
          </a:bodyPr>
          <a:lstStyle/>
          <a:p>
            <a:r>
              <a:rPr lang="ru-RU" sz="2800" i="1" u="sng" dirty="0">
                <a:solidFill>
                  <a:srgbClr val="FF0000"/>
                </a:solidFill>
                <a:latin typeface="Calibri" pitchFamily="34" charset="0"/>
              </a:rPr>
              <a:t>Замечание.</a:t>
            </a:r>
            <a:r>
              <a:rPr lang="ru-RU" sz="2800" dirty="0">
                <a:solidFill>
                  <a:srgbClr val="FF0000"/>
                </a:solidFill>
                <a:latin typeface="Calibri" pitchFamily="34" charset="0"/>
              </a:rPr>
              <a:t> </a:t>
            </a:r>
            <a:r>
              <a:rPr lang="ru-RU" sz="2800" dirty="0">
                <a:latin typeface="Calibri" pitchFamily="34" charset="0"/>
              </a:rPr>
              <a:t>Для кубов большей размерности студентам предлагается определить количество покрываемых кубов самостоятельно. Представляется целесообразным вывести общую формулу для  - числа </a:t>
            </a:r>
            <a:r>
              <a:rPr lang="en-US" sz="2800" b="1" i="1" dirty="0">
                <a:latin typeface="Calibri" pitchFamily="34" charset="0"/>
              </a:rPr>
              <a:t>k</a:t>
            </a:r>
            <a:r>
              <a:rPr lang="ru-RU" sz="2800" dirty="0">
                <a:latin typeface="Calibri" pitchFamily="34" charset="0"/>
              </a:rPr>
              <a:t>-кубов, покрываемых одним </a:t>
            </a:r>
            <a:r>
              <a:rPr lang="en-US" sz="2800" b="1" i="1" dirty="0">
                <a:latin typeface="Calibri" pitchFamily="34" charset="0"/>
              </a:rPr>
              <a:t>m</a:t>
            </a:r>
            <a:r>
              <a:rPr lang="ru-RU" sz="2800" dirty="0">
                <a:latin typeface="Calibri" pitchFamily="34" charset="0"/>
              </a:rPr>
              <a:t>-кубом (</a:t>
            </a:r>
            <a:r>
              <a:rPr lang="en-US" sz="2800" b="1" i="1" dirty="0">
                <a:latin typeface="Calibri" pitchFamily="34" charset="0"/>
              </a:rPr>
              <a:t>m</a:t>
            </a:r>
            <a:r>
              <a:rPr lang="ru-RU" sz="2800" b="1" i="1" dirty="0">
                <a:latin typeface="Calibri" pitchFamily="34" charset="0"/>
              </a:rPr>
              <a:t>&gt;</a:t>
            </a:r>
            <a:r>
              <a:rPr lang="en-US" sz="2800" b="1" i="1" dirty="0">
                <a:latin typeface="Calibri" pitchFamily="34" charset="0"/>
              </a:rPr>
              <a:t>k</a:t>
            </a:r>
            <a:r>
              <a:rPr lang="ru-RU" sz="2800" dirty="0">
                <a:latin typeface="Calibri" pitchFamily="34" charset="0"/>
              </a:rPr>
              <a:t>), используя элементы комбинаторики.</a:t>
            </a:r>
            <a:endParaRPr lang="ru-RU" sz="3000" dirty="0"/>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up)">
                                      <p:cBhvr>
                                        <p:cTn id="12"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p:cNvSpPr>
            <a:spLocks noGrp="1"/>
          </p:cNvSpPr>
          <p:nvPr>
            <p:ph type="sldNum" sz="quarter" idx="12"/>
          </p:nvPr>
        </p:nvSpPr>
        <p:spPr/>
        <p:txBody>
          <a:bodyPr/>
          <a:lstStyle/>
          <a:p>
            <a:pPr>
              <a:defRPr/>
            </a:pPr>
            <a:fld id="{E8F71C55-1419-47FE-A9E3-3317EED155D3}" type="slidenum">
              <a:rPr lang="ru-RU" smtClean="0"/>
              <a:pPr>
                <a:defRPr/>
              </a:pPr>
              <a:t>62</a:t>
            </a:fld>
            <a:endParaRPr lang="ru-RU"/>
          </a:p>
        </p:txBody>
      </p:sp>
      <p:sp>
        <p:nvSpPr>
          <p:cNvPr id="110595" name="Rectangle 4"/>
          <p:cNvSpPr>
            <a:spLocks noChangeArrowheads="1"/>
          </p:cNvSpPr>
          <p:nvPr/>
        </p:nvSpPr>
        <p:spPr bwMode="auto">
          <a:xfrm>
            <a:off x="0" y="92075"/>
            <a:ext cx="9144000" cy="6000750"/>
          </a:xfrm>
          <a:prstGeom prst="rect">
            <a:avLst/>
          </a:prstGeom>
          <a:noFill/>
          <a:ln w="9525">
            <a:noFill/>
            <a:miter lim="800000"/>
            <a:headEnd/>
            <a:tailEnd/>
          </a:ln>
        </p:spPr>
        <p:txBody>
          <a:bodyPr anchor="ctr">
            <a:spAutoFit/>
          </a:bodyPr>
          <a:lstStyle/>
          <a:p>
            <a:pPr algn="just" eaLnBrk="0" hangingPunct="0"/>
            <a:r>
              <a:rPr lang="ru-RU" sz="3200" b="1" i="1" dirty="0">
                <a:solidFill>
                  <a:srgbClr val="FF0000"/>
                </a:solidFill>
                <a:latin typeface="Calibri" pitchFamily="34" charset="0"/>
                <a:cs typeface="Times New Roman" pitchFamily="18" charset="0"/>
              </a:rPr>
              <a:t>Покрытием булевой функции</a:t>
            </a:r>
            <a:r>
              <a:rPr lang="ru-RU" sz="3200" dirty="0">
                <a:solidFill>
                  <a:srgbClr val="FF0000"/>
                </a:solidFill>
                <a:latin typeface="Calibri" pitchFamily="34" charset="0"/>
                <a:cs typeface="Times New Roman" pitchFamily="18" charset="0"/>
              </a:rPr>
              <a:t> </a:t>
            </a:r>
            <a:r>
              <a:rPr lang="en-US" sz="3200" i="1" dirty="0">
                <a:latin typeface="Calibri" pitchFamily="34" charset="0"/>
                <a:cs typeface="Times New Roman" pitchFamily="18" charset="0"/>
              </a:rPr>
              <a:t>f</a:t>
            </a:r>
            <a:r>
              <a:rPr lang="ru-RU" sz="3200" dirty="0">
                <a:latin typeface="Calibri" pitchFamily="34" charset="0"/>
                <a:cs typeface="Times New Roman" pitchFamily="18" charset="0"/>
              </a:rPr>
              <a:t> называется такое подмножество кубов из кубического комплекса </a:t>
            </a:r>
            <a:r>
              <a:rPr lang="en-US" sz="3200" i="1" dirty="0">
                <a:latin typeface="Calibri" pitchFamily="34" charset="0"/>
                <a:cs typeface="Times New Roman" pitchFamily="18" charset="0"/>
              </a:rPr>
              <a:t>K</a:t>
            </a:r>
            <a:r>
              <a:rPr lang="ru-RU" sz="3200" dirty="0">
                <a:latin typeface="Calibri" pitchFamily="34" charset="0"/>
                <a:cs typeface="Times New Roman" pitchFamily="18" charset="0"/>
              </a:rPr>
              <a:t>(</a:t>
            </a:r>
            <a:r>
              <a:rPr lang="en-US" sz="3200" i="1" dirty="0">
                <a:latin typeface="Calibri" pitchFamily="34" charset="0"/>
                <a:cs typeface="Times New Roman" pitchFamily="18" charset="0"/>
              </a:rPr>
              <a:t>f</a:t>
            </a:r>
            <a:r>
              <a:rPr lang="ru-RU" sz="3200" dirty="0">
                <a:latin typeface="Calibri" pitchFamily="34" charset="0"/>
                <a:cs typeface="Times New Roman" pitchFamily="18" charset="0"/>
              </a:rPr>
              <a:t>)</a:t>
            </a:r>
            <a:r>
              <a:rPr lang="ru-RU" sz="3200" i="1" dirty="0">
                <a:latin typeface="Calibri" pitchFamily="34" charset="0"/>
                <a:cs typeface="Times New Roman" pitchFamily="18" charset="0"/>
              </a:rPr>
              <a:t>,</a:t>
            </a:r>
            <a:r>
              <a:rPr lang="ru-RU" sz="3200" dirty="0">
                <a:latin typeface="Calibri" pitchFamily="34" charset="0"/>
                <a:cs typeface="Times New Roman" pitchFamily="18" charset="0"/>
              </a:rPr>
              <a:t> которое покрывает все существенные вершины функции. В связи с тем, что любому кубу комплекса </a:t>
            </a:r>
            <a:r>
              <a:rPr lang="en-US" sz="3200" i="1" dirty="0">
                <a:latin typeface="Calibri" pitchFamily="34" charset="0"/>
                <a:cs typeface="Times New Roman" pitchFamily="18" charset="0"/>
              </a:rPr>
              <a:t>K</a:t>
            </a:r>
            <a:r>
              <a:rPr lang="ru-RU" sz="3200" dirty="0">
                <a:latin typeface="Calibri" pitchFamily="34" charset="0"/>
                <a:cs typeface="Times New Roman" pitchFamily="18" charset="0"/>
              </a:rPr>
              <a:t>(</a:t>
            </a:r>
            <a:r>
              <a:rPr lang="en-US" sz="3200" i="1" dirty="0">
                <a:latin typeface="Calibri" pitchFamily="34" charset="0"/>
                <a:cs typeface="Times New Roman" pitchFamily="18" charset="0"/>
              </a:rPr>
              <a:t>f</a:t>
            </a:r>
            <a:r>
              <a:rPr lang="ru-RU" sz="3200" dirty="0">
                <a:latin typeface="Calibri" pitchFamily="34" charset="0"/>
                <a:cs typeface="Times New Roman" pitchFamily="18" charset="0"/>
              </a:rPr>
              <a:t>) можно поставить в соответствие конъюнктивный терм, для произвольного покрытия </a:t>
            </a:r>
            <a:r>
              <a:rPr lang="en-US" sz="3200" i="1" dirty="0">
                <a:latin typeface="Calibri" pitchFamily="34" charset="0"/>
                <a:cs typeface="Times New Roman" pitchFamily="18" charset="0"/>
              </a:rPr>
              <a:t>C</a:t>
            </a:r>
            <a:r>
              <a:rPr lang="ru-RU" sz="3200" dirty="0">
                <a:latin typeface="Calibri" pitchFamily="34" charset="0"/>
                <a:cs typeface="Times New Roman" pitchFamily="18" charset="0"/>
              </a:rPr>
              <a:t>(</a:t>
            </a:r>
            <a:r>
              <a:rPr lang="en-US" sz="3200" i="1" dirty="0">
                <a:latin typeface="Calibri" pitchFamily="34" charset="0"/>
                <a:cs typeface="Times New Roman" pitchFamily="18" charset="0"/>
              </a:rPr>
              <a:t>f</a:t>
            </a:r>
            <a:r>
              <a:rPr lang="ru-RU" sz="3200" dirty="0">
                <a:latin typeface="Calibri" pitchFamily="34" charset="0"/>
                <a:cs typeface="Times New Roman" pitchFamily="18" charset="0"/>
              </a:rPr>
              <a:t>)</a:t>
            </a:r>
            <a:r>
              <a:rPr lang="ru-RU" sz="3200" i="1" dirty="0">
                <a:latin typeface="Calibri" pitchFamily="34" charset="0"/>
                <a:cs typeface="Times New Roman" pitchFamily="18" charset="0"/>
              </a:rPr>
              <a:t> </a:t>
            </a:r>
            <a:r>
              <a:rPr lang="ru-RU" sz="3200" dirty="0">
                <a:latin typeface="Calibri" pitchFamily="34" charset="0"/>
                <a:cs typeface="Times New Roman" pitchFamily="18" charset="0"/>
              </a:rPr>
              <a:t>можно составить ДНФ булевой функции. Частным случаем покрытия булевой функции является кубический комплекс </a:t>
            </a:r>
            <a:r>
              <a:rPr lang="en-US" sz="3200" i="1" dirty="0">
                <a:latin typeface="Calibri" pitchFamily="34" charset="0"/>
                <a:cs typeface="Times New Roman" pitchFamily="18" charset="0"/>
              </a:rPr>
              <a:t>K</a:t>
            </a:r>
            <a:r>
              <a:rPr lang="ru-RU" sz="3200" i="1" baseline="30000" dirty="0">
                <a:latin typeface="Calibri" pitchFamily="34" charset="0"/>
                <a:cs typeface="Times New Roman" pitchFamily="18" charset="0"/>
              </a:rPr>
              <a:t>0</a:t>
            </a:r>
            <a:r>
              <a:rPr lang="ru-RU" sz="3200" dirty="0">
                <a:latin typeface="Calibri" pitchFamily="34" charset="0"/>
                <a:cs typeface="Times New Roman" pitchFamily="18" charset="0"/>
              </a:rPr>
              <a:t>(</a:t>
            </a:r>
            <a:r>
              <a:rPr lang="en-US" sz="3200" i="1" dirty="0">
                <a:latin typeface="Calibri" pitchFamily="34" charset="0"/>
                <a:cs typeface="Times New Roman" pitchFamily="18" charset="0"/>
              </a:rPr>
              <a:t>f</a:t>
            </a:r>
            <a:r>
              <a:rPr lang="ru-RU" sz="3200" dirty="0">
                <a:latin typeface="Calibri" pitchFamily="34" charset="0"/>
                <a:cs typeface="Times New Roman" pitchFamily="18" charset="0"/>
              </a:rPr>
              <a:t>) (</a:t>
            </a:r>
            <a:r>
              <a:rPr lang="en-US" sz="3200" i="1" dirty="0">
                <a:latin typeface="Calibri" pitchFamily="34" charset="0"/>
                <a:cs typeface="Times New Roman" pitchFamily="18" charset="0"/>
              </a:rPr>
              <a:t>C</a:t>
            </a:r>
            <a:r>
              <a:rPr lang="ru-RU" sz="3200" i="1" baseline="-30000" dirty="0">
                <a:latin typeface="Calibri" pitchFamily="34" charset="0"/>
                <a:cs typeface="Times New Roman" pitchFamily="18" charset="0"/>
              </a:rPr>
              <a:t>0</a:t>
            </a:r>
            <a:r>
              <a:rPr lang="ru-RU" sz="3200" dirty="0">
                <a:latin typeface="Calibri" pitchFamily="34" charset="0"/>
                <a:cs typeface="Times New Roman" pitchFamily="18" charset="0"/>
              </a:rPr>
              <a:t>(</a:t>
            </a:r>
            <a:r>
              <a:rPr lang="en-US" sz="3200" i="1" dirty="0">
                <a:latin typeface="Calibri" pitchFamily="34" charset="0"/>
                <a:cs typeface="Times New Roman" pitchFamily="18" charset="0"/>
              </a:rPr>
              <a:t>f</a:t>
            </a:r>
            <a:r>
              <a:rPr lang="ru-RU" sz="3200" dirty="0">
                <a:latin typeface="Calibri" pitchFamily="34" charset="0"/>
                <a:cs typeface="Times New Roman" pitchFamily="18" charset="0"/>
              </a:rPr>
              <a:t>)</a:t>
            </a:r>
            <a:r>
              <a:rPr lang="ru-RU" sz="3200" i="1" dirty="0">
                <a:latin typeface="Calibri" pitchFamily="34" charset="0"/>
                <a:cs typeface="Times New Roman" pitchFamily="18" charset="0"/>
              </a:rPr>
              <a:t>=</a:t>
            </a:r>
            <a:r>
              <a:rPr lang="en-US" sz="3200" i="1" dirty="0">
                <a:latin typeface="Calibri" pitchFamily="34" charset="0"/>
                <a:cs typeface="Times New Roman" pitchFamily="18" charset="0"/>
              </a:rPr>
              <a:t>K</a:t>
            </a:r>
            <a:r>
              <a:rPr lang="ru-RU" sz="3200" i="1" baseline="30000" dirty="0">
                <a:latin typeface="Calibri" pitchFamily="34" charset="0"/>
                <a:cs typeface="Times New Roman" pitchFamily="18" charset="0"/>
              </a:rPr>
              <a:t>0</a:t>
            </a:r>
            <a:r>
              <a:rPr lang="ru-RU" sz="3200" dirty="0">
                <a:latin typeface="Calibri" pitchFamily="34" charset="0"/>
                <a:cs typeface="Times New Roman" pitchFamily="18" charset="0"/>
              </a:rPr>
              <a:t>(</a:t>
            </a:r>
            <a:r>
              <a:rPr lang="en-US" sz="3200" i="1" dirty="0">
                <a:latin typeface="Calibri" pitchFamily="34" charset="0"/>
                <a:cs typeface="Times New Roman" pitchFamily="18" charset="0"/>
              </a:rPr>
              <a:t>f</a:t>
            </a:r>
            <a:r>
              <a:rPr lang="ru-RU" sz="3200" dirty="0">
                <a:latin typeface="Calibri" pitchFamily="34" charset="0"/>
                <a:cs typeface="Times New Roman" pitchFamily="18" charset="0"/>
              </a:rPr>
              <a:t>))</a:t>
            </a:r>
            <a:r>
              <a:rPr lang="ru-RU" sz="3200" i="1" dirty="0">
                <a:latin typeface="Calibri" pitchFamily="34" charset="0"/>
                <a:cs typeface="Times New Roman" pitchFamily="18" charset="0"/>
              </a:rPr>
              <a:t>.</a:t>
            </a:r>
            <a:r>
              <a:rPr lang="ru-RU" sz="3200" dirty="0">
                <a:latin typeface="Calibri" pitchFamily="34" charset="0"/>
                <a:cs typeface="Times New Roman" pitchFamily="18" charset="0"/>
              </a:rPr>
              <a:t> Этому покрытию соответствует КДНФ.</a:t>
            </a:r>
          </a:p>
          <a:p>
            <a:pPr algn="just" eaLnBrk="0" hangingPunct="0"/>
            <a:r>
              <a:rPr lang="ru-RU" sz="3200" dirty="0">
                <a:latin typeface="Calibri" pitchFamily="34" charset="0"/>
              </a:rPr>
              <a:t>Для примера покрытием является также комплекс </a:t>
            </a:r>
            <a:r>
              <a:rPr lang="en-US" sz="3200" i="1" dirty="0">
                <a:latin typeface="Calibri" pitchFamily="34" charset="0"/>
              </a:rPr>
              <a:t>K</a:t>
            </a:r>
            <a:r>
              <a:rPr lang="ru-RU" sz="3200" i="1" baseline="30000" dirty="0">
                <a:latin typeface="Calibri" pitchFamily="34" charset="0"/>
              </a:rPr>
              <a:t>1</a:t>
            </a:r>
            <a:r>
              <a:rPr lang="ru-RU" sz="3200" dirty="0">
                <a:latin typeface="Calibri" pitchFamily="34" charset="0"/>
              </a:rPr>
              <a:t>(</a:t>
            </a:r>
            <a:r>
              <a:rPr lang="en-US" sz="3200" i="1" dirty="0">
                <a:latin typeface="Calibri" pitchFamily="34" charset="0"/>
              </a:rPr>
              <a:t>f</a:t>
            </a:r>
            <a:r>
              <a:rPr lang="ru-RU" sz="3200" dirty="0">
                <a:latin typeface="Calibri" pitchFamily="34" charset="0"/>
              </a:rPr>
              <a:t>)</a:t>
            </a:r>
            <a:r>
              <a:rPr lang="ru-RU" sz="3200" i="1" dirty="0">
                <a:latin typeface="Calibri" pitchFamily="34" charset="0"/>
              </a:rPr>
              <a:t>: </a:t>
            </a:r>
            <a:endParaRPr lang="ru-RU" sz="3200" dirty="0">
              <a:latin typeface="Calibri" pitchFamily="34" charset="0"/>
            </a:endParaRPr>
          </a:p>
        </p:txBody>
      </p:sp>
    </p:spTree>
  </p:cSld>
  <p:clrMapOvr>
    <a:masterClrMapping/>
  </p:clrMapOvr>
  <p:transition spd="slow">
    <p:wipe dir="d"/>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p:cNvSpPr>
            <a:spLocks noGrp="1"/>
          </p:cNvSpPr>
          <p:nvPr>
            <p:ph type="sldNum" sz="quarter" idx="12"/>
          </p:nvPr>
        </p:nvSpPr>
        <p:spPr/>
        <p:txBody>
          <a:bodyPr/>
          <a:lstStyle/>
          <a:p>
            <a:pPr>
              <a:defRPr/>
            </a:pPr>
            <a:fld id="{597AA22E-8FB6-41D4-B897-9753FF080AF8}" type="slidenum">
              <a:rPr lang="ru-RU" smtClean="0"/>
              <a:pPr>
                <a:defRPr/>
              </a:pPr>
              <a:t>63</a:t>
            </a:fld>
            <a:endParaRPr lang="ru-RU"/>
          </a:p>
        </p:txBody>
      </p:sp>
      <p:sp>
        <p:nvSpPr>
          <p:cNvPr id="26629" name="Rectangle 4"/>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ru-RU"/>
          </a:p>
        </p:txBody>
      </p:sp>
      <p:graphicFrame>
        <p:nvGraphicFramePr>
          <p:cNvPr id="26626" name="Object 3"/>
          <p:cNvGraphicFramePr>
            <a:graphicFrameLocks noChangeAspect="1"/>
          </p:cNvGraphicFramePr>
          <p:nvPr/>
        </p:nvGraphicFramePr>
        <p:xfrm>
          <a:off x="1757363" y="115888"/>
          <a:ext cx="4902200" cy="3097212"/>
        </p:xfrm>
        <a:graphic>
          <a:graphicData uri="http://schemas.openxmlformats.org/presentationml/2006/ole">
            <mc:AlternateContent xmlns:mc="http://schemas.openxmlformats.org/markup-compatibility/2006">
              <mc:Choice xmlns:v="urn:schemas-microsoft-com:vml" Requires="v">
                <p:oleObj spid="_x0000_s26626" name="Формула" r:id="rId2" imgW="1562100" imgH="1143000" progId="Equation.3">
                  <p:embed/>
                </p:oleObj>
              </mc:Choice>
              <mc:Fallback>
                <p:oleObj name="Формула" r:id="rId2" imgW="1562100" imgH="1143000" progId="Equation.3">
                  <p:embed/>
                  <p:pic>
                    <p:nvPicPr>
                      <p:cNvPr id="0" name="Object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7363" y="115888"/>
                        <a:ext cx="4902200" cy="30972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6630" name="Rectangle 5"/>
          <p:cNvSpPr>
            <a:spLocks noChangeArrowheads="1"/>
          </p:cNvSpPr>
          <p:nvPr/>
        </p:nvSpPr>
        <p:spPr bwMode="auto">
          <a:xfrm>
            <a:off x="0" y="3355975"/>
            <a:ext cx="8618538" cy="585788"/>
          </a:xfrm>
          <a:prstGeom prst="rect">
            <a:avLst/>
          </a:prstGeom>
          <a:noFill/>
          <a:ln w="9525">
            <a:noFill/>
            <a:miter lim="800000"/>
            <a:headEnd/>
            <a:tailEnd/>
          </a:ln>
        </p:spPr>
        <p:txBody>
          <a:bodyPr anchor="ctr">
            <a:spAutoFit/>
          </a:bodyPr>
          <a:lstStyle/>
          <a:p>
            <a:pPr indent="539750" algn="just" eaLnBrk="0" hangingPunct="0"/>
            <a:r>
              <a:rPr lang="ru-RU" sz="3200">
                <a:latin typeface="Calibri" pitchFamily="34" charset="0"/>
                <a:cs typeface="Times New Roman" pitchFamily="18" charset="0"/>
              </a:rPr>
              <a:t>Этому покрытию соответствует ДНФ вида:</a:t>
            </a:r>
            <a:endParaRPr lang="ru-RU" sz="3200">
              <a:latin typeface="Calibri" pitchFamily="34" charset="0"/>
            </a:endParaRPr>
          </a:p>
        </p:txBody>
      </p:sp>
      <p:sp>
        <p:nvSpPr>
          <p:cNvPr id="26631" name="Rectangle 7"/>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ru-RU"/>
          </a:p>
        </p:txBody>
      </p:sp>
      <p:graphicFrame>
        <p:nvGraphicFramePr>
          <p:cNvPr id="26627" name="Object 6"/>
          <p:cNvGraphicFramePr>
            <a:graphicFrameLocks noChangeAspect="1"/>
          </p:cNvGraphicFramePr>
          <p:nvPr/>
        </p:nvGraphicFramePr>
        <p:xfrm>
          <a:off x="1116013" y="3933825"/>
          <a:ext cx="6911975" cy="782638"/>
        </p:xfrm>
        <a:graphic>
          <a:graphicData uri="http://schemas.openxmlformats.org/presentationml/2006/ole">
            <mc:AlternateContent xmlns:mc="http://schemas.openxmlformats.org/markup-compatibility/2006">
              <mc:Choice xmlns:v="urn:schemas-microsoft-com:vml" Requires="v">
                <p:oleObj spid="_x0000_s26627" name="Формула" r:id="rId4" imgW="2400300" imgH="228600" progId="Equation.3">
                  <p:embed/>
                </p:oleObj>
              </mc:Choice>
              <mc:Fallback>
                <p:oleObj name="Формула" r:id="rId4" imgW="2400300" imgH="228600" progId="Equation.3">
                  <p:embed/>
                  <p:pic>
                    <p:nvPicPr>
                      <p:cNvPr id="0"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16013" y="3933825"/>
                        <a:ext cx="6911975" cy="7826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Прямоугольник 7"/>
          <p:cNvSpPr/>
          <p:nvPr/>
        </p:nvSpPr>
        <p:spPr>
          <a:xfrm>
            <a:off x="0" y="4883150"/>
            <a:ext cx="9144000" cy="1570038"/>
          </a:xfrm>
          <a:prstGeom prst="rect">
            <a:avLst/>
          </a:prstGeom>
        </p:spPr>
        <p:txBody>
          <a:bodyPr>
            <a:spAutoFit/>
          </a:bodyPr>
          <a:lstStyle/>
          <a:p>
            <a:pPr>
              <a:defRPr/>
            </a:pPr>
            <a:r>
              <a:rPr lang="ru-RU" sz="3200" dirty="0">
                <a:latin typeface="+mn-lt"/>
              </a:rPr>
              <a:t>которая </a:t>
            </a:r>
            <a:r>
              <a:rPr lang="ru-RU" sz="3200" b="1" i="1" dirty="0">
                <a:latin typeface="+mn-lt"/>
              </a:rPr>
              <a:t>не является</a:t>
            </a:r>
            <a:r>
              <a:rPr lang="ru-RU" sz="3200" dirty="0">
                <a:latin typeface="+mn-lt"/>
              </a:rPr>
              <a:t> минимальной. В качестве еще одного варианта покрытия можно использовать множество максимальных кубов. </a:t>
            </a:r>
          </a:p>
        </p:txBody>
      </p:sp>
    </p:spTree>
  </p:cSld>
  <p:clrMapOvr>
    <a:masterClrMapping/>
  </p:clrMapOvr>
  <p:transition spd="slow">
    <p:wipe dir="d"/>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p:cNvSpPr>
            <a:spLocks noGrp="1"/>
          </p:cNvSpPr>
          <p:nvPr>
            <p:ph type="sldNum" sz="quarter" idx="12"/>
          </p:nvPr>
        </p:nvSpPr>
        <p:spPr/>
        <p:txBody>
          <a:bodyPr/>
          <a:lstStyle/>
          <a:p>
            <a:pPr>
              <a:defRPr/>
            </a:pPr>
            <a:fld id="{1A34F719-4C5B-4826-802C-EE764D34D27B}" type="slidenum">
              <a:rPr lang="ru-RU" smtClean="0"/>
              <a:pPr>
                <a:defRPr/>
              </a:pPr>
              <a:t>64</a:t>
            </a:fld>
            <a:endParaRPr lang="ru-RU"/>
          </a:p>
        </p:txBody>
      </p:sp>
      <p:sp>
        <p:nvSpPr>
          <p:cNvPr id="27653" name="Rectangle 4"/>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ru-RU"/>
          </a:p>
        </p:txBody>
      </p:sp>
      <p:graphicFrame>
        <p:nvGraphicFramePr>
          <p:cNvPr id="27650" name="Object 3"/>
          <p:cNvGraphicFramePr>
            <a:graphicFrameLocks noChangeAspect="1"/>
          </p:cNvGraphicFramePr>
          <p:nvPr/>
        </p:nvGraphicFramePr>
        <p:xfrm>
          <a:off x="2349500" y="44450"/>
          <a:ext cx="4094163" cy="1223963"/>
        </p:xfrm>
        <a:graphic>
          <a:graphicData uri="http://schemas.openxmlformats.org/presentationml/2006/ole">
            <mc:AlternateContent xmlns:mc="http://schemas.openxmlformats.org/markup-compatibility/2006">
              <mc:Choice xmlns:v="urn:schemas-microsoft-com:vml" Requires="v">
                <p:oleObj spid="_x0000_s27650" name="Формула" r:id="rId2" imgW="1536700" imgH="457200" progId="Equation.3">
                  <p:embed/>
                </p:oleObj>
              </mc:Choice>
              <mc:Fallback>
                <p:oleObj name="Формула" r:id="rId2" imgW="1536700" imgH="457200" progId="Equation.3">
                  <p:embed/>
                  <p:pic>
                    <p:nvPicPr>
                      <p:cNvPr id="0" name="Object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49500" y="44450"/>
                        <a:ext cx="4094163" cy="12239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7654" name="Rectangle 6"/>
          <p:cNvSpPr>
            <a:spLocks noChangeArrowheads="1"/>
          </p:cNvSpPr>
          <p:nvPr/>
        </p:nvSpPr>
        <p:spPr bwMode="auto">
          <a:xfrm>
            <a:off x="0" y="1268760"/>
            <a:ext cx="9144000" cy="1569660"/>
          </a:xfrm>
          <a:prstGeom prst="rect">
            <a:avLst/>
          </a:prstGeom>
          <a:noFill/>
          <a:ln w="9525">
            <a:noFill/>
            <a:miter lim="800000"/>
            <a:headEnd/>
            <a:tailEnd/>
          </a:ln>
        </p:spPr>
        <p:txBody>
          <a:bodyPr anchor="ctr">
            <a:spAutoFit/>
          </a:bodyPr>
          <a:lstStyle/>
          <a:p>
            <a:pPr algn="just" eaLnBrk="0" hangingPunct="0"/>
            <a:r>
              <a:rPr lang="ru-RU" sz="3200" dirty="0">
                <a:latin typeface="Calibri" pitchFamily="34" charset="0"/>
                <a:cs typeface="Times New Roman" pitchFamily="18" charset="0"/>
              </a:rPr>
              <a:t>Действительно, кубы, входящие в </a:t>
            </a:r>
            <a:r>
              <a:rPr lang="en-US" sz="3200" dirty="0">
                <a:latin typeface="Calibri" pitchFamily="34" charset="0"/>
                <a:cs typeface="Times New Roman" pitchFamily="18" charset="0"/>
              </a:rPr>
              <a:t>Z</a:t>
            </a:r>
            <a:r>
              <a:rPr lang="ru-RU" sz="3200" dirty="0">
                <a:latin typeface="Calibri" pitchFamily="34" charset="0"/>
                <a:cs typeface="Times New Roman" pitchFamily="18" charset="0"/>
              </a:rPr>
              <a:t>(</a:t>
            </a:r>
            <a:r>
              <a:rPr lang="en-US" sz="3200" i="1" dirty="0">
                <a:latin typeface="Calibri" pitchFamily="34" charset="0"/>
                <a:cs typeface="Times New Roman" pitchFamily="18" charset="0"/>
              </a:rPr>
              <a:t>f</a:t>
            </a:r>
            <a:r>
              <a:rPr lang="ru-RU" sz="3200" dirty="0">
                <a:latin typeface="Calibri" pitchFamily="34" charset="0"/>
                <a:cs typeface="Times New Roman" pitchFamily="18" charset="0"/>
              </a:rPr>
              <a:t>)</a:t>
            </a:r>
            <a:r>
              <a:rPr lang="ru-RU" sz="3200" i="1" dirty="0">
                <a:latin typeface="Calibri" pitchFamily="34" charset="0"/>
                <a:cs typeface="Times New Roman" pitchFamily="18" charset="0"/>
              </a:rPr>
              <a:t>,</a:t>
            </a:r>
            <a:r>
              <a:rPr lang="ru-RU" sz="3200" dirty="0">
                <a:latin typeface="Calibri" pitchFamily="34" charset="0"/>
                <a:cs typeface="Times New Roman" pitchFamily="18" charset="0"/>
              </a:rPr>
              <a:t> покрывают все существенные вершины: 0Х1</a:t>
            </a:r>
            <a:r>
              <a:rPr lang="ru-RU" sz="3200" dirty="0">
                <a:latin typeface="Calibri" pitchFamily="34" charset="0"/>
                <a:cs typeface="Times New Roman" pitchFamily="18" charset="0"/>
                <a:sym typeface="Symbol" pitchFamily="18" charset="2"/>
              </a:rPr>
              <a:t></a:t>
            </a:r>
            <a:r>
              <a:rPr lang="ru-RU" sz="3200" dirty="0">
                <a:latin typeface="Calibri" pitchFamily="34" charset="0"/>
                <a:cs typeface="Times New Roman" pitchFamily="18" charset="0"/>
              </a:rPr>
              <a:t>(001, 011), Х1Х</a:t>
            </a:r>
            <a:r>
              <a:rPr lang="en-US" sz="3200" dirty="0">
                <a:latin typeface="Calibri" pitchFamily="34" charset="0"/>
                <a:cs typeface="Times New Roman" pitchFamily="18" charset="0"/>
                <a:sym typeface="Symbol" pitchFamily="18" charset="2"/>
              </a:rPr>
              <a:t></a:t>
            </a:r>
            <a:r>
              <a:rPr lang="ru-RU" sz="3200" dirty="0">
                <a:latin typeface="Calibri" pitchFamily="34" charset="0"/>
                <a:cs typeface="Times New Roman" pitchFamily="18" charset="0"/>
              </a:rPr>
              <a:t>(010, 011, 110, 111).</a:t>
            </a:r>
            <a:endParaRPr lang="ru-RU" sz="3200" dirty="0">
              <a:latin typeface="Calibri" pitchFamily="34" charset="0"/>
              <a:cs typeface="Times New Roman" pitchFamily="18" charset="0"/>
              <a:sym typeface="Symbol" pitchFamily="18" charset="2"/>
            </a:endParaRPr>
          </a:p>
        </p:txBody>
      </p:sp>
      <p:graphicFrame>
        <p:nvGraphicFramePr>
          <p:cNvPr id="27651" name="Object 5"/>
          <p:cNvGraphicFramePr>
            <a:graphicFrameLocks noChangeAspect="1"/>
          </p:cNvGraphicFramePr>
          <p:nvPr/>
        </p:nvGraphicFramePr>
        <p:xfrm>
          <a:off x="2411413" y="4869160"/>
          <a:ext cx="2881312" cy="714375"/>
        </p:xfrm>
        <a:graphic>
          <a:graphicData uri="http://schemas.openxmlformats.org/presentationml/2006/ole">
            <mc:AlternateContent xmlns:mc="http://schemas.openxmlformats.org/markup-compatibility/2006">
              <mc:Choice xmlns:v="urn:schemas-microsoft-com:vml" Requires="v">
                <p:oleObj spid="_x0000_s27651" name="Формула" r:id="rId4" imgW="1104900" imgH="228600" progId="Equation.3">
                  <p:embed/>
                </p:oleObj>
              </mc:Choice>
              <mc:Fallback>
                <p:oleObj name="Формула" r:id="rId4" imgW="1104900" imgH="228600" progId="Equation.3">
                  <p:embed/>
                  <p:pic>
                    <p:nvPicPr>
                      <p:cNvPr id="0"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11413" y="4869160"/>
                        <a:ext cx="2881312" cy="7143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7655" name="Rectangle 7"/>
          <p:cNvSpPr>
            <a:spLocks noChangeArrowheads="1"/>
          </p:cNvSpPr>
          <p:nvPr/>
        </p:nvSpPr>
        <p:spPr bwMode="auto">
          <a:xfrm>
            <a:off x="0" y="5516563"/>
            <a:ext cx="9144000" cy="800100"/>
          </a:xfrm>
          <a:prstGeom prst="rect">
            <a:avLst/>
          </a:prstGeom>
          <a:noFill/>
          <a:ln w="9525">
            <a:noFill/>
            <a:miter lim="800000"/>
            <a:headEnd/>
            <a:tailEnd/>
          </a:ln>
        </p:spPr>
        <p:txBody>
          <a:bodyPr anchor="ctr">
            <a:spAutoFit/>
          </a:bodyPr>
          <a:lstStyle/>
          <a:p>
            <a:pPr indent="539750" eaLnBrk="0" hangingPunct="0"/>
            <a:r>
              <a:rPr lang="ru-RU" sz="1400" dirty="0">
                <a:cs typeface="Times New Roman" pitchFamily="18" charset="0"/>
              </a:rPr>
              <a:t> </a:t>
            </a:r>
          </a:p>
          <a:p>
            <a:pPr indent="539750" eaLnBrk="0" hangingPunct="0"/>
            <a:r>
              <a:rPr lang="ru-RU" sz="3200" dirty="0">
                <a:latin typeface="Calibri" pitchFamily="34" charset="0"/>
                <a:cs typeface="Times New Roman" pitchFamily="18" charset="0"/>
              </a:rPr>
              <a:t>Эта ДНФ </a:t>
            </a:r>
            <a:r>
              <a:rPr lang="ru-RU" sz="3200" b="1" i="1" dirty="0">
                <a:latin typeface="Calibri" pitchFamily="34" charset="0"/>
                <a:cs typeface="Times New Roman" pitchFamily="18" charset="0"/>
              </a:rPr>
              <a:t>является</a:t>
            </a:r>
            <a:r>
              <a:rPr lang="ru-RU" sz="3200" dirty="0">
                <a:latin typeface="Calibri" pitchFamily="34" charset="0"/>
                <a:cs typeface="Times New Roman" pitchFamily="18" charset="0"/>
              </a:rPr>
              <a:t> минимальной</a:t>
            </a:r>
            <a:r>
              <a:rPr lang="ru-RU" sz="3200" dirty="0">
                <a:latin typeface="Calibri" pitchFamily="34" charset="0"/>
              </a:rPr>
              <a:t> </a:t>
            </a:r>
          </a:p>
        </p:txBody>
      </p:sp>
      <p:sp>
        <p:nvSpPr>
          <p:cNvPr id="8" name="TextBox 7"/>
          <p:cNvSpPr txBox="1"/>
          <p:nvPr/>
        </p:nvSpPr>
        <p:spPr>
          <a:xfrm>
            <a:off x="0" y="2924944"/>
            <a:ext cx="9144000" cy="1077218"/>
          </a:xfrm>
          <a:prstGeom prst="rect">
            <a:avLst/>
          </a:prstGeom>
          <a:noFill/>
        </p:spPr>
        <p:txBody>
          <a:bodyPr wrap="square" rtlCol="0">
            <a:spAutoFit/>
          </a:bodyPr>
          <a:lstStyle/>
          <a:p>
            <a:pPr algn="just" eaLnBrk="0" hangingPunct="0"/>
            <a:r>
              <a:rPr lang="ru-RU" sz="3200" i="1" u="sng" dirty="0">
                <a:solidFill>
                  <a:srgbClr val="FF0000"/>
                </a:solidFill>
                <a:latin typeface="Calibri" pitchFamily="34" charset="0"/>
                <a:cs typeface="Times New Roman" pitchFamily="18" charset="0"/>
                <a:sym typeface="Symbol" pitchFamily="18" charset="2"/>
              </a:rPr>
              <a:t>Замечание.</a:t>
            </a:r>
            <a:r>
              <a:rPr lang="ru-RU" sz="3200" i="1" dirty="0">
                <a:solidFill>
                  <a:srgbClr val="FF0000"/>
                </a:solidFill>
                <a:latin typeface="Calibri" pitchFamily="34" charset="0"/>
                <a:cs typeface="Times New Roman" pitchFamily="18" charset="0"/>
                <a:sym typeface="Symbol" pitchFamily="18" charset="2"/>
              </a:rPr>
              <a:t> </a:t>
            </a:r>
            <a:r>
              <a:rPr lang="ru-RU" sz="3200" dirty="0">
                <a:latin typeface="Calibri" pitchFamily="34" charset="0"/>
                <a:cs typeface="Times New Roman" pitchFamily="18" charset="0"/>
                <a:sym typeface="Symbol" pitchFamily="18" charset="2"/>
              </a:rPr>
              <a:t>Множество максимальных кубов булевой функции всегда является ее покрытием.</a:t>
            </a:r>
            <a:endParaRPr lang="ru-RU" sz="3200" dirty="0">
              <a:latin typeface="Calibri" pitchFamily="34" charset="0"/>
              <a:sym typeface="Symbol" pitchFamily="18" charset="2"/>
            </a:endParaRPr>
          </a:p>
        </p:txBody>
      </p:sp>
      <p:sp>
        <p:nvSpPr>
          <p:cNvPr id="9" name="TextBox 8"/>
          <p:cNvSpPr txBox="1"/>
          <p:nvPr/>
        </p:nvSpPr>
        <p:spPr>
          <a:xfrm>
            <a:off x="0" y="4221088"/>
            <a:ext cx="9144000" cy="584775"/>
          </a:xfrm>
          <a:prstGeom prst="rect">
            <a:avLst/>
          </a:prstGeom>
          <a:noFill/>
        </p:spPr>
        <p:txBody>
          <a:bodyPr wrap="square" rtlCol="0">
            <a:spAutoFit/>
          </a:bodyPr>
          <a:lstStyle/>
          <a:p>
            <a:r>
              <a:rPr lang="ru-RU" sz="3200" dirty="0">
                <a:latin typeface="Calibri" pitchFamily="34" charset="0"/>
                <a:cs typeface="Times New Roman" pitchFamily="18" charset="0"/>
                <a:sym typeface="Symbol" pitchFamily="18" charset="2"/>
              </a:rPr>
              <a:t>Покрытию </a:t>
            </a:r>
            <a:r>
              <a:rPr lang="ru-RU" sz="3200" i="1" dirty="0">
                <a:latin typeface="Calibri" pitchFamily="34" charset="0"/>
                <a:cs typeface="Times New Roman" pitchFamily="18" charset="0"/>
                <a:sym typeface="Symbol" pitchFamily="18" charset="2"/>
              </a:rPr>
              <a:t>С</a:t>
            </a:r>
            <a:r>
              <a:rPr lang="ru-RU" sz="3200" i="1" baseline="-30000" dirty="0">
                <a:latin typeface="Calibri" pitchFamily="34" charset="0"/>
                <a:cs typeface="Times New Roman" pitchFamily="18" charset="0"/>
                <a:sym typeface="Symbol" pitchFamily="18" charset="2"/>
              </a:rPr>
              <a:t>2</a:t>
            </a:r>
            <a:r>
              <a:rPr lang="ru-RU" sz="3200" dirty="0">
                <a:latin typeface="Calibri" pitchFamily="34" charset="0"/>
                <a:cs typeface="Times New Roman" pitchFamily="18" charset="0"/>
                <a:sym typeface="Symbol" pitchFamily="18" charset="2"/>
              </a:rPr>
              <a:t>(</a:t>
            </a:r>
            <a:r>
              <a:rPr lang="en-US" sz="3200" i="1" dirty="0">
                <a:latin typeface="Calibri" pitchFamily="34" charset="0"/>
                <a:cs typeface="Times New Roman" pitchFamily="18" charset="0"/>
                <a:sym typeface="Symbol" pitchFamily="18" charset="2"/>
              </a:rPr>
              <a:t>f</a:t>
            </a:r>
            <a:r>
              <a:rPr lang="ru-RU" sz="3200" dirty="0">
                <a:latin typeface="Calibri" pitchFamily="34" charset="0"/>
                <a:cs typeface="Times New Roman" pitchFamily="18" charset="0"/>
                <a:sym typeface="Symbol" pitchFamily="18" charset="2"/>
              </a:rPr>
              <a:t>) соответствует ДНФ вида:</a:t>
            </a:r>
            <a:endParaRPr lang="ru-RU" sz="3200" dirty="0"/>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7654"/>
                                        </p:tgtEl>
                                        <p:attrNameLst>
                                          <p:attrName>style.visibility</p:attrName>
                                        </p:attrNameLst>
                                      </p:cBhvr>
                                      <p:to>
                                        <p:strVal val="visible"/>
                                      </p:to>
                                    </p:set>
                                    <p:animEffect transition="in" filter="wipe(up)">
                                      <p:cBhvr>
                                        <p:cTn id="7" dur="2000"/>
                                        <p:tgtEl>
                                          <p:spTgt spid="2765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up)">
                                      <p:cBhvr>
                                        <p:cTn id="12" dur="20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up)">
                                      <p:cBhvr>
                                        <p:cTn id="17" dur="2000"/>
                                        <p:tgtEl>
                                          <p:spTgt spid="9"/>
                                        </p:tgtEl>
                                      </p:cBhvr>
                                    </p:animEffect>
                                  </p:childTnLst>
                                </p:cTn>
                              </p:par>
                              <p:par>
                                <p:cTn id="18" presetID="22" presetClass="entr" presetSubtype="1" fill="hold" nodeType="withEffect">
                                  <p:stCondLst>
                                    <p:cond delay="0"/>
                                  </p:stCondLst>
                                  <p:childTnLst>
                                    <p:set>
                                      <p:cBhvr>
                                        <p:cTn id="19" dur="1" fill="hold">
                                          <p:stCondLst>
                                            <p:cond delay="0"/>
                                          </p:stCondLst>
                                        </p:cTn>
                                        <p:tgtEl>
                                          <p:spTgt spid="27651"/>
                                        </p:tgtEl>
                                        <p:attrNameLst>
                                          <p:attrName>style.visibility</p:attrName>
                                        </p:attrNameLst>
                                      </p:cBhvr>
                                      <p:to>
                                        <p:strVal val="visible"/>
                                      </p:to>
                                    </p:set>
                                    <p:animEffect transition="in" filter="wipe(up)">
                                      <p:cBhvr>
                                        <p:cTn id="20" dur="2000"/>
                                        <p:tgtEl>
                                          <p:spTgt spid="27651"/>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1" fill="hold" grpId="0" nodeType="clickEffect">
                                  <p:stCondLst>
                                    <p:cond delay="0"/>
                                  </p:stCondLst>
                                  <p:childTnLst>
                                    <p:set>
                                      <p:cBhvr>
                                        <p:cTn id="24" dur="1" fill="hold">
                                          <p:stCondLst>
                                            <p:cond delay="0"/>
                                          </p:stCondLst>
                                        </p:cTn>
                                        <p:tgtEl>
                                          <p:spTgt spid="27655"/>
                                        </p:tgtEl>
                                        <p:attrNameLst>
                                          <p:attrName>style.visibility</p:attrName>
                                        </p:attrNameLst>
                                      </p:cBhvr>
                                      <p:to>
                                        <p:strVal val="visible"/>
                                      </p:to>
                                    </p:set>
                                    <p:animEffect transition="in" filter="wipe(up)">
                                      <p:cBhvr>
                                        <p:cTn id="25" dur="2000"/>
                                        <p:tgtEl>
                                          <p:spTgt spid="276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4" grpId="0"/>
      <p:bldP spid="27655" grpId="0"/>
      <p:bldP spid="8" grpId="0"/>
      <p:bldP spid="9"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p:cNvSpPr>
            <a:spLocks noGrp="1"/>
          </p:cNvSpPr>
          <p:nvPr>
            <p:ph type="sldNum" sz="quarter" idx="12"/>
          </p:nvPr>
        </p:nvSpPr>
        <p:spPr/>
        <p:txBody>
          <a:bodyPr/>
          <a:lstStyle/>
          <a:p>
            <a:pPr>
              <a:defRPr/>
            </a:pPr>
            <a:fld id="{C50CFAE0-0098-4130-8C20-C1D00611338B}" type="slidenum">
              <a:rPr lang="ru-RU" smtClean="0"/>
              <a:pPr>
                <a:defRPr/>
              </a:pPr>
              <a:t>65</a:t>
            </a:fld>
            <a:endParaRPr lang="ru-RU"/>
          </a:p>
        </p:txBody>
      </p:sp>
      <p:sp>
        <p:nvSpPr>
          <p:cNvPr id="111619" name="Rectangle 6"/>
          <p:cNvSpPr>
            <a:spLocks noChangeArrowheads="1"/>
          </p:cNvSpPr>
          <p:nvPr/>
        </p:nvSpPr>
        <p:spPr bwMode="auto">
          <a:xfrm>
            <a:off x="0" y="0"/>
            <a:ext cx="9144000" cy="1569660"/>
          </a:xfrm>
          <a:prstGeom prst="rect">
            <a:avLst/>
          </a:prstGeom>
          <a:noFill/>
          <a:ln w="9525">
            <a:noFill/>
            <a:miter lim="800000"/>
            <a:headEnd/>
            <a:tailEnd/>
          </a:ln>
        </p:spPr>
        <p:txBody>
          <a:bodyPr anchor="ctr">
            <a:spAutoFit/>
          </a:bodyPr>
          <a:lstStyle/>
          <a:p>
            <a:pPr eaLnBrk="0" hangingPunct="0"/>
            <a:r>
              <a:rPr lang="ru-RU" sz="3200" dirty="0">
                <a:latin typeface="Calibri" pitchFamily="34" charset="0"/>
                <a:cs typeface="Times New Roman" pitchFamily="18" charset="0"/>
              </a:rPr>
              <a:t>Покрытие булевой функции, которое соответствует минимальной ДНФ, называется </a:t>
            </a:r>
            <a:r>
              <a:rPr lang="ru-RU" sz="3200" b="1" i="1" dirty="0">
                <a:solidFill>
                  <a:srgbClr val="FF0000"/>
                </a:solidFill>
                <a:latin typeface="Calibri" pitchFamily="34" charset="0"/>
                <a:cs typeface="Times New Roman" pitchFamily="18" charset="0"/>
              </a:rPr>
              <a:t>минимальным покрытием</a:t>
            </a:r>
            <a:r>
              <a:rPr lang="ru-RU" sz="3200" dirty="0">
                <a:latin typeface="Calibri" pitchFamily="34" charset="0"/>
                <a:cs typeface="Times New Roman" pitchFamily="18" charset="0"/>
              </a:rPr>
              <a:t> и обозначается </a:t>
            </a:r>
            <a:r>
              <a:rPr lang="ru-RU" sz="3200" b="1" i="1" dirty="0">
                <a:solidFill>
                  <a:srgbClr val="FF0000"/>
                </a:solidFill>
                <a:latin typeface="Calibri" pitchFamily="34" charset="0"/>
                <a:cs typeface="Times New Roman" pitchFamily="18" charset="0"/>
              </a:rPr>
              <a:t>С</a:t>
            </a:r>
            <a:r>
              <a:rPr lang="en-US" sz="3200" b="1" baseline="-30000" dirty="0">
                <a:solidFill>
                  <a:srgbClr val="FF0000"/>
                </a:solidFill>
                <a:latin typeface="Calibri" pitchFamily="34" charset="0"/>
                <a:cs typeface="Times New Roman" pitchFamily="18" charset="0"/>
              </a:rPr>
              <a:t>min </a:t>
            </a:r>
            <a:r>
              <a:rPr lang="ru-RU" sz="3200" b="1" dirty="0">
                <a:solidFill>
                  <a:srgbClr val="FF0000"/>
                </a:solidFill>
                <a:latin typeface="Calibri" pitchFamily="34" charset="0"/>
                <a:cs typeface="Times New Roman" pitchFamily="18" charset="0"/>
              </a:rPr>
              <a:t>(</a:t>
            </a:r>
            <a:r>
              <a:rPr lang="en-US" sz="3200" b="1" i="1" dirty="0">
                <a:solidFill>
                  <a:srgbClr val="FF0000"/>
                </a:solidFill>
                <a:latin typeface="Calibri" pitchFamily="34" charset="0"/>
                <a:cs typeface="Times New Roman" pitchFamily="18" charset="0"/>
              </a:rPr>
              <a:t>f</a:t>
            </a:r>
            <a:r>
              <a:rPr lang="ru-RU" sz="3200" b="1" dirty="0">
                <a:solidFill>
                  <a:srgbClr val="FF0000"/>
                </a:solidFill>
                <a:latin typeface="Calibri" pitchFamily="34" charset="0"/>
                <a:cs typeface="Times New Roman" pitchFamily="18" charset="0"/>
              </a:rPr>
              <a:t>).</a:t>
            </a:r>
            <a:endParaRPr lang="ru-RU" sz="3200" dirty="0">
              <a:solidFill>
                <a:srgbClr val="FF0000"/>
              </a:solidFill>
              <a:latin typeface="Calibri" pitchFamily="34" charset="0"/>
            </a:endParaRPr>
          </a:p>
        </p:txBody>
      </p:sp>
      <p:sp>
        <p:nvSpPr>
          <p:cNvPr id="4" name="TextBox 3"/>
          <p:cNvSpPr txBox="1"/>
          <p:nvPr/>
        </p:nvSpPr>
        <p:spPr>
          <a:xfrm>
            <a:off x="0" y="1484784"/>
            <a:ext cx="9144000" cy="1077218"/>
          </a:xfrm>
          <a:prstGeom prst="rect">
            <a:avLst/>
          </a:prstGeom>
          <a:noFill/>
        </p:spPr>
        <p:txBody>
          <a:bodyPr wrap="square" rtlCol="0">
            <a:spAutoFit/>
          </a:bodyPr>
          <a:lstStyle/>
          <a:p>
            <a:pPr eaLnBrk="0" hangingPunct="0"/>
            <a:r>
              <a:rPr lang="ru-RU" sz="3200" i="1" u="sng" dirty="0">
                <a:solidFill>
                  <a:srgbClr val="FF0000"/>
                </a:solidFill>
                <a:latin typeface="Calibri" pitchFamily="34" charset="0"/>
                <a:cs typeface="Times New Roman" pitchFamily="18" charset="0"/>
              </a:rPr>
              <a:t>Замечание</a:t>
            </a:r>
            <a:r>
              <a:rPr lang="ru-RU" sz="3200" i="1" dirty="0">
                <a:solidFill>
                  <a:srgbClr val="FF0000"/>
                </a:solidFill>
                <a:latin typeface="Calibri" pitchFamily="34" charset="0"/>
                <a:cs typeface="Times New Roman" pitchFamily="18" charset="0"/>
              </a:rPr>
              <a:t>:</a:t>
            </a:r>
            <a:r>
              <a:rPr lang="ru-RU" sz="3200" dirty="0">
                <a:solidFill>
                  <a:srgbClr val="FF0000"/>
                </a:solidFill>
                <a:latin typeface="Calibri" pitchFamily="34" charset="0"/>
                <a:cs typeface="Times New Roman" pitchFamily="18" charset="0"/>
              </a:rPr>
              <a:t> </a:t>
            </a:r>
            <a:r>
              <a:rPr lang="ru-RU" sz="3200" dirty="0">
                <a:latin typeface="Calibri" pitchFamily="34" charset="0"/>
                <a:cs typeface="Times New Roman" pitchFamily="18" charset="0"/>
              </a:rPr>
              <a:t>Минимальное покрытие должно </a:t>
            </a:r>
            <a:r>
              <a:rPr lang="ru-RU" sz="3200" dirty="0" err="1">
                <a:latin typeface="Calibri" pitchFamily="34" charset="0"/>
                <a:cs typeface="Times New Roman" pitchFamily="18" charset="0"/>
              </a:rPr>
              <a:t>сос-тоять</a:t>
            </a:r>
            <a:r>
              <a:rPr lang="ru-RU" sz="3200" dirty="0">
                <a:latin typeface="Calibri" pitchFamily="34" charset="0"/>
                <a:cs typeface="Times New Roman" pitchFamily="18" charset="0"/>
              </a:rPr>
              <a:t> только из максимальных кубов.</a:t>
            </a:r>
            <a:endParaRPr lang="ru-RU" sz="3200" dirty="0">
              <a:latin typeface="Calibri" pitchFamily="34" charset="0"/>
            </a:endParaRPr>
          </a:p>
        </p:txBody>
      </p:sp>
      <p:sp>
        <p:nvSpPr>
          <p:cNvPr id="5" name="TextBox 4"/>
          <p:cNvSpPr txBox="1"/>
          <p:nvPr/>
        </p:nvSpPr>
        <p:spPr>
          <a:xfrm>
            <a:off x="0" y="2564904"/>
            <a:ext cx="9144000" cy="3539430"/>
          </a:xfrm>
          <a:prstGeom prst="rect">
            <a:avLst/>
          </a:prstGeom>
          <a:noFill/>
        </p:spPr>
        <p:txBody>
          <a:bodyPr wrap="square" rtlCol="0">
            <a:spAutoFit/>
          </a:bodyPr>
          <a:lstStyle/>
          <a:p>
            <a:r>
              <a:rPr lang="ru-RU" sz="3200" dirty="0">
                <a:latin typeface="Calibri" pitchFamily="34" charset="0"/>
                <a:cs typeface="Times New Roman" pitchFamily="18" charset="0"/>
              </a:rPr>
              <a:t>Множество максимальных кубов булевой функции лишь в частном случае может являться </a:t>
            </a:r>
            <a:r>
              <a:rPr lang="ru-RU" sz="3200" dirty="0" err="1">
                <a:latin typeface="Calibri" pitchFamily="34" charset="0"/>
                <a:cs typeface="Times New Roman" pitchFamily="18" charset="0"/>
              </a:rPr>
              <a:t>минималь-ным</a:t>
            </a:r>
            <a:r>
              <a:rPr lang="ru-RU" sz="3200" dirty="0">
                <a:latin typeface="Calibri" pitchFamily="34" charset="0"/>
                <a:cs typeface="Times New Roman" pitchFamily="18" charset="0"/>
              </a:rPr>
              <a:t> покрытием. Это справедливо для </a:t>
            </a:r>
            <a:r>
              <a:rPr lang="ru-RU" sz="3200" dirty="0" err="1">
                <a:latin typeface="Calibri" pitchFamily="34" charset="0"/>
                <a:cs typeface="Times New Roman" pitchFamily="18" charset="0"/>
              </a:rPr>
              <a:t>рассмотрен-ного</a:t>
            </a:r>
            <a:r>
              <a:rPr lang="ru-RU" sz="3200" dirty="0">
                <a:latin typeface="Calibri" pitchFamily="34" charset="0"/>
                <a:cs typeface="Times New Roman" pitchFamily="18" charset="0"/>
              </a:rPr>
              <a:t> выше примера. В общем случае, множество максимальных кубов является избыточным и для получения минимального покрытия достаточно выделить некоторое его подмножество. </a:t>
            </a:r>
            <a:endParaRPr lang="ru-RU" sz="3200" dirty="0"/>
          </a:p>
        </p:txBody>
      </p:sp>
      <p:sp>
        <p:nvSpPr>
          <p:cNvPr id="6" name="TextBox 5"/>
          <p:cNvSpPr txBox="1"/>
          <p:nvPr/>
        </p:nvSpPr>
        <p:spPr>
          <a:xfrm>
            <a:off x="0" y="6021288"/>
            <a:ext cx="9144000" cy="584775"/>
          </a:xfrm>
          <a:prstGeom prst="rect">
            <a:avLst/>
          </a:prstGeom>
          <a:noFill/>
        </p:spPr>
        <p:txBody>
          <a:bodyPr wrap="square" rtlCol="0">
            <a:spAutoFit/>
          </a:bodyPr>
          <a:lstStyle/>
          <a:p>
            <a:r>
              <a:rPr lang="ru-RU" sz="3200" dirty="0">
                <a:latin typeface="Calibri" pitchFamily="34" charset="0"/>
                <a:cs typeface="Times New Roman" pitchFamily="18" charset="0"/>
              </a:rPr>
              <a:t>Рассмотрим подобный случай на примере.</a:t>
            </a:r>
            <a:endParaRPr lang="ru-RU" sz="3200" dirty="0"/>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up)">
                                      <p:cBhvr>
                                        <p:cTn id="12" dur="20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up)">
                                      <p:cBhvr>
                                        <p:cTn id="17"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p:cNvSpPr>
            <a:spLocks noGrp="1"/>
          </p:cNvSpPr>
          <p:nvPr>
            <p:ph type="sldNum" sz="quarter" idx="12"/>
          </p:nvPr>
        </p:nvSpPr>
        <p:spPr/>
        <p:txBody>
          <a:bodyPr/>
          <a:lstStyle/>
          <a:p>
            <a:pPr>
              <a:defRPr/>
            </a:pPr>
            <a:fld id="{5A471CAC-514C-4896-A7C7-7CFE865F6BD8}" type="slidenum">
              <a:rPr lang="ru-RU" smtClean="0"/>
              <a:pPr>
                <a:defRPr/>
              </a:pPr>
              <a:t>66</a:t>
            </a:fld>
            <a:endParaRPr lang="ru-RU"/>
          </a:p>
        </p:txBody>
      </p:sp>
      <p:sp>
        <p:nvSpPr>
          <p:cNvPr id="28679" name="Прямоугольник 2"/>
          <p:cNvSpPr>
            <a:spLocks noChangeArrowheads="1"/>
          </p:cNvSpPr>
          <p:nvPr/>
        </p:nvSpPr>
        <p:spPr bwMode="auto">
          <a:xfrm>
            <a:off x="0" y="0"/>
            <a:ext cx="9144000" cy="1077913"/>
          </a:xfrm>
          <a:prstGeom prst="rect">
            <a:avLst/>
          </a:prstGeom>
          <a:noFill/>
          <a:ln w="9525">
            <a:noFill/>
            <a:miter lim="800000"/>
            <a:headEnd/>
            <a:tailEnd/>
          </a:ln>
        </p:spPr>
        <p:txBody>
          <a:bodyPr>
            <a:spAutoFit/>
          </a:bodyPr>
          <a:lstStyle/>
          <a:p>
            <a:pPr eaLnBrk="0" hangingPunct="0"/>
            <a:r>
              <a:rPr lang="ru-RU" sz="3200" b="1">
                <a:solidFill>
                  <a:srgbClr val="FF0000"/>
                </a:solidFill>
                <a:latin typeface="Calibri" pitchFamily="34" charset="0"/>
                <a:cs typeface="Times New Roman" pitchFamily="18" charset="0"/>
              </a:rPr>
              <a:t>Пример. </a:t>
            </a:r>
            <a:r>
              <a:rPr lang="ru-RU" sz="3200">
                <a:latin typeface="Calibri" pitchFamily="34" charset="0"/>
                <a:cs typeface="Times New Roman" pitchFamily="18" charset="0"/>
              </a:rPr>
              <a:t>Минимизируемая булева функция задана в числовой форме:</a:t>
            </a:r>
            <a:r>
              <a:rPr lang="ru-RU" sz="3200">
                <a:latin typeface="Calibri" pitchFamily="34" charset="0"/>
              </a:rPr>
              <a:t> </a:t>
            </a:r>
          </a:p>
        </p:txBody>
      </p:sp>
      <p:sp>
        <p:nvSpPr>
          <p:cNvPr id="28680" name="Rectangle 4"/>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ru-RU"/>
          </a:p>
        </p:txBody>
      </p:sp>
      <p:graphicFrame>
        <p:nvGraphicFramePr>
          <p:cNvPr id="28674" name="Object 3"/>
          <p:cNvGraphicFramePr>
            <a:graphicFrameLocks noChangeAspect="1"/>
          </p:cNvGraphicFramePr>
          <p:nvPr/>
        </p:nvGraphicFramePr>
        <p:xfrm>
          <a:off x="3771900" y="549275"/>
          <a:ext cx="4256088" cy="863600"/>
        </p:xfrm>
        <a:graphic>
          <a:graphicData uri="http://schemas.openxmlformats.org/presentationml/2006/ole">
            <mc:AlternateContent xmlns:mc="http://schemas.openxmlformats.org/markup-compatibility/2006">
              <mc:Choice xmlns:v="urn:schemas-microsoft-com:vml" Requires="v">
                <p:oleObj spid="_x0000_s28674" name="Формула" r:id="rId2" imgW="1485255" imgH="304668" progId="Equation.3">
                  <p:embed/>
                </p:oleObj>
              </mc:Choice>
              <mc:Fallback>
                <p:oleObj name="Формула" r:id="rId2" imgW="1485255" imgH="304668" progId="Equation.3">
                  <p:embed/>
                  <p:pic>
                    <p:nvPicPr>
                      <p:cNvPr id="0" name="Object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71900" y="549275"/>
                        <a:ext cx="4256088" cy="863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8681" name="Rectangle 9"/>
          <p:cNvSpPr>
            <a:spLocks noChangeArrowheads="1"/>
          </p:cNvSpPr>
          <p:nvPr/>
        </p:nvSpPr>
        <p:spPr bwMode="auto">
          <a:xfrm>
            <a:off x="0" y="1268413"/>
            <a:ext cx="9144000" cy="862012"/>
          </a:xfrm>
          <a:prstGeom prst="rect">
            <a:avLst/>
          </a:prstGeom>
          <a:noFill/>
          <a:ln w="9525">
            <a:noFill/>
            <a:miter lim="800000"/>
            <a:headEnd/>
            <a:tailEnd/>
          </a:ln>
        </p:spPr>
        <p:txBody>
          <a:bodyPr anchor="ctr">
            <a:spAutoFit/>
          </a:bodyPr>
          <a:lstStyle/>
          <a:p>
            <a:pPr indent="538163" eaLnBrk="0" hangingPunct="0"/>
            <a:r>
              <a:rPr lang="ru-RU" sz="3200" dirty="0">
                <a:latin typeface="Calibri" pitchFamily="34" charset="0"/>
                <a:cs typeface="Times New Roman" pitchFamily="18" charset="0"/>
              </a:rPr>
              <a:t>Найти ее минимальное покрытие и МДНФ.</a:t>
            </a:r>
            <a:endParaRPr lang="ru-RU" sz="3200" dirty="0">
              <a:latin typeface="Calibri" pitchFamily="34" charset="0"/>
            </a:endParaRPr>
          </a:p>
          <a:p>
            <a:pPr indent="538163" eaLnBrk="0" hangingPunct="0"/>
            <a:endParaRPr lang="ru-RU" dirty="0"/>
          </a:p>
        </p:txBody>
      </p:sp>
      <p:graphicFrame>
        <p:nvGraphicFramePr>
          <p:cNvPr id="28675" name="Object 6"/>
          <p:cNvGraphicFramePr>
            <a:graphicFrameLocks noChangeAspect="1"/>
          </p:cNvGraphicFramePr>
          <p:nvPr/>
        </p:nvGraphicFramePr>
        <p:xfrm>
          <a:off x="0" y="2852738"/>
          <a:ext cx="3784600" cy="3024187"/>
        </p:xfrm>
        <a:graphic>
          <a:graphicData uri="http://schemas.openxmlformats.org/presentationml/2006/ole">
            <mc:AlternateContent xmlns:mc="http://schemas.openxmlformats.org/markup-compatibility/2006">
              <mc:Choice xmlns:v="urn:schemas-microsoft-com:vml" Requires="v">
                <p:oleObj spid="_x0000_s28675" name="Формула" r:id="rId4" imgW="1181100" imgH="1143000" progId="Equation.3">
                  <p:embed/>
                </p:oleObj>
              </mc:Choice>
              <mc:Fallback>
                <p:oleObj name="Формула" r:id="rId4" imgW="1181100" imgH="1143000" progId="Equation.3">
                  <p:embed/>
                  <p:pic>
                    <p:nvPicPr>
                      <p:cNvPr id="0"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2852738"/>
                        <a:ext cx="3784600" cy="30241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8682" name="Rectangle 11"/>
          <p:cNvSpPr>
            <a:spLocks noChangeArrowheads="1"/>
          </p:cNvSpPr>
          <p:nvPr/>
        </p:nvSpPr>
        <p:spPr bwMode="auto">
          <a:xfrm>
            <a:off x="0" y="1622425"/>
            <a:ext cx="9144000" cy="1230313"/>
          </a:xfrm>
          <a:prstGeom prst="rect">
            <a:avLst/>
          </a:prstGeom>
          <a:noFill/>
          <a:ln w="9525">
            <a:noFill/>
            <a:miter lim="800000"/>
            <a:headEnd/>
            <a:tailEnd/>
          </a:ln>
        </p:spPr>
        <p:txBody>
          <a:bodyPr anchor="ctr">
            <a:spAutoFit/>
          </a:bodyPr>
          <a:lstStyle/>
          <a:p>
            <a:pPr indent="538163" algn="just" eaLnBrk="0" hangingPunct="0"/>
            <a:br>
              <a:rPr lang="ru-RU" sz="1000" dirty="0">
                <a:cs typeface="Times New Roman" pitchFamily="18" charset="0"/>
              </a:rPr>
            </a:br>
            <a:r>
              <a:rPr lang="ru-RU" sz="3200" dirty="0">
                <a:latin typeface="Calibri" pitchFamily="34" charset="0"/>
                <a:cs typeface="Times New Roman" pitchFamily="18" charset="0"/>
              </a:rPr>
              <a:t>По числовой форме булевой функции составим ее кубический комплекс </a:t>
            </a:r>
            <a:r>
              <a:rPr lang="en-US" sz="3200" i="1" dirty="0">
                <a:latin typeface="Calibri" pitchFamily="34" charset="0"/>
                <a:cs typeface="Times New Roman" pitchFamily="18" charset="0"/>
              </a:rPr>
              <a:t>K</a:t>
            </a:r>
            <a:r>
              <a:rPr lang="ru-RU" sz="3200" i="1" baseline="30000" dirty="0">
                <a:latin typeface="Calibri" pitchFamily="34" charset="0"/>
                <a:cs typeface="Times New Roman" pitchFamily="18" charset="0"/>
              </a:rPr>
              <a:t>0</a:t>
            </a:r>
            <a:r>
              <a:rPr lang="ru-RU" sz="3200" dirty="0">
                <a:latin typeface="Calibri" pitchFamily="34" charset="0"/>
                <a:cs typeface="Times New Roman" pitchFamily="18" charset="0"/>
              </a:rPr>
              <a:t>(</a:t>
            </a:r>
            <a:r>
              <a:rPr lang="en-US" sz="3200" i="1" dirty="0">
                <a:latin typeface="Calibri" pitchFamily="34" charset="0"/>
                <a:cs typeface="Times New Roman" pitchFamily="18" charset="0"/>
              </a:rPr>
              <a:t>f</a:t>
            </a:r>
            <a:r>
              <a:rPr lang="ru-RU" sz="3200" dirty="0">
                <a:latin typeface="Calibri" pitchFamily="34" charset="0"/>
                <a:cs typeface="Times New Roman" pitchFamily="18" charset="0"/>
              </a:rPr>
              <a:t>):</a:t>
            </a:r>
            <a:endParaRPr lang="ru-RU" sz="3200" dirty="0">
              <a:latin typeface="Calibri" pitchFamily="34" charset="0"/>
            </a:endParaRPr>
          </a:p>
        </p:txBody>
      </p:sp>
      <p:grpSp>
        <p:nvGrpSpPr>
          <p:cNvPr id="28683" name="Group 12"/>
          <p:cNvGrpSpPr>
            <a:grpSpLocks/>
          </p:cNvGrpSpPr>
          <p:nvPr/>
        </p:nvGrpSpPr>
        <p:grpSpPr bwMode="auto">
          <a:xfrm>
            <a:off x="4679950" y="2781300"/>
            <a:ext cx="4464050" cy="4076700"/>
            <a:chOff x="1198" y="4123"/>
            <a:chExt cx="6214" cy="2235"/>
          </a:xfrm>
        </p:grpSpPr>
        <p:graphicFrame>
          <p:nvGraphicFramePr>
            <p:cNvPr id="28676" name="Object 14"/>
            <p:cNvGraphicFramePr>
              <a:graphicFrameLocks noChangeAspect="1"/>
            </p:cNvGraphicFramePr>
            <p:nvPr/>
          </p:nvGraphicFramePr>
          <p:xfrm>
            <a:off x="3926" y="4406"/>
            <a:ext cx="2706" cy="1719"/>
          </p:xfrm>
          <a:graphic>
            <a:graphicData uri="http://schemas.openxmlformats.org/presentationml/2006/ole">
              <mc:AlternateContent xmlns:mc="http://schemas.openxmlformats.org/markup-compatibility/2006">
                <mc:Choice xmlns:v="urn:schemas-microsoft-com:vml" Requires="v">
                  <p:oleObj spid="_x0000_s28676" name="Формула" r:id="rId6" imgW="114120" imgH="215640" progId="Equation.3">
                    <p:embed/>
                  </p:oleObj>
                </mc:Choice>
                <mc:Fallback>
                  <p:oleObj name="Формула" r:id="rId6" imgW="114120" imgH="215640" progId="Equation.3">
                    <p:embed/>
                    <p:pic>
                      <p:nvPicPr>
                        <p:cNvPr id="0" name="Object 1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26" y="4406"/>
                          <a:ext cx="2706" cy="171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8677" name="Object 15"/>
            <p:cNvGraphicFramePr>
              <a:graphicFrameLocks noChangeAspect="1"/>
            </p:cNvGraphicFramePr>
            <p:nvPr/>
          </p:nvGraphicFramePr>
          <p:xfrm>
            <a:off x="1198" y="4123"/>
            <a:ext cx="6214" cy="2235"/>
          </p:xfrm>
          <a:graphic>
            <a:graphicData uri="http://schemas.openxmlformats.org/presentationml/2006/ole">
              <mc:AlternateContent xmlns:mc="http://schemas.openxmlformats.org/markup-compatibility/2006">
                <mc:Choice xmlns:v="urn:schemas-microsoft-com:vml" Requires="v">
                  <p:oleObj spid="_x0000_s28677" name="Формула" r:id="rId8" imgW="114120" imgH="215640" progId="Equation.3">
                    <p:embed/>
                  </p:oleObj>
                </mc:Choice>
                <mc:Fallback>
                  <p:oleObj name="Формула" r:id="rId8" imgW="114120" imgH="215640" progId="Equation.3">
                    <p:embed/>
                    <p:pic>
                      <p:nvPicPr>
                        <p:cNvPr id="0" name="Object 1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98" y="4123"/>
                          <a:ext cx="6214" cy="223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pic>
        <p:nvPicPr>
          <p:cNvPr id="28684" name="Picture 19"/>
          <p:cNvPicPr>
            <a:picLocks noChangeAspect="1" noChangeArrowheads="1"/>
          </p:cNvPicPr>
          <p:nvPr/>
        </p:nvPicPr>
        <p:blipFill>
          <a:blip r:embed="rId10" cstate="print">
            <a:clrChange>
              <a:clrFrom>
                <a:srgbClr val="FFFFFF"/>
              </a:clrFrom>
              <a:clrTo>
                <a:srgbClr val="FFFFFF">
                  <a:alpha val="0"/>
                </a:srgbClr>
              </a:clrTo>
            </a:clrChange>
          </a:blip>
          <a:srcRect l="34496" t="34880" r="42616" b="41180"/>
          <a:stretch>
            <a:fillRect/>
          </a:stretch>
        </p:blipFill>
        <p:spPr bwMode="auto">
          <a:xfrm>
            <a:off x="4356100" y="2708275"/>
            <a:ext cx="3994150" cy="2449513"/>
          </a:xfrm>
          <a:prstGeom prst="rect">
            <a:avLst/>
          </a:prstGeom>
          <a:noFill/>
          <a:ln w="9525">
            <a:noFill/>
            <a:miter lim="800000"/>
            <a:headEnd/>
            <a:tailEnd/>
          </a:ln>
        </p:spPr>
      </p:pic>
      <p:sp>
        <p:nvSpPr>
          <p:cNvPr id="28685" name="Rectangle 31"/>
          <p:cNvSpPr>
            <a:spLocks noChangeArrowheads="1"/>
          </p:cNvSpPr>
          <p:nvPr/>
        </p:nvSpPr>
        <p:spPr bwMode="auto">
          <a:xfrm>
            <a:off x="0" y="0"/>
            <a:ext cx="9144000" cy="457200"/>
          </a:xfrm>
          <a:prstGeom prst="rect">
            <a:avLst/>
          </a:prstGeom>
          <a:noFill/>
          <a:ln w="9525">
            <a:noFill/>
            <a:miter lim="800000"/>
            <a:headEnd/>
            <a:tailEnd/>
          </a:ln>
        </p:spPr>
        <p:txBody>
          <a:bodyPr wrap="none" anchor="ctr">
            <a:spAutoFit/>
          </a:bodyPr>
          <a:lstStyle/>
          <a:p>
            <a:endParaRPr lang="ru-RU"/>
          </a:p>
        </p:txBody>
      </p:sp>
      <p:sp>
        <p:nvSpPr>
          <p:cNvPr id="28686" name="Rectangle 33"/>
          <p:cNvSpPr>
            <a:spLocks noChangeArrowheads="1"/>
          </p:cNvSpPr>
          <p:nvPr/>
        </p:nvSpPr>
        <p:spPr bwMode="auto">
          <a:xfrm>
            <a:off x="0" y="5516563"/>
            <a:ext cx="9144000" cy="1169987"/>
          </a:xfrm>
          <a:prstGeom prst="rect">
            <a:avLst/>
          </a:prstGeom>
          <a:noFill/>
          <a:ln w="9525">
            <a:noFill/>
            <a:miter lim="800000"/>
            <a:headEnd/>
            <a:tailEnd/>
          </a:ln>
        </p:spPr>
        <p:txBody>
          <a:bodyPr anchor="ctr">
            <a:spAutoFit/>
          </a:bodyPr>
          <a:lstStyle/>
          <a:p>
            <a:pPr algn="just" eaLnBrk="0" hangingPunct="0"/>
            <a:br>
              <a:rPr lang="ru-RU" sz="1000" dirty="0">
                <a:cs typeface="Times New Roman" pitchFamily="18" charset="0"/>
              </a:rPr>
            </a:br>
            <a:r>
              <a:rPr lang="ru-RU" sz="3000" dirty="0">
                <a:latin typeface="Calibri" pitchFamily="34" charset="0"/>
                <a:cs typeface="Times New Roman" pitchFamily="18" charset="0"/>
              </a:rPr>
              <a:t>Произведя всевозможные операции склеивания между 0-кубами, получим кубический комплекс </a:t>
            </a:r>
            <a:r>
              <a:rPr lang="en-US" sz="3000" i="1" dirty="0">
                <a:latin typeface="Calibri" pitchFamily="34" charset="0"/>
                <a:cs typeface="Times New Roman" pitchFamily="18" charset="0"/>
              </a:rPr>
              <a:t>K</a:t>
            </a:r>
            <a:r>
              <a:rPr lang="ru-RU" sz="3000" i="1" baseline="30000" dirty="0">
                <a:latin typeface="Calibri" pitchFamily="34" charset="0"/>
                <a:cs typeface="Times New Roman" pitchFamily="18" charset="0"/>
              </a:rPr>
              <a:t>1</a:t>
            </a:r>
            <a:r>
              <a:rPr lang="ru-RU" sz="3000" dirty="0">
                <a:latin typeface="Calibri" pitchFamily="34" charset="0"/>
                <a:cs typeface="Times New Roman" pitchFamily="18" charset="0"/>
              </a:rPr>
              <a:t>(</a:t>
            </a:r>
            <a:r>
              <a:rPr lang="en-US" sz="3000" i="1" dirty="0">
                <a:latin typeface="Calibri" pitchFamily="34" charset="0"/>
                <a:cs typeface="Times New Roman" pitchFamily="18" charset="0"/>
              </a:rPr>
              <a:t>f</a:t>
            </a:r>
            <a:r>
              <a:rPr lang="ru-RU" sz="3000" dirty="0">
                <a:latin typeface="Calibri" pitchFamily="34" charset="0"/>
                <a:cs typeface="Times New Roman" pitchFamily="18" charset="0"/>
              </a:rPr>
              <a:t>).</a:t>
            </a:r>
            <a:endParaRPr lang="ru-RU" sz="3000" dirty="0">
              <a:latin typeface="Calibri" pitchFamily="34" charset="0"/>
            </a:endParaRPr>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8681"/>
                                        </p:tgtEl>
                                        <p:attrNameLst>
                                          <p:attrName>style.visibility</p:attrName>
                                        </p:attrNameLst>
                                      </p:cBhvr>
                                      <p:to>
                                        <p:strVal val="visible"/>
                                      </p:to>
                                    </p:set>
                                    <p:animEffect transition="in" filter="wipe(up)">
                                      <p:cBhvr>
                                        <p:cTn id="7" dur="2000"/>
                                        <p:tgtEl>
                                          <p:spTgt spid="2868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28682"/>
                                        </p:tgtEl>
                                        <p:attrNameLst>
                                          <p:attrName>style.visibility</p:attrName>
                                        </p:attrNameLst>
                                      </p:cBhvr>
                                      <p:to>
                                        <p:strVal val="visible"/>
                                      </p:to>
                                    </p:set>
                                    <p:animEffect transition="in" filter="wipe(up)">
                                      <p:cBhvr>
                                        <p:cTn id="12" dur="2000"/>
                                        <p:tgtEl>
                                          <p:spTgt spid="2868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28675"/>
                                        </p:tgtEl>
                                        <p:attrNameLst>
                                          <p:attrName>style.visibility</p:attrName>
                                        </p:attrNameLst>
                                      </p:cBhvr>
                                      <p:to>
                                        <p:strVal val="visible"/>
                                      </p:to>
                                    </p:set>
                                    <p:animEffect transition="in" filter="wipe(up)">
                                      <p:cBhvr>
                                        <p:cTn id="17" dur="2000"/>
                                        <p:tgtEl>
                                          <p:spTgt spid="2867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28684"/>
                                        </p:tgtEl>
                                        <p:attrNameLst>
                                          <p:attrName>style.visibility</p:attrName>
                                        </p:attrNameLst>
                                      </p:cBhvr>
                                      <p:to>
                                        <p:strVal val="visible"/>
                                      </p:to>
                                    </p:set>
                                    <p:animEffect transition="in" filter="wipe(up)">
                                      <p:cBhvr>
                                        <p:cTn id="22" dur="2000"/>
                                        <p:tgtEl>
                                          <p:spTgt spid="2868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28686"/>
                                        </p:tgtEl>
                                        <p:attrNameLst>
                                          <p:attrName>style.visibility</p:attrName>
                                        </p:attrNameLst>
                                      </p:cBhvr>
                                      <p:to>
                                        <p:strVal val="visible"/>
                                      </p:to>
                                    </p:set>
                                    <p:animEffect transition="in" filter="wipe(up)">
                                      <p:cBhvr>
                                        <p:cTn id="27" dur="2000"/>
                                        <p:tgtEl>
                                          <p:spTgt spid="286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81" grpId="0"/>
      <p:bldP spid="28682" grpId="0"/>
      <p:bldP spid="28686"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p:cNvSpPr>
            <a:spLocks noGrp="1"/>
          </p:cNvSpPr>
          <p:nvPr>
            <p:ph type="sldNum" sz="quarter" idx="12"/>
          </p:nvPr>
        </p:nvSpPr>
        <p:spPr/>
        <p:txBody>
          <a:bodyPr/>
          <a:lstStyle/>
          <a:p>
            <a:pPr>
              <a:defRPr/>
            </a:pPr>
            <a:fld id="{1E276030-CF89-4206-95D5-5DCB19535516}" type="slidenum">
              <a:rPr lang="ru-RU" smtClean="0"/>
              <a:pPr>
                <a:defRPr/>
              </a:pPr>
              <a:t>67</a:t>
            </a:fld>
            <a:endParaRPr lang="ru-RU"/>
          </a:p>
        </p:txBody>
      </p:sp>
      <p:graphicFrame>
        <p:nvGraphicFramePr>
          <p:cNvPr id="29698" name="Object 17"/>
          <p:cNvGraphicFramePr>
            <a:graphicFrameLocks noChangeAspect="1"/>
          </p:cNvGraphicFramePr>
          <p:nvPr/>
        </p:nvGraphicFramePr>
        <p:xfrm>
          <a:off x="4514850" y="3321050"/>
          <a:ext cx="114300" cy="215900"/>
        </p:xfrm>
        <a:graphic>
          <a:graphicData uri="http://schemas.openxmlformats.org/presentationml/2006/ole">
            <mc:AlternateContent xmlns:mc="http://schemas.openxmlformats.org/markup-compatibility/2006">
              <mc:Choice xmlns:v="urn:schemas-microsoft-com:vml" Requires="v">
                <p:oleObj spid="_x0000_s29698" name="Формула" r:id="rId2" imgW="114120" imgH="215640" progId="Equation.3">
                  <p:embed/>
                </p:oleObj>
              </mc:Choice>
              <mc:Fallback>
                <p:oleObj name="Формула" r:id="rId2" imgW="114120" imgH="215640" progId="Equation.3">
                  <p:embed/>
                  <p:pic>
                    <p:nvPicPr>
                      <p:cNvPr id="0" name="Object 1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14850" y="3321050"/>
                        <a:ext cx="114300" cy="215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9701" name="Rectangle 20"/>
          <p:cNvSpPr>
            <a:spLocks noChangeArrowheads="1"/>
          </p:cNvSpPr>
          <p:nvPr/>
        </p:nvSpPr>
        <p:spPr bwMode="auto">
          <a:xfrm>
            <a:off x="0" y="0"/>
            <a:ext cx="9144000" cy="3539430"/>
          </a:xfrm>
          <a:prstGeom prst="rect">
            <a:avLst/>
          </a:prstGeom>
          <a:noFill/>
          <a:ln w="9525">
            <a:noFill/>
            <a:miter lim="800000"/>
            <a:headEnd/>
            <a:tailEnd/>
          </a:ln>
        </p:spPr>
        <p:txBody>
          <a:bodyPr anchor="ctr">
            <a:spAutoFit/>
          </a:bodyPr>
          <a:lstStyle/>
          <a:p>
            <a:pPr algn="just" eaLnBrk="0" hangingPunct="0"/>
            <a:r>
              <a:rPr lang="ru-RU" sz="3200" dirty="0">
                <a:latin typeface="Calibri" pitchFamily="34" charset="0"/>
                <a:cs typeface="Times New Roman" pitchFamily="18" charset="0"/>
              </a:rPr>
              <a:t>Все 0-кубы функции вступили хотя бы в одну операцию склеивания и, следовательно, среди них нет максимальных. Кроме того, среди 1-кубов функции нет соседних (</a:t>
            </a:r>
            <a:r>
              <a:rPr lang="en-US" sz="3200" i="1" dirty="0">
                <a:latin typeface="Calibri" pitchFamily="34" charset="0"/>
                <a:cs typeface="Times New Roman" pitchFamily="18" charset="0"/>
              </a:rPr>
              <a:t>K</a:t>
            </a:r>
            <a:r>
              <a:rPr lang="ru-RU" sz="3200" i="1" baseline="30000" dirty="0">
                <a:latin typeface="Calibri" pitchFamily="34" charset="0"/>
                <a:cs typeface="Times New Roman" pitchFamily="18" charset="0"/>
              </a:rPr>
              <a:t>2</a:t>
            </a:r>
            <a:r>
              <a:rPr lang="ru-RU" sz="3200" dirty="0">
                <a:latin typeface="Calibri" pitchFamily="34" charset="0"/>
                <a:cs typeface="Times New Roman" pitchFamily="18" charset="0"/>
              </a:rPr>
              <a:t>(</a:t>
            </a:r>
            <a:r>
              <a:rPr lang="en-US" sz="3200" i="1" dirty="0">
                <a:latin typeface="Calibri" pitchFamily="34" charset="0"/>
                <a:cs typeface="Times New Roman" pitchFamily="18" charset="0"/>
              </a:rPr>
              <a:t>f</a:t>
            </a:r>
            <a:r>
              <a:rPr lang="ru-RU" sz="3200" dirty="0">
                <a:latin typeface="Calibri" pitchFamily="34" charset="0"/>
                <a:cs typeface="Times New Roman" pitchFamily="18" charset="0"/>
              </a:rPr>
              <a:t>)=</a:t>
            </a:r>
            <a:r>
              <a:rPr lang="ru-RU" sz="3200" b="1" dirty="0">
                <a:latin typeface="Calibri" pitchFamily="34" charset="0"/>
                <a:cs typeface="Times New Roman" pitchFamily="18" charset="0"/>
              </a:rPr>
              <a:t> </a:t>
            </a:r>
            <a:r>
              <a:rPr lang="ru-RU" sz="3200" b="1" dirty="0">
                <a:latin typeface="Calibri" pitchFamily="34" charset="0"/>
                <a:cs typeface="Times New Roman" pitchFamily="18" charset="0"/>
                <a:sym typeface="Symbol" pitchFamily="18" charset="2"/>
              </a:rPr>
              <a:t></a:t>
            </a:r>
            <a:r>
              <a:rPr lang="ru-RU" sz="3200" dirty="0">
                <a:latin typeface="Calibri" pitchFamily="34" charset="0"/>
                <a:cs typeface="Times New Roman" pitchFamily="18" charset="0"/>
              </a:rPr>
              <a:t>). Следовательно, для данного примера множество максимальных кубов совпадает с кубическим комплексом</a:t>
            </a:r>
          </a:p>
          <a:p>
            <a:pPr algn="ctr" eaLnBrk="0" hangingPunct="0"/>
            <a:r>
              <a:rPr lang="en-US" sz="3200" b="1" i="1" dirty="0">
                <a:solidFill>
                  <a:srgbClr val="FF0000"/>
                </a:solidFill>
                <a:latin typeface="Calibri" pitchFamily="34" charset="0"/>
                <a:cs typeface="Times New Roman" pitchFamily="18" charset="0"/>
                <a:sym typeface="Symbol" pitchFamily="18" charset="2"/>
              </a:rPr>
              <a:t>K</a:t>
            </a:r>
            <a:r>
              <a:rPr lang="ru-RU" sz="3200" b="1" i="1" baseline="30000" dirty="0">
                <a:solidFill>
                  <a:srgbClr val="FF0000"/>
                </a:solidFill>
                <a:latin typeface="Calibri" pitchFamily="34" charset="0"/>
                <a:cs typeface="Times New Roman" pitchFamily="18" charset="0"/>
                <a:sym typeface="Symbol" pitchFamily="18" charset="2"/>
              </a:rPr>
              <a:t>1</a:t>
            </a:r>
            <a:r>
              <a:rPr lang="ru-RU" sz="3200" b="1" dirty="0">
                <a:solidFill>
                  <a:srgbClr val="FF0000"/>
                </a:solidFill>
                <a:latin typeface="Calibri" pitchFamily="34" charset="0"/>
                <a:cs typeface="Times New Roman" pitchFamily="18" charset="0"/>
                <a:sym typeface="Symbol" pitchFamily="18" charset="2"/>
              </a:rPr>
              <a:t>(</a:t>
            </a:r>
            <a:r>
              <a:rPr lang="en-US" sz="3200" b="1" i="1" dirty="0">
                <a:solidFill>
                  <a:srgbClr val="FF0000"/>
                </a:solidFill>
                <a:latin typeface="Calibri" pitchFamily="34" charset="0"/>
                <a:cs typeface="Times New Roman" pitchFamily="18" charset="0"/>
                <a:sym typeface="Symbol" pitchFamily="18" charset="2"/>
              </a:rPr>
              <a:t>f</a:t>
            </a:r>
            <a:r>
              <a:rPr lang="ru-RU" sz="3200" b="1" dirty="0">
                <a:solidFill>
                  <a:srgbClr val="FF0000"/>
                </a:solidFill>
                <a:latin typeface="Calibri" pitchFamily="34" charset="0"/>
                <a:cs typeface="Times New Roman" pitchFamily="18" charset="0"/>
                <a:sym typeface="Symbol" pitchFamily="18" charset="2"/>
              </a:rPr>
              <a:t>): </a:t>
            </a:r>
            <a:r>
              <a:rPr lang="en-US" sz="3200" b="1" dirty="0">
                <a:solidFill>
                  <a:srgbClr val="FF0000"/>
                </a:solidFill>
                <a:latin typeface="Calibri" pitchFamily="34" charset="0"/>
                <a:cs typeface="Times New Roman" pitchFamily="18" charset="0"/>
                <a:sym typeface="Symbol" pitchFamily="18" charset="2"/>
              </a:rPr>
              <a:t>Z</a:t>
            </a:r>
            <a:r>
              <a:rPr lang="ru-RU" sz="3200" b="1" dirty="0">
                <a:solidFill>
                  <a:srgbClr val="FF0000"/>
                </a:solidFill>
                <a:latin typeface="Calibri" pitchFamily="34" charset="0"/>
                <a:cs typeface="Times New Roman" pitchFamily="18" charset="0"/>
                <a:sym typeface="Symbol" pitchFamily="18" charset="2"/>
              </a:rPr>
              <a:t>(</a:t>
            </a:r>
            <a:r>
              <a:rPr lang="en-US" sz="3200" b="1" i="1" dirty="0">
                <a:solidFill>
                  <a:srgbClr val="FF0000"/>
                </a:solidFill>
                <a:latin typeface="Calibri" pitchFamily="34" charset="0"/>
                <a:cs typeface="Times New Roman" pitchFamily="18" charset="0"/>
                <a:sym typeface="Symbol" pitchFamily="18" charset="2"/>
              </a:rPr>
              <a:t>f</a:t>
            </a:r>
            <a:r>
              <a:rPr lang="ru-RU" sz="3200" b="1" dirty="0">
                <a:solidFill>
                  <a:srgbClr val="FF0000"/>
                </a:solidFill>
                <a:latin typeface="Calibri" pitchFamily="34" charset="0"/>
                <a:cs typeface="Times New Roman" pitchFamily="18" charset="0"/>
                <a:sym typeface="Symbol" pitchFamily="18" charset="2"/>
              </a:rPr>
              <a:t>)=</a:t>
            </a:r>
            <a:r>
              <a:rPr lang="ru-RU" sz="3200" b="1" i="1" dirty="0">
                <a:solidFill>
                  <a:srgbClr val="FF0000"/>
                </a:solidFill>
                <a:latin typeface="Calibri" pitchFamily="34" charset="0"/>
                <a:cs typeface="Times New Roman" pitchFamily="18" charset="0"/>
                <a:sym typeface="Symbol" pitchFamily="18" charset="2"/>
              </a:rPr>
              <a:t> </a:t>
            </a:r>
            <a:r>
              <a:rPr lang="en-US" sz="3200" b="1" i="1" dirty="0">
                <a:solidFill>
                  <a:srgbClr val="FF0000"/>
                </a:solidFill>
                <a:latin typeface="Calibri" pitchFamily="34" charset="0"/>
                <a:cs typeface="Times New Roman" pitchFamily="18" charset="0"/>
                <a:sym typeface="Symbol" pitchFamily="18" charset="2"/>
              </a:rPr>
              <a:t>K</a:t>
            </a:r>
            <a:r>
              <a:rPr lang="ru-RU" sz="3200" b="1" i="1" baseline="30000" dirty="0">
                <a:solidFill>
                  <a:srgbClr val="FF0000"/>
                </a:solidFill>
                <a:latin typeface="Calibri" pitchFamily="34" charset="0"/>
                <a:cs typeface="Times New Roman" pitchFamily="18" charset="0"/>
                <a:sym typeface="Symbol" pitchFamily="18" charset="2"/>
              </a:rPr>
              <a:t>1</a:t>
            </a:r>
            <a:r>
              <a:rPr lang="ru-RU" sz="3200" b="1" dirty="0">
                <a:solidFill>
                  <a:srgbClr val="FF0000"/>
                </a:solidFill>
                <a:latin typeface="Calibri" pitchFamily="34" charset="0"/>
                <a:cs typeface="Times New Roman" pitchFamily="18" charset="0"/>
                <a:sym typeface="Symbol" pitchFamily="18" charset="2"/>
              </a:rPr>
              <a:t>(</a:t>
            </a:r>
            <a:r>
              <a:rPr lang="en-US" sz="3200" b="1" i="1" dirty="0">
                <a:solidFill>
                  <a:srgbClr val="FF0000"/>
                </a:solidFill>
                <a:latin typeface="Calibri" pitchFamily="34" charset="0"/>
                <a:cs typeface="Times New Roman" pitchFamily="18" charset="0"/>
                <a:sym typeface="Symbol" pitchFamily="18" charset="2"/>
              </a:rPr>
              <a:t>f</a:t>
            </a:r>
            <a:r>
              <a:rPr lang="ru-RU" sz="3200" b="1" dirty="0">
                <a:solidFill>
                  <a:srgbClr val="FF0000"/>
                </a:solidFill>
                <a:latin typeface="Calibri" pitchFamily="34" charset="0"/>
                <a:cs typeface="Times New Roman" pitchFamily="18" charset="0"/>
                <a:sym typeface="Symbol" pitchFamily="18" charset="2"/>
              </a:rPr>
              <a:t>).</a:t>
            </a:r>
            <a:endParaRPr lang="ru-RU" sz="3200" b="1" dirty="0">
              <a:solidFill>
                <a:srgbClr val="FF0000"/>
              </a:solidFill>
              <a:latin typeface="Calibri" pitchFamily="34" charset="0"/>
              <a:sym typeface="Symbol" pitchFamily="18" charset="2"/>
            </a:endParaRPr>
          </a:p>
        </p:txBody>
      </p:sp>
      <p:sp>
        <p:nvSpPr>
          <p:cNvPr id="29702" name="Rectangle 22"/>
          <p:cNvSpPr>
            <a:spLocks noChangeArrowheads="1"/>
          </p:cNvSpPr>
          <p:nvPr/>
        </p:nvSpPr>
        <p:spPr bwMode="auto">
          <a:xfrm>
            <a:off x="0" y="5029200"/>
            <a:ext cx="9144000" cy="523875"/>
          </a:xfrm>
          <a:prstGeom prst="rect">
            <a:avLst/>
          </a:prstGeom>
          <a:noFill/>
          <a:ln w="9525">
            <a:noFill/>
            <a:miter lim="800000"/>
            <a:headEnd/>
            <a:tailEnd/>
          </a:ln>
        </p:spPr>
        <p:txBody>
          <a:bodyPr anchor="ctr">
            <a:spAutoFit/>
          </a:bodyPr>
          <a:lstStyle/>
          <a:p>
            <a:pPr eaLnBrk="0" hangingPunct="0"/>
            <a:r>
              <a:rPr lang="ru-RU" sz="2800" dirty="0">
                <a:latin typeface="Calibri" pitchFamily="34" charset="0"/>
                <a:cs typeface="Times New Roman" pitchFamily="18" charset="0"/>
              </a:rPr>
              <a:t>Для рассматриваемого примера СДНФ: </a:t>
            </a:r>
            <a:endParaRPr lang="ru-RU" sz="2800" dirty="0">
              <a:latin typeface="Calibri" pitchFamily="34" charset="0"/>
            </a:endParaRPr>
          </a:p>
        </p:txBody>
      </p:sp>
      <p:graphicFrame>
        <p:nvGraphicFramePr>
          <p:cNvPr id="29699" name="Object 21"/>
          <p:cNvGraphicFramePr>
            <a:graphicFrameLocks noChangeAspect="1"/>
          </p:cNvGraphicFramePr>
          <p:nvPr/>
        </p:nvGraphicFramePr>
        <p:xfrm>
          <a:off x="1954213" y="5661025"/>
          <a:ext cx="5019675" cy="720725"/>
        </p:xfrm>
        <a:graphic>
          <a:graphicData uri="http://schemas.openxmlformats.org/presentationml/2006/ole">
            <mc:AlternateContent xmlns:mc="http://schemas.openxmlformats.org/markup-compatibility/2006">
              <mc:Choice xmlns:v="urn:schemas-microsoft-com:vml" Requires="v">
                <p:oleObj spid="_x0000_s29699" name="Формула" r:id="rId4" imgW="1968500" imgH="228600" progId="Equation.3">
                  <p:embed/>
                </p:oleObj>
              </mc:Choice>
              <mc:Fallback>
                <p:oleObj name="Формула" r:id="rId4" imgW="1968500" imgH="228600" progId="Equation.3">
                  <p:embed/>
                  <p:pic>
                    <p:nvPicPr>
                      <p:cNvPr id="0" name="Object 2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4213" y="5661025"/>
                        <a:ext cx="5019675" cy="7207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TextBox 6"/>
          <p:cNvSpPr txBox="1"/>
          <p:nvPr/>
        </p:nvSpPr>
        <p:spPr>
          <a:xfrm>
            <a:off x="0" y="3573016"/>
            <a:ext cx="9144000" cy="1569660"/>
          </a:xfrm>
          <a:prstGeom prst="rect">
            <a:avLst/>
          </a:prstGeom>
          <a:noFill/>
        </p:spPr>
        <p:txBody>
          <a:bodyPr wrap="square" rtlCol="0">
            <a:spAutoFit/>
          </a:bodyPr>
          <a:lstStyle/>
          <a:p>
            <a:r>
              <a:rPr lang="ru-RU" sz="3200" dirty="0">
                <a:latin typeface="Calibri" pitchFamily="34" charset="0"/>
                <a:cs typeface="Times New Roman" pitchFamily="18" charset="0"/>
                <a:sym typeface="Symbol" pitchFamily="18" charset="2"/>
              </a:rPr>
              <a:t>Множеству максимальных кубов, образующих покрытия булевой функции, соответствует ДНФ, которая называется </a:t>
            </a:r>
            <a:r>
              <a:rPr lang="ru-RU" sz="3200" b="1" i="1" dirty="0">
                <a:solidFill>
                  <a:srgbClr val="FF0000"/>
                </a:solidFill>
                <a:latin typeface="Calibri" pitchFamily="34" charset="0"/>
                <a:cs typeface="Times New Roman" pitchFamily="18" charset="0"/>
                <a:sym typeface="Symbol" pitchFamily="18" charset="2"/>
              </a:rPr>
              <a:t>сокращенной</a:t>
            </a:r>
            <a:r>
              <a:rPr lang="ru-RU" sz="3200" dirty="0">
                <a:latin typeface="Calibri" pitchFamily="34" charset="0"/>
                <a:cs typeface="Times New Roman" pitchFamily="18" charset="0"/>
                <a:sym typeface="Symbol" pitchFamily="18" charset="2"/>
              </a:rPr>
              <a:t> (СДНФ).</a:t>
            </a:r>
            <a:endParaRPr lang="ru-RU" sz="3200" dirty="0"/>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20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29702"/>
                                        </p:tgtEl>
                                        <p:attrNameLst>
                                          <p:attrName>style.visibility</p:attrName>
                                        </p:attrNameLst>
                                      </p:cBhvr>
                                      <p:to>
                                        <p:strVal val="visible"/>
                                      </p:to>
                                    </p:set>
                                    <p:animEffect transition="in" filter="wipe(up)">
                                      <p:cBhvr>
                                        <p:cTn id="12" dur="2000"/>
                                        <p:tgtEl>
                                          <p:spTgt spid="29702"/>
                                        </p:tgtEl>
                                      </p:cBhvr>
                                    </p:animEffect>
                                  </p:childTnLst>
                                </p:cTn>
                              </p:par>
                              <p:par>
                                <p:cTn id="13" presetID="22" presetClass="entr" presetSubtype="1" fill="hold" nodeType="withEffect">
                                  <p:stCondLst>
                                    <p:cond delay="0"/>
                                  </p:stCondLst>
                                  <p:childTnLst>
                                    <p:set>
                                      <p:cBhvr>
                                        <p:cTn id="14" dur="1" fill="hold">
                                          <p:stCondLst>
                                            <p:cond delay="0"/>
                                          </p:stCondLst>
                                        </p:cTn>
                                        <p:tgtEl>
                                          <p:spTgt spid="29699"/>
                                        </p:tgtEl>
                                        <p:attrNameLst>
                                          <p:attrName>style.visibility</p:attrName>
                                        </p:attrNameLst>
                                      </p:cBhvr>
                                      <p:to>
                                        <p:strVal val="visible"/>
                                      </p:to>
                                    </p:set>
                                    <p:animEffect transition="in" filter="wipe(up)">
                                      <p:cBhvr>
                                        <p:cTn id="15" dur="2000"/>
                                        <p:tgtEl>
                                          <p:spTgt spid="296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702" grpId="0"/>
      <p:bldP spid="7"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p:cNvSpPr>
            <a:spLocks noGrp="1"/>
          </p:cNvSpPr>
          <p:nvPr>
            <p:ph type="sldNum" sz="quarter" idx="12"/>
          </p:nvPr>
        </p:nvSpPr>
        <p:spPr/>
        <p:txBody>
          <a:bodyPr/>
          <a:lstStyle/>
          <a:p>
            <a:pPr>
              <a:defRPr/>
            </a:pPr>
            <a:fld id="{F7C8D291-1664-4F51-8A16-01311ED41DD7}" type="slidenum">
              <a:rPr lang="ru-RU" smtClean="0"/>
              <a:pPr>
                <a:defRPr/>
              </a:pPr>
              <a:t>68</a:t>
            </a:fld>
            <a:endParaRPr lang="ru-RU"/>
          </a:p>
        </p:txBody>
      </p:sp>
      <p:sp>
        <p:nvSpPr>
          <p:cNvPr id="112643" name="Rectangle 3"/>
          <p:cNvSpPr>
            <a:spLocks noChangeArrowheads="1"/>
          </p:cNvSpPr>
          <p:nvPr/>
        </p:nvSpPr>
        <p:spPr bwMode="auto">
          <a:xfrm>
            <a:off x="0" y="0"/>
            <a:ext cx="9144000" cy="1015663"/>
          </a:xfrm>
          <a:prstGeom prst="rect">
            <a:avLst/>
          </a:prstGeom>
          <a:noFill/>
          <a:ln w="9525">
            <a:noFill/>
            <a:miter lim="800000"/>
            <a:headEnd/>
            <a:tailEnd/>
          </a:ln>
        </p:spPr>
        <p:txBody>
          <a:bodyPr anchor="ctr">
            <a:spAutoFit/>
          </a:bodyPr>
          <a:lstStyle/>
          <a:p>
            <a:pPr algn="just" eaLnBrk="0" hangingPunct="0"/>
            <a:r>
              <a:rPr lang="ru-RU" sz="3000" dirty="0">
                <a:latin typeface="Calibri" pitchFamily="34" charset="0"/>
                <a:cs typeface="Times New Roman" pitchFamily="18" charset="0"/>
              </a:rPr>
              <a:t>Из анализа покрытия существенных вершин максимальными кубами из комплекса </a:t>
            </a:r>
            <a:r>
              <a:rPr lang="en-US" sz="3000" i="1" dirty="0">
                <a:latin typeface="Calibri" pitchFamily="34" charset="0"/>
                <a:cs typeface="Times New Roman" pitchFamily="18" charset="0"/>
              </a:rPr>
              <a:t>K</a:t>
            </a:r>
            <a:r>
              <a:rPr lang="ru-RU" sz="3000" i="1" baseline="30000" dirty="0">
                <a:latin typeface="Calibri" pitchFamily="34" charset="0"/>
                <a:cs typeface="Times New Roman" pitchFamily="18" charset="0"/>
              </a:rPr>
              <a:t>1</a:t>
            </a:r>
            <a:r>
              <a:rPr lang="ru-RU" sz="3000" dirty="0">
                <a:latin typeface="Calibri" pitchFamily="34" charset="0"/>
                <a:cs typeface="Times New Roman" pitchFamily="18" charset="0"/>
              </a:rPr>
              <a:t>(</a:t>
            </a:r>
            <a:r>
              <a:rPr lang="en-US" sz="3000" i="1" dirty="0">
                <a:latin typeface="Calibri" pitchFamily="34" charset="0"/>
                <a:cs typeface="Times New Roman" pitchFamily="18" charset="0"/>
              </a:rPr>
              <a:t>f</a:t>
            </a:r>
            <a:r>
              <a:rPr lang="ru-RU" sz="3000" dirty="0">
                <a:latin typeface="Calibri" pitchFamily="34" charset="0"/>
                <a:cs typeface="Times New Roman" pitchFamily="18" charset="0"/>
              </a:rPr>
              <a:t>) следует:</a:t>
            </a:r>
            <a:endParaRPr lang="ru-RU" sz="3000" dirty="0">
              <a:latin typeface="Calibri" pitchFamily="34" charset="0"/>
            </a:endParaRPr>
          </a:p>
        </p:txBody>
      </p:sp>
      <p:sp>
        <p:nvSpPr>
          <p:cNvPr id="4" name="TextBox 3"/>
          <p:cNvSpPr txBox="1"/>
          <p:nvPr/>
        </p:nvSpPr>
        <p:spPr>
          <a:xfrm>
            <a:off x="0" y="908720"/>
            <a:ext cx="9144000" cy="3785652"/>
          </a:xfrm>
          <a:prstGeom prst="rect">
            <a:avLst/>
          </a:prstGeom>
          <a:noFill/>
        </p:spPr>
        <p:txBody>
          <a:bodyPr wrap="square" rtlCol="0">
            <a:spAutoFit/>
          </a:bodyPr>
          <a:lstStyle/>
          <a:p>
            <a:pPr algn="just" eaLnBrk="0" hangingPunct="0"/>
            <a:r>
              <a:rPr lang="ru-RU" sz="3000" dirty="0">
                <a:latin typeface="Calibri" pitchFamily="34" charset="0"/>
                <a:cs typeface="Times New Roman" pitchFamily="18" charset="0"/>
              </a:rPr>
              <a:t>1. Куб (00Х) должен обязательно включаться в покрытие, так как он и только он покрывает существенную вершину (001), аналогично, только куб (11Х) покрывает существенную вершину (111). </a:t>
            </a:r>
            <a:endParaRPr lang="ru-RU" sz="3000" dirty="0">
              <a:latin typeface="Calibri" pitchFamily="34" charset="0"/>
            </a:endParaRPr>
          </a:p>
          <a:p>
            <a:pPr algn="just" eaLnBrk="0" hangingPunct="0"/>
            <a:r>
              <a:rPr lang="ru-RU" sz="3000" dirty="0">
                <a:latin typeface="Calibri" pitchFamily="34" charset="0"/>
                <a:cs typeface="Times New Roman" pitchFamily="18" charset="0"/>
              </a:rPr>
              <a:t>Множество максимальных кубов, без которых не может быть образовано покрытие булевой функции, называется </a:t>
            </a:r>
            <a:r>
              <a:rPr lang="ru-RU" sz="3000" b="1" i="1" dirty="0">
                <a:solidFill>
                  <a:srgbClr val="FF0000"/>
                </a:solidFill>
                <a:latin typeface="Calibri" pitchFamily="34" charset="0"/>
                <a:cs typeface="Times New Roman" pitchFamily="18" charset="0"/>
              </a:rPr>
              <a:t>ядром покрытия</a:t>
            </a:r>
            <a:r>
              <a:rPr lang="ru-RU" sz="3000" dirty="0">
                <a:latin typeface="Calibri" pitchFamily="34" charset="0"/>
                <a:cs typeface="Times New Roman" pitchFamily="18" charset="0"/>
              </a:rPr>
              <a:t> и обозначается </a:t>
            </a:r>
          </a:p>
          <a:p>
            <a:pPr algn="ctr" eaLnBrk="0" hangingPunct="0"/>
            <a:r>
              <a:rPr lang="en-US" sz="3000" b="1" i="1" dirty="0">
                <a:solidFill>
                  <a:srgbClr val="FF0000"/>
                </a:solidFill>
                <a:latin typeface="Calibri" pitchFamily="34" charset="0"/>
                <a:cs typeface="Times New Roman" pitchFamily="18" charset="0"/>
              </a:rPr>
              <a:t>T</a:t>
            </a:r>
            <a:r>
              <a:rPr lang="ru-RU" sz="3000" b="1" dirty="0">
                <a:solidFill>
                  <a:srgbClr val="FF0000"/>
                </a:solidFill>
                <a:latin typeface="Calibri" pitchFamily="34" charset="0"/>
                <a:cs typeface="Times New Roman" pitchFamily="18" charset="0"/>
              </a:rPr>
              <a:t>(</a:t>
            </a:r>
            <a:r>
              <a:rPr lang="en-US" sz="3000" b="1" i="1" dirty="0">
                <a:solidFill>
                  <a:srgbClr val="FF0000"/>
                </a:solidFill>
                <a:latin typeface="Calibri" pitchFamily="34" charset="0"/>
                <a:cs typeface="Times New Roman" pitchFamily="18" charset="0"/>
              </a:rPr>
              <a:t>f</a:t>
            </a:r>
            <a:r>
              <a:rPr lang="ru-RU" sz="3000" b="1" dirty="0">
                <a:solidFill>
                  <a:srgbClr val="FF0000"/>
                </a:solidFill>
                <a:latin typeface="Calibri" pitchFamily="34" charset="0"/>
                <a:cs typeface="Times New Roman" pitchFamily="18" charset="0"/>
              </a:rPr>
              <a:t>)</a:t>
            </a:r>
            <a:r>
              <a:rPr lang="ru-RU" sz="3000" b="1" i="1" dirty="0">
                <a:solidFill>
                  <a:srgbClr val="FF0000"/>
                </a:solidFill>
                <a:latin typeface="Calibri" pitchFamily="34" charset="0"/>
                <a:cs typeface="Times New Roman" pitchFamily="18" charset="0"/>
              </a:rPr>
              <a:t>: </a:t>
            </a:r>
            <a:r>
              <a:rPr lang="en-US" sz="3000" b="1" i="1" dirty="0">
                <a:solidFill>
                  <a:srgbClr val="FF0000"/>
                </a:solidFill>
                <a:latin typeface="Calibri" pitchFamily="34" charset="0"/>
                <a:cs typeface="Times New Roman" pitchFamily="18" charset="0"/>
              </a:rPr>
              <a:t>T</a:t>
            </a:r>
            <a:r>
              <a:rPr lang="ru-RU" sz="3000" b="1" dirty="0">
                <a:solidFill>
                  <a:srgbClr val="FF0000"/>
                </a:solidFill>
                <a:latin typeface="Calibri" pitchFamily="34" charset="0"/>
                <a:cs typeface="Times New Roman" pitchFamily="18" charset="0"/>
              </a:rPr>
              <a:t>(</a:t>
            </a:r>
            <a:r>
              <a:rPr lang="en-US" sz="3000" b="1" i="1" dirty="0">
                <a:solidFill>
                  <a:srgbClr val="FF0000"/>
                </a:solidFill>
                <a:latin typeface="Calibri" pitchFamily="34" charset="0"/>
                <a:cs typeface="Times New Roman" pitchFamily="18" charset="0"/>
              </a:rPr>
              <a:t>f</a:t>
            </a:r>
            <a:r>
              <a:rPr lang="ru-RU" sz="3000" b="1" dirty="0">
                <a:solidFill>
                  <a:srgbClr val="FF0000"/>
                </a:solidFill>
                <a:latin typeface="Calibri" pitchFamily="34" charset="0"/>
                <a:cs typeface="Times New Roman" pitchFamily="18" charset="0"/>
              </a:rPr>
              <a:t>)={00Х, 11Х}. </a:t>
            </a:r>
            <a:endParaRPr lang="ru-RU" sz="3000" b="1" dirty="0">
              <a:solidFill>
                <a:srgbClr val="FF0000"/>
              </a:solidFill>
              <a:latin typeface="Calibri" pitchFamily="34" charset="0"/>
            </a:endParaRPr>
          </a:p>
        </p:txBody>
      </p:sp>
      <p:sp>
        <p:nvSpPr>
          <p:cNvPr id="5" name="TextBox 4"/>
          <p:cNvSpPr txBox="1"/>
          <p:nvPr/>
        </p:nvSpPr>
        <p:spPr>
          <a:xfrm>
            <a:off x="0" y="4869160"/>
            <a:ext cx="9144000" cy="1815882"/>
          </a:xfrm>
          <a:prstGeom prst="rect">
            <a:avLst/>
          </a:prstGeom>
          <a:noFill/>
        </p:spPr>
        <p:txBody>
          <a:bodyPr wrap="square" rtlCol="0">
            <a:spAutoFit/>
          </a:bodyPr>
          <a:lstStyle/>
          <a:p>
            <a:r>
              <a:rPr lang="ru-RU" sz="2800" dirty="0">
                <a:latin typeface="Calibri" pitchFamily="34" charset="0"/>
                <a:cs typeface="Times New Roman" pitchFamily="18" charset="0"/>
              </a:rPr>
              <a:t>2. Так как ядром покрытия, кроме существенных вершин (001) и (111), покрываются также существенные вершины (000) и (110), то не покрытой ядром остается только существенная вершина (100). </a:t>
            </a:r>
            <a:endParaRPr lang="ru-RU" sz="3000" dirty="0"/>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up)">
                                      <p:cBhvr>
                                        <p:cTn id="12"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p:cNvSpPr>
            <a:spLocks noGrp="1"/>
          </p:cNvSpPr>
          <p:nvPr>
            <p:ph type="sldNum" sz="quarter" idx="12"/>
          </p:nvPr>
        </p:nvSpPr>
        <p:spPr/>
        <p:txBody>
          <a:bodyPr/>
          <a:lstStyle/>
          <a:p>
            <a:pPr>
              <a:defRPr/>
            </a:pPr>
            <a:fld id="{BD807725-BBD9-4204-8987-14EB2EBAEB1A}" type="slidenum">
              <a:rPr lang="ru-RU" smtClean="0"/>
              <a:pPr>
                <a:defRPr/>
              </a:pPr>
              <a:t>69</a:t>
            </a:fld>
            <a:endParaRPr lang="ru-RU"/>
          </a:p>
        </p:txBody>
      </p:sp>
      <p:sp>
        <p:nvSpPr>
          <p:cNvPr id="30727" name="Прямоугольник 2"/>
          <p:cNvSpPr>
            <a:spLocks noChangeArrowheads="1"/>
          </p:cNvSpPr>
          <p:nvPr/>
        </p:nvSpPr>
        <p:spPr bwMode="auto">
          <a:xfrm>
            <a:off x="0" y="0"/>
            <a:ext cx="9144000" cy="1077913"/>
          </a:xfrm>
          <a:prstGeom prst="rect">
            <a:avLst/>
          </a:prstGeom>
          <a:noFill/>
          <a:ln w="9525">
            <a:noFill/>
            <a:miter lim="800000"/>
            <a:headEnd/>
            <a:tailEnd/>
          </a:ln>
        </p:spPr>
        <p:txBody>
          <a:bodyPr>
            <a:spAutoFit/>
          </a:bodyPr>
          <a:lstStyle/>
          <a:p>
            <a:pPr algn="just" eaLnBrk="0" hangingPunct="0"/>
            <a:r>
              <a:rPr lang="ru-RU" sz="3200">
                <a:latin typeface="Calibri" pitchFamily="34" charset="0"/>
                <a:cs typeface="Times New Roman" pitchFamily="18" charset="0"/>
              </a:rPr>
              <a:t>Для ее покрытия достаточно взять любой из оставшихся максимальных кубов: (Х00) или (1Х0).</a:t>
            </a:r>
            <a:endParaRPr lang="ru-RU" sz="3200">
              <a:latin typeface="Calibri" pitchFamily="34" charset="0"/>
            </a:endParaRPr>
          </a:p>
        </p:txBody>
      </p:sp>
      <p:graphicFrame>
        <p:nvGraphicFramePr>
          <p:cNvPr id="30722" name="Object 4"/>
          <p:cNvGraphicFramePr>
            <a:graphicFrameLocks noChangeAspect="1"/>
          </p:cNvGraphicFramePr>
          <p:nvPr/>
        </p:nvGraphicFramePr>
        <p:xfrm>
          <a:off x="766763" y="1989138"/>
          <a:ext cx="3600450" cy="2232025"/>
        </p:xfrm>
        <a:graphic>
          <a:graphicData uri="http://schemas.openxmlformats.org/presentationml/2006/ole">
            <mc:AlternateContent xmlns:mc="http://schemas.openxmlformats.org/markup-compatibility/2006">
              <mc:Choice xmlns:v="urn:schemas-microsoft-com:vml" Requires="v">
                <p:oleObj spid="_x0000_s30722" name="Формула" r:id="rId2" imgW="1091726" imgH="710891" progId="Equation.3">
                  <p:embed/>
                </p:oleObj>
              </mc:Choice>
              <mc:Fallback>
                <p:oleObj name="Формула" r:id="rId2" imgW="1091726" imgH="710891" progId="Equation.3">
                  <p:embed/>
                  <p:pic>
                    <p:nvPicPr>
                      <p:cNvPr id="0" name="Object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6763" y="1989138"/>
                        <a:ext cx="3600450" cy="22320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0723" name="Object 3"/>
          <p:cNvGraphicFramePr>
            <a:graphicFrameLocks noChangeAspect="1"/>
          </p:cNvGraphicFramePr>
          <p:nvPr/>
        </p:nvGraphicFramePr>
        <p:xfrm>
          <a:off x="4356100" y="1989138"/>
          <a:ext cx="3468688" cy="2185987"/>
        </p:xfrm>
        <a:graphic>
          <a:graphicData uri="http://schemas.openxmlformats.org/presentationml/2006/ole">
            <mc:AlternateContent xmlns:mc="http://schemas.openxmlformats.org/markup-compatibility/2006">
              <mc:Choice xmlns:v="urn:schemas-microsoft-com:vml" Requires="v">
                <p:oleObj spid="_x0000_s30723" name="Формула" r:id="rId4" imgW="1129810" imgH="710891" progId="Equation.3">
                  <p:embed/>
                </p:oleObj>
              </mc:Choice>
              <mc:Fallback>
                <p:oleObj name="Формула" r:id="rId4" imgW="1129810" imgH="710891" progId="Equation.3">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56100" y="1989138"/>
                        <a:ext cx="3468688" cy="21859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0728" name="Rectangle 5"/>
          <p:cNvSpPr>
            <a:spLocks noChangeArrowheads="1"/>
          </p:cNvSpPr>
          <p:nvPr/>
        </p:nvSpPr>
        <p:spPr bwMode="auto">
          <a:xfrm>
            <a:off x="0" y="1081088"/>
            <a:ext cx="9144000" cy="1292225"/>
          </a:xfrm>
          <a:prstGeom prst="rect">
            <a:avLst/>
          </a:prstGeom>
          <a:noFill/>
          <a:ln w="9525">
            <a:noFill/>
            <a:miter lim="800000"/>
            <a:headEnd/>
            <a:tailEnd/>
          </a:ln>
        </p:spPr>
        <p:txBody>
          <a:bodyPr anchor="ctr">
            <a:spAutoFit/>
          </a:bodyPr>
          <a:lstStyle/>
          <a:p>
            <a:pPr algn="just" eaLnBrk="0" hangingPunct="0"/>
            <a:r>
              <a:rPr lang="ru-RU" sz="3200" dirty="0">
                <a:latin typeface="Calibri" pitchFamily="34" charset="0"/>
                <a:cs typeface="Times New Roman" pitchFamily="18" charset="0"/>
              </a:rPr>
              <a:t>Таким образом, для рассматриваемого примера получены два минимальных покрытия</a:t>
            </a:r>
            <a:r>
              <a:rPr lang="ru-RU" sz="1400" dirty="0">
                <a:cs typeface="Times New Roman" pitchFamily="18" charset="0"/>
              </a:rPr>
              <a:t>:</a:t>
            </a:r>
            <a:endParaRPr lang="ru-RU" sz="1100" dirty="0"/>
          </a:p>
          <a:p>
            <a:pPr algn="just" eaLnBrk="0" hangingPunct="0"/>
            <a:r>
              <a:rPr lang="ru-RU" sz="1400" dirty="0">
                <a:cs typeface="Times New Roman" pitchFamily="18" charset="0"/>
              </a:rPr>
              <a:t>            </a:t>
            </a:r>
            <a:endParaRPr lang="ru-RU" dirty="0"/>
          </a:p>
        </p:txBody>
      </p:sp>
      <p:sp>
        <p:nvSpPr>
          <p:cNvPr id="30729" name="Rectangle 6"/>
          <p:cNvSpPr>
            <a:spLocks noChangeArrowheads="1"/>
          </p:cNvSpPr>
          <p:nvPr/>
        </p:nvSpPr>
        <p:spPr bwMode="auto">
          <a:xfrm>
            <a:off x="0" y="1343025"/>
            <a:ext cx="9144000" cy="0"/>
          </a:xfrm>
          <a:prstGeom prst="rect">
            <a:avLst/>
          </a:prstGeom>
          <a:noFill/>
          <a:ln w="9525">
            <a:noFill/>
            <a:miter lim="800000"/>
            <a:headEnd/>
            <a:tailEnd/>
          </a:ln>
        </p:spPr>
        <p:txBody>
          <a:bodyPr wrap="none" anchor="ctr">
            <a:spAutoFit/>
          </a:bodyPr>
          <a:lstStyle/>
          <a:p>
            <a:pPr indent="539750" algn="just" eaLnBrk="0" hangingPunct="0"/>
            <a:r>
              <a:rPr lang="ru-RU" sz="1400">
                <a:cs typeface="Times New Roman" pitchFamily="18" charset="0"/>
              </a:rPr>
              <a:t> ; </a:t>
            </a:r>
            <a:endParaRPr lang="ru-RU"/>
          </a:p>
        </p:txBody>
      </p:sp>
      <p:sp>
        <p:nvSpPr>
          <p:cNvPr id="30730" name="Rectangle 7"/>
          <p:cNvSpPr>
            <a:spLocks noChangeArrowheads="1"/>
          </p:cNvSpPr>
          <p:nvPr/>
        </p:nvSpPr>
        <p:spPr bwMode="auto">
          <a:xfrm>
            <a:off x="0" y="2219325"/>
            <a:ext cx="9144000" cy="0"/>
          </a:xfrm>
          <a:prstGeom prst="rect">
            <a:avLst/>
          </a:prstGeom>
          <a:noFill/>
          <a:ln w="9525">
            <a:noFill/>
            <a:miter lim="800000"/>
            <a:headEnd/>
            <a:tailEnd/>
          </a:ln>
        </p:spPr>
        <p:txBody>
          <a:bodyPr wrap="none" anchor="ctr">
            <a:spAutoFit/>
          </a:bodyPr>
          <a:lstStyle/>
          <a:p>
            <a:pPr eaLnBrk="0" hangingPunct="0"/>
            <a:endParaRPr lang="ru-RU"/>
          </a:p>
        </p:txBody>
      </p:sp>
      <p:graphicFrame>
        <p:nvGraphicFramePr>
          <p:cNvPr id="30724" name="Object 9"/>
          <p:cNvGraphicFramePr>
            <a:graphicFrameLocks noChangeAspect="1"/>
          </p:cNvGraphicFramePr>
          <p:nvPr/>
        </p:nvGraphicFramePr>
        <p:xfrm>
          <a:off x="755650" y="4652963"/>
          <a:ext cx="5903913" cy="969962"/>
        </p:xfrm>
        <a:graphic>
          <a:graphicData uri="http://schemas.openxmlformats.org/presentationml/2006/ole">
            <mc:AlternateContent xmlns:mc="http://schemas.openxmlformats.org/markup-compatibility/2006">
              <mc:Choice xmlns:v="urn:schemas-microsoft-com:vml" Requires="v">
                <p:oleObj spid="_x0000_s30724" name="Формула" r:id="rId6" imgW="1562100" imgH="228600" progId="Equation.3">
                  <p:embed/>
                </p:oleObj>
              </mc:Choice>
              <mc:Fallback>
                <p:oleObj name="Формула" r:id="rId6" imgW="1562100" imgH="228600" progId="Equation.3">
                  <p:embed/>
                  <p:pic>
                    <p:nvPicPr>
                      <p:cNvPr id="0" name="Object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55650" y="4652963"/>
                        <a:ext cx="5903913" cy="9699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0725" name="Object 8"/>
          <p:cNvGraphicFramePr>
            <a:graphicFrameLocks noChangeAspect="1"/>
          </p:cNvGraphicFramePr>
          <p:nvPr/>
        </p:nvGraphicFramePr>
        <p:xfrm>
          <a:off x="755650" y="5553075"/>
          <a:ext cx="5976938" cy="971550"/>
        </p:xfrm>
        <a:graphic>
          <a:graphicData uri="http://schemas.openxmlformats.org/presentationml/2006/ole">
            <mc:AlternateContent xmlns:mc="http://schemas.openxmlformats.org/markup-compatibility/2006">
              <mc:Choice xmlns:v="urn:schemas-microsoft-com:vml" Requires="v">
                <p:oleObj spid="_x0000_s30725" name="Формула" r:id="rId8" imgW="1600200" imgH="228600" progId="Equation.3">
                  <p:embed/>
                </p:oleObj>
              </mc:Choice>
              <mc:Fallback>
                <p:oleObj name="Формула" r:id="rId8" imgW="1600200" imgH="228600" progId="Equation.3">
                  <p:embed/>
                  <p:pic>
                    <p:nvPicPr>
                      <p:cNvPr id="0" name="Object 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55650" y="5553075"/>
                        <a:ext cx="5976938" cy="9715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0731" name="Rectangle 10"/>
          <p:cNvSpPr>
            <a:spLocks noChangeArrowheads="1"/>
          </p:cNvSpPr>
          <p:nvPr/>
        </p:nvSpPr>
        <p:spPr bwMode="auto">
          <a:xfrm>
            <a:off x="0" y="4149725"/>
            <a:ext cx="7404100" cy="800100"/>
          </a:xfrm>
          <a:prstGeom prst="rect">
            <a:avLst/>
          </a:prstGeom>
          <a:noFill/>
          <a:ln w="9525">
            <a:noFill/>
            <a:miter lim="800000"/>
            <a:headEnd/>
            <a:tailEnd/>
          </a:ln>
        </p:spPr>
        <p:txBody>
          <a:bodyPr anchor="ctr">
            <a:spAutoFit/>
          </a:bodyPr>
          <a:lstStyle/>
          <a:p>
            <a:pPr indent="6350" algn="just" eaLnBrk="0" hangingPunct="0"/>
            <a:r>
              <a:rPr lang="ru-RU" sz="3200" dirty="0">
                <a:latin typeface="Calibri" pitchFamily="34" charset="0"/>
                <a:cs typeface="Times New Roman" pitchFamily="18" charset="0"/>
              </a:rPr>
              <a:t>которым соответствуют МДНФ:</a:t>
            </a:r>
            <a:endParaRPr lang="ru-RU" sz="3200" dirty="0">
              <a:latin typeface="Calibri" pitchFamily="34" charset="0"/>
            </a:endParaRPr>
          </a:p>
          <a:p>
            <a:pPr indent="6350" algn="just" eaLnBrk="0" hangingPunct="0"/>
            <a:r>
              <a:rPr lang="ru-RU" sz="1400" dirty="0">
                <a:cs typeface="Times New Roman" pitchFamily="18" charset="0"/>
              </a:rPr>
              <a:t>                 </a:t>
            </a:r>
            <a:endParaRPr lang="ru-RU" dirty="0"/>
          </a:p>
        </p:txBody>
      </p:sp>
      <p:sp>
        <p:nvSpPr>
          <p:cNvPr id="30732" name="Rectangle 11"/>
          <p:cNvSpPr>
            <a:spLocks noChangeArrowheads="1"/>
          </p:cNvSpPr>
          <p:nvPr/>
        </p:nvSpPr>
        <p:spPr bwMode="auto">
          <a:xfrm>
            <a:off x="0" y="771525"/>
            <a:ext cx="9144000" cy="0"/>
          </a:xfrm>
          <a:prstGeom prst="rect">
            <a:avLst/>
          </a:prstGeom>
          <a:noFill/>
          <a:ln w="9525">
            <a:noFill/>
            <a:miter lim="800000"/>
            <a:headEnd/>
            <a:tailEnd/>
          </a:ln>
        </p:spPr>
        <p:txBody>
          <a:bodyPr wrap="none" anchor="ctr">
            <a:spAutoFit/>
          </a:bodyPr>
          <a:lstStyle/>
          <a:p>
            <a:pPr indent="6350" algn="just" eaLnBrk="0" hangingPunct="0"/>
            <a:r>
              <a:rPr lang="ru-RU" sz="1400">
                <a:cs typeface="Times New Roman" pitchFamily="18" charset="0"/>
              </a:rPr>
              <a:t>   и   </a:t>
            </a:r>
            <a:endParaRPr lang="ru-RU"/>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0728"/>
                                        </p:tgtEl>
                                        <p:attrNameLst>
                                          <p:attrName>style.visibility</p:attrName>
                                        </p:attrNameLst>
                                      </p:cBhvr>
                                      <p:to>
                                        <p:strVal val="visible"/>
                                      </p:to>
                                    </p:set>
                                    <p:animEffect transition="in" filter="wipe(up)">
                                      <p:cBhvr>
                                        <p:cTn id="7" dur="2000"/>
                                        <p:tgtEl>
                                          <p:spTgt spid="3072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30722"/>
                                        </p:tgtEl>
                                        <p:attrNameLst>
                                          <p:attrName>style.visibility</p:attrName>
                                        </p:attrNameLst>
                                      </p:cBhvr>
                                      <p:to>
                                        <p:strVal val="visible"/>
                                      </p:to>
                                    </p:set>
                                    <p:animEffect transition="in" filter="wipe(up)">
                                      <p:cBhvr>
                                        <p:cTn id="12" dur="2000"/>
                                        <p:tgtEl>
                                          <p:spTgt spid="3072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30723"/>
                                        </p:tgtEl>
                                        <p:attrNameLst>
                                          <p:attrName>style.visibility</p:attrName>
                                        </p:attrNameLst>
                                      </p:cBhvr>
                                      <p:to>
                                        <p:strVal val="visible"/>
                                      </p:to>
                                    </p:set>
                                    <p:animEffect transition="in" filter="wipe(up)">
                                      <p:cBhvr>
                                        <p:cTn id="17" dur="2000"/>
                                        <p:tgtEl>
                                          <p:spTgt spid="3072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30731"/>
                                        </p:tgtEl>
                                        <p:attrNameLst>
                                          <p:attrName>style.visibility</p:attrName>
                                        </p:attrNameLst>
                                      </p:cBhvr>
                                      <p:to>
                                        <p:strVal val="visible"/>
                                      </p:to>
                                    </p:set>
                                    <p:animEffect transition="in" filter="wipe(up)">
                                      <p:cBhvr>
                                        <p:cTn id="22" dur="2000"/>
                                        <p:tgtEl>
                                          <p:spTgt spid="30731"/>
                                        </p:tgtEl>
                                      </p:cBhvr>
                                    </p:animEffect>
                                  </p:childTnLst>
                                </p:cTn>
                              </p:par>
                              <p:par>
                                <p:cTn id="23" presetID="22" presetClass="entr" presetSubtype="1" fill="hold" nodeType="withEffect">
                                  <p:stCondLst>
                                    <p:cond delay="0"/>
                                  </p:stCondLst>
                                  <p:childTnLst>
                                    <p:set>
                                      <p:cBhvr>
                                        <p:cTn id="24" dur="1" fill="hold">
                                          <p:stCondLst>
                                            <p:cond delay="0"/>
                                          </p:stCondLst>
                                        </p:cTn>
                                        <p:tgtEl>
                                          <p:spTgt spid="30724"/>
                                        </p:tgtEl>
                                        <p:attrNameLst>
                                          <p:attrName>style.visibility</p:attrName>
                                        </p:attrNameLst>
                                      </p:cBhvr>
                                      <p:to>
                                        <p:strVal val="visible"/>
                                      </p:to>
                                    </p:set>
                                    <p:animEffect transition="in" filter="wipe(up)">
                                      <p:cBhvr>
                                        <p:cTn id="25" dur="2000"/>
                                        <p:tgtEl>
                                          <p:spTgt spid="30724"/>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1" fill="hold" nodeType="clickEffect">
                                  <p:stCondLst>
                                    <p:cond delay="0"/>
                                  </p:stCondLst>
                                  <p:childTnLst>
                                    <p:set>
                                      <p:cBhvr>
                                        <p:cTn id="29" dur="1" fill="hold">
                                          <p:stCondLst>
                                            <p:cond delay="0"/>
                                          </p:stCondLst>
                                        </p:cTn>
                                        <p:tgtEl>
                                          <p:spTgt spid="30725"/>
                                        </p:tgtEl>
                                        <p:attrNameLst>
                                          <p:attrName>style.visibility</p:attrName>
                                        </p:attrNameLst>
                                      </p:cBhvr>
                                      <p:to>
                                        <p:strVal val="visible"/>
                                      </p:to>
                                    </p:set>
                                    <p:animEffect transition="in" filter="wipe(up)">
                                      <p:cBhvr>
                                        <p:cTn id="30" dur="2000"/>
                                        <p:tgtEl>
                                          <p:spTgt spid="307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8" grpId="0"/>
      <p:bldP spid="3073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Прямоугольник 1"/>
          <p:cNvSpPr>
            <a:spLocks noChangeArrowheads="1"/>
          </p:cNvSpPr>
          <p:nvPr/>
        </p:nvSpPr>
        <p:spPr bwMode="auto">
          <a:xfrm>
            <a:off x="0" y="0"/>
            <a:ext cx="9144000" cy="1077218"/>
          </a:xfrm>
          <a:prstGeom prst="rect">
            <a:avLst/>
          </a:prstGeom>
          <a:noFill/>
          <a:ln w="9525">
            <a:noFill/>
            <a:miter lim="800000"/>
            <a:headEnd/>
            <a:tailEnd/>
          </a:ln>
        </p:spPr>
        <p:txBody>
          <a:bodyPr>
            <a:spAutoFit/>
          </a:bodyPr>
          <a:lstStyle/>
          <a:p>
            <a:pPr hangingPunct="0"/>
            <a:r>
              <a:rPr lang="ru-RU" sz="3200" dirty="0">
                <a:latin typeface="Calibri" pitchFamily="34" charset="0"/>
              </a:rPr>
              <a:t>Булеву функцию можно задать с помощью следующих форм:</a:t>
            </a:r>
          </a:p>
        </p:txBody>
      </p:sp>
      <p:graphicFrame>
        <p:nvGraphicFramePr>
          <p:cNvPr id="3074" name="Object 1"/>
          <p:cNvGraphicFramePr>
            <a:graphicFrameLocks noChangeAspect="1"/>
          </p:cNvGraphicFramePr>
          <p:nvPr/>
        </p:nvGraphicFramePr>
        <p:xfrm>
          <a:off x="2143125" y="5238899"/>
          <a:ext cx="4587875" cy="1214437"/>
        </p:xfrm>
        <a:graphic>
          <a:graphicData uri="http://schemas.openxmlformats.org/presentationml/2006/ole">
            <mc:AlternateContent xmlns:mc="http://schemas.openxmlformats.org/markup-compatibility/2006">
              <mc:Choice xmlns:v="urn:schemas-microsoft-com:vml" Requires="v">
                <p:oleObj spid="_x0000_s3074" name="Формула" r:id="rId2" imgW="1726920" imgH="457200" progId="Equation.3">
                  <p:embed/>
                </p:oleObj>
              </mc:Choice>
              <mc:Fallback>
                <p:oleObj name="Формула" r:id="rId2" imgW="1726920" imgH="457200" progId="Equation.3">
                  <p:embed/>
                  <p:pic>
                    <p:nvPicPr>
                      <p:cNvPr id="0" name="Object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43125" y="5238899"/>
                        <a:ext cx="4587875" cy="12144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 name="Номер слайда 3"/>
          <p:cNvSpPr>
            <a:spLocks noGrp="1"/>
          </p:cNvSpPr>
          <p:nvPr>
            <p:ph type="sldNum" sz="quarter" idx="12"/>
          </p:nvPr>
        </p:nvSpPr>
        <p:spPr/>
        <p:txBody>
          <a:bodyPr/>
          <a:lstStyle/>
          <a:p>
            <a:pPr>
              <a:defRPr/>
            </a:pPr>
            <a:fld id="{6A4C240C-BF3A-4ED1-B298-5E8430231B52}" type="slidenum">
              <a:rPr lang="ru-RU" smtClean="0"/>
              <a:pPr>
                <a:defRPr/>
              </a:pPr>
              <a:t>7</a:t>
            </a:fld>
            <a:endParaRPr lang="ru-RU"/>
          </a:p>
        </p:txBody>
      </p:sp>
      <p:sp>
        <p:nvSpPr>
          <p:cNvPr id="5" name="TextBox 4"/>
          <p:cNvSpPr txBox="1"/>
          <p:nvPr/>
        </p:nvSpPr>
        <p:spPr>
          <a:xfrm>
            <a:off x="179512" y="4151982"/>
            <a:ext cx="8964488" cy="1077218"/>
          </a:xfrm>
          <a:prstGeom prst="rect">
            <a:avLst/>
          </a:prstGeom>
          <a:noFill/>
        </p:spPr>
        <p:txBody>
          <a:bodyPr wrap="square" rtlCol="0">
            <a:spAutoFit/>
          </a:bodyPr>
          <a:lstStyle/>
          <a:p>
            <a:r>
              <a:rPr lang="ru-RU" sz="3200" b="1" i="1" dirty="0">
                <a:solidFill>
                  <a:srgbClr val="FF0000"/>
                </a:solidFill>
                <a:latin typeface="Calibri" pitchFamily="34" charset="0"/>
              </a:rPr>
              <a:t>Аналитическая форма</a:t>
            </a:r>
            <a:r>
              <a:rPr lang="ru-RU" sz="3200" dirty="0">
                <a:solidFill>
                  <a:srgbClr val="FF0000"/>
                </a:solidFill>
                <a:latin typeface="Calibri" pitchFamily="34" charset="0"/>
              </a:rPr>
              <a:t> </a:t>
            </a:r>
            <a:r>
              <a:rPr lang="ru-RU" sz="3200" dirty="0">
                <a:latin typeface="Calibri" pitchFamily="34" charset="0"/>
              </a:rPr>
              <a:t>– булева функция задается логическим выражением, например:</a:t>
            </a:r>
            <a:endParaRPr lang="ru-RU" sz="3200" dirty="0"/>
          </a:p>
        </p:txBody>
      </p:sp>
      <p:sp>
        <p:nvSpPr>
          <p:cNvPr id="6" name="TextBox 5"/>
          <p:cNvSpPr txBox="1"/>
          <p:nvPr/>
        </p:nvSpPr>
        <p:spPr>
          <a:xfrm>
            <a:off x="0" y="1052736"/>
            <a:ext cx="9144000" cy="584775"/>
          </a:xfrm>
          <a:prstGeom prst="rect">
            <a:avLst/>
          </a:prstGeom>
          <a:noFill/>
        </p:spPr>
        <p:txBody>
          <a:bodyPr wrap="square" rtlCol="0">
            <a:spAutoFit/>
          </a:bodyPr>
          <a:lstStyle/>
          <a:p>
            <a:pPr>
              <a:buFont typeface="Arial" pitchFamily="34" charset="0"/>
              <a:buChar char="•"/>
            </a:pPr>
            <a:r>
              <a:rPr lang="ru-RU" sz="3200" dirty="0">
                <a:solidFill>
                  <a:srgbClr val="FF0000"/>
                </a:solidFill>
                <a:latin typeface="Calibri" pitchFamily="34" charset="0"/>
              </a:rPr>
              <a:t> аналитической; </a:t>
            </a:r>
          </a:p>
        </p:txBody>
      </p:sp>
      <p:sp>
        <p:nvSpPr>
          <p:cNvPr id="7" name="TextBox 6"/>
          <p:cNvSpPr txBox="1"/>
          <p:nvPr/>
        </p:nvSpPr>
        <p:spPr>
          <a:xfrm>
            <a:off x="0" y="1556792"/>
            <a:ext cx="8892480" cy="584775"/>
          </a:xfrm>
          <a:prstGeom prst="rect">
            <a:avLst/>
          </a:prstGeom>
          <a:noFill/>
        </p:spPr>
        <p:txBody>
          <a:bodyPr wrap="square" rtlCol="0">
            <a:spAutoFit/>
          </a:bodyPr>
          <a:lstStyle/>
          <a:p>
            <a:pPr>
              <a:buFont typeface="Arial" pitchFamily="34" charset="0"/>
              <a:buChar char="•"/>
            </a:pPr>
            <a:r>
              <a:rPr lang="ru-RU" sz="3200" dirty="0">
                <a:solidFill>
                  <a:srgbClr val="FF0000"/>
                </a:solidFill>
                <a:latin typeface="Calibri" pitchFamily="34" charset="0"/>
              </a:rPr>
              <a:t> табличной;</a:t>
            </a:r>
          </a:p>
        </p:txBody>
      </p:sp>
      <p:sp>
        <p:nvSpPr>
          <p:cNvPr id="8" name="TextBox 7"/>
          <p:cNvSpPr txBox="1"/>
          <p:nvPr/>
        </p:nvSpPr>
        <p:spPr>
          <a:xfrm>
            <a:off x="0" y="2060848"/>
            <a:ext cx="9144000" cy="584775"/>
          </a:xfrm>
          <a:prstGeom prst="rect">
            <a:avLst/>
          </a:prstGeom>
          <a:noFill/>
        </p:spPr>
        <p:txBody>
          <a:bodyPr wrap="square" rtlCol="0">
            <a:spAutoFit/>
          </a:bodyPr>
          <a:lstStyle/>
          <a:p>
            <a:pPr>
              <a:buFont typeface="Arial" pitchFamily="34" charset="0"/>
              <a:buChar char="•"/>
            </a:pPr>
            <a:r>
              <a:rPr lang="ru-RU" sz="3200" dirty="0">
                <a:solidFill>
                  <a:srgbClr val="FF0000"/>
                </a:solidFill>
                <a:latin typeface="Calibri" pitchFamily="34" charset="0"/>
              </a:rPr>
              <a:t> графической;</a:t>
            </a:r>
          </a:p>
        </p:txBody>
      </p:sp>
      <p:sp>
        <p:nvSpPr>
          <p:cNvPr id="9" name="TextBox 8"/>
          <p:cNvSpPr txBox="1"/>
          <p:nvPr/>
        </p:nvSpPr>
        <p:spPr>
          <a:xfrm>
            <a:off x="0" y="2564904"/>
            <a:ext cx="9144000" cy="584775"/>
          </a:xfrm>
          <a:prstGeom prst="rect">
            <a:avLst/>
          </a:prstGeom>
          <a:noFill/>
        </p:spPr>
        <p:txBody>
          <a:bodyPr wrap="square" rtlCol="0">
            <a:spAutoFit/>
          </a:bodyPr>
          <a:lstStyle/>
          <a:p>
            <a:pPr>
              <a:buFont typeface="Arial" pitchFamily="34" charset="0"/>
              <a:buChar char="•"/>
            </a:pPr>
            <a:r>
              <a:rPr lang="ru-RU" sz="3200" dirty="0">
                <a:solidFill>
                  <a:srgbClr val="FF0000"/>
                </a:solidFill>
                <a:latin typeface="Calibri" pitchFamily="34" charset="0"/>
              </a:rPr>
              <a:t> </a:t>
            </a:r>
            <a:r>
              <a:rPr lang="ru-RU" sz="3200" dirty="0" err="1">
                <a:solidFill>
                  <a:srgbClr val="FF0000"/>
                </a:solidFill>
                <a:latin typeface="Calibri" pitchFamily="34" charset="0"/>
              </a:rPr>
              <a:t>таблично-графической</a:t>
            </a:r>
            <a:r>
              <a:rPr lang="ru-RU" sz="3200" dirty="0">
                <a:solidFill>
                  <a:srgbClr val="FF0000"/>
                </a:solidFill>
                <a:latin typeface="Calibri" pitchFamily="34" charset="0"/>
              </a:rPr>
              <a:t>;</a:t>
            </a:r>
          </a:p>
        </p:txBody>
      </p:sp>
      <p:sp>
        <p:nvSpPr>
          <p:cNvPr id="10" name="TextBox 9"/>
          <p:cNvSpPr txBox="1"/>
          <p:nvPr/>
        </p:nvSpPr>
        <p:spPr>
          <a:xfrm>
            <a:off x="0" y="3068960"/>
            <a:ext cx="9144000" cy="584775"/>
          </a:xfrm>
          <a:prstGeom prst="rect">
            <a:avLst/>
          </a:prstGeom>
          <a:noFill/>
        </p:spPr>
        <p:txBody>
          <a:bodyPr wrap="square" rtlCol="0">
            <a:spAutoFit/>
          </a:bodyPr>
          <a:lstStyle/>
          <a:p>
            <a:pPr>
              <a:buFont typeface="Arial" pitchFamily="34" charset="0"/>
              <a:buChar char="•"/>
            </a:pPr>
            <a:r>
              <a:rPr lang="ru-RU" sz="3200" dirty="0">
                <a:solidFill>
                  <a:srgbClr val="FF0000"/>
                </a:solidFill>
                <a:latin typeface="Calibri" pitchFamily="34" charset="0"/>
              </a:rPr>
              <a:t> числовой;</a:t>
            </a:r>
          </a:p>
        </p:txBody>
      </p:sp>
      <p:sp>
        <p:nvSpPr>
          <p:cNvPr id="11" name="TextBox 10"/>
          <p:cNvSpPr txBox="1"/>
          <p:nvPr/>
        </p:nvSpPr>
        <p:spPr>
          <a:xfrm>
            <a:off x="0" y="3573016"/>
            <a:ext cx="9144000" cy="584775"/>
          </a:xfrm>
          <a:prstGeom prst="rect">
            <a:avLst/>
          </a:prstGeom>
          <a:noFill/>
        </p:spPr>
        <p:txBody>
          <a:bodyPr wrap="square" rtlCol="0">
            <a:spAutoFit/>
          </a:bodyPr>
          <a:lstStyle/>
          <a:p>
            <a:pPr>
              <a:buFont typeface="Arial" pitchFamily="34" charset="0"/>
              <a:buChar char="•"/>
            </a:pPr>
            <a:r>
              <a:rPr lang="ru-RU" sz="3200" dirty="0">
                <a:solidFill>
                  <a:srgbClr val="FF0000"/>
                </a:solidFill>
                <a:latin typeface="Calibri" pitchFamily="34" charset="0"/>
              </a:rPr>
              <a:t> символической</a:t>
            </a:r>
            <a:r>
              <a:rPr lang="ru-RU" sz="3200" dirty="0">
                <a:latin typeface="Calibri" pitchFamily="34" charset="0"/>
              </a:rPr>
              <a:t>.</a:t>
            </a:r>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2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up)">
                                      <p:cBhvr>
                                        <p:cTn id="12" dur="20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up)">
                                      <p:cBhvr>
                                        <p:cTn id="17" dur="20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wipe(up)">
                                      <p:cBhvr>
                                        <p:cTn id="22" dur="20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wipe(up)">
                                      <p:cBhvr>
                                        <p:cTn id="27" dur="20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grpId="0"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wipe(up)">
                                      <p:cBhvr>
                                        <p:cTn id="32" dur="2000"/>
                                        <p:tgtEl>
                                          <p:spTgt spid="11"/>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grpId="0" nodeType="click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wipe(up)">
                                      <p:cBhvr>
                                        <p:cTn id="37" dur="2000"/>
                                        <p:tgtEl>
                                          <p:spTgt spid="5"/>
                                        </p:tgtEl>
                                      </p:cBhvr>
                                    </p:animEffect>
                                  </p:childTnLst>
                                </p:cTn>
                              </p:par>
                              <p:par>
                                <p:cTn id="38" presetID="22" presetClass="entr" presetSubtype="1" fill="hold" nodeType="withEffect">
                                  <p:stCondLst>
                                    <p:cond delay="0"/>
                                  </p:stCondLst>
                                  <p:childTnLst>
                                    <p:set>
                                      <p:cBhvr>
                                        <p:cTn id="39" dur="1" fill="hold">
                                          <p:stCondLst>
                                            <p:cond delay="0"/>
                                          </p:stCondLst>
                                        </p:cTn>
                                        <p:tgtEl>
                                          <p:spTgt spid="3074"/>
                                        </p:tgtEl>
                                        <p:attrNameLst>
                                          <p:attrName>style.visibility</p:attrName>
                                        </p:attrNameLst>
                                      </p:cBhvr>
                                      <p:to>
                                        <p:strVal val="visible"/>
                                      </p:to>
                                    </p:set>
                                    <p:animEffect transition="in" filter="wipe(up)">
                                      <p:cBhvr>
                                        <p:cTn id="40" dur="2000"/>
                                        <p:tgtEl>
                                          <p:spTgt spid="30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9" grpId="0"/>
      <p:bldP spid="10" grpId="0"/>
      <p:bldP spid="11"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p:cNvSpPr>
            <a:spLocks noGrp="1"/>
          </p:cNvSpPr>
          <p:nvPr>
            <p:ph type="sldNum" sz="quarter" idx="12"/>
          </p:nvPr>
        </p:nvSpPr>
        <p:spPr/>
        <p:txBody>
          <a:bodyPr/>
          <a:lstStyle/>
          <a:p>
            <a:pPr>
              <a:defRPr/>
            </a:pPr>
            <a:fld id="{9076BC7A-9FA2-4612-9833-062E1129C9AF}" type="slidenum">
              <a:rPr lang="ru-RU" smtClean="0"/>
              <a:pPr>
                <a:defRPr/>
              </a:pPr>
              <a:t>70</a:t>
            </a:fld>
            <a:endParaRPr lang="ru-RU"/>
          </a:p>
        </p:txBody>
      </p:sp>
      <p:sp>
        <p:nvSpPr>
          <p:cNvPr id="113667" name="Rectangle 3"/>
          <p:cNvSpPr>
            <a:spLocks noChangeArrowheads="1"/>
          </p:cNvSpPr>
          <p:nvPr/>
        </p:nvSpPr>
        <p:spPr bwMode="auto">
          <a:xfrm>
            <a:off x="0" y="0"/>
            <a:ext cx="9144000" cy="584775"/>
          </a:xfrm>
          <a:prstGeom prst="rect">
            <a:avLst/>
          </a:prstGeom>
          <a:noFill/>
          <a:ln w="9525">
            <a:noFill/>
            <a:miter lim="800000"/>
            <a:headEnd/>
            <a:tailEnd/>
          </a:ln>
        </p:spPr>
        <p:txBody>
          <a:bodyPr anchor="ctr">
            <a:spAutoFit/>
          </a:bodyPr>
          <a:lstStyle/>
          <a:p>
            <a:pPr indent="180975" algn="just" eaLnBrk="0" hangingPunct="0"/>
            <a:r>
              <a:rPr lang="ru-RU" sz="3200" i="1" u="sng" dirty="0">
                <a:solidFill>
                  <a:srgbClr val="FF0000"/>
                </a:solidFill>
                <a:latin typeface="Calibri" pitchFamily="34" charset="0"/>
                <a:cs typeface="Times New Roman" pitchFamily="18" charset="0"/>
              </a:rPr>
              <a:t>Выводы</a:t>
            </a:r>
            <a:r>
              <a:rPr lang="ru-RU" sz="3200" i="1" dirty="0">
                <a:solidFill>
                  <a:srgbClr val="FF0000"/>
                </a:solidFill>
                <a:latin typeface="Calibri" pitchFamily="34" charset="0"/>
                <a:cs typeface="Times New Roman" pitchFamily="18" charset="0"/>
              </a:rPr>
              <a:t>:</a:t>
            </a:r>
            <a:endParaRPr lang="ru-RU" sz="3200" dirty="0">
              <a:solidFill>
                <a:srgbClr val="FF0000"/>
              </a:solidFill>
              <a:latin typeface="Calibri" pitchFamily="34" charset="0"/>
            </a:endParaRPr>
          </a:p>
        </p:txBody>
      </p:sp>
      <p:sp>
        <p:nvSpPr>
          <p:cNvPr id="4" name="TextBox 3"/>
          <p:cNvSpPr txBox="1"/>
          <p:nvPr/>
        </p:nvSpPr>
        <p:spPr>
          <a:xfrm>
            <a:off x="0" y="548680"/>
            <a:ext cx="9144000" cy="1569660"/>
          </a:xfrm>
          <a:prstGeom prst="rect">
            <a:avLst/>
          </a:prstGeom>
          <a:noFill/>
        </p:spPr>
        <p:txBody>
          <a:bodyPr wrap="square" rtlCol="0">
            <a:spAutoFit/>
          </a:bodyPr>
          <a:lstStyle/>
          <a:p>
            <a:pPr indent="180975" algn="just" eaLnBrk="0" hangingPunct="0"/>
            <a:r>
              <a:rPr lang="ru-RU" sz="3200" dirty="0">
                <a:latin typeface="Calibri" pitchFamily="34" charset="0"/>
                <a:cs typeface="Times New Roman" pitchFamily="18" charset="0"/>
              </a:rPr>
              <a:t>1.  Задача получения минимальной ДНФ сводится к задаче получения минимального покрытия булевой функции.</a:t>
            </a:r>
            <a:endParaRPr lang="ru-RU" sz="3200" dirty="0">
              <a:latin typeface="Calibri" pitchFamily="34" charset="0"/>
            </a:endParaRPr>
          </a:p>
        </p:txBody>
      </p:sp>
      <p:sp>
        <p:nvSpPr>
          <p:cNvPr id="5" name="TextBox 4"/>
          <p:cNvSpPr txBox="1"/>
          <p:nvPr/>
        </p:nvSpPr>
        <p:spPr>
          <a:xfrm>
            <a:off x="0" y="1988840"/>
            <a:ext cx="9144000" cy="1077218"/>
          </a:xfrm>
          <a:prstGeom prst="rect">
            <a:avLst/>
          </a:prstGeom>
          <a:noFill/>
        </p:spPr>
        <p:txBody>
          <a:bodyPr wrap="square" rtlCol="0">
            <a:spAutoFit/>
          </a:bodyPr>
          <a:lstStyle/>
          <a:p>
            <a:pPr indent="180975" algn="just" eaLnBrk="0" hangingPunct="0"/>
            <a:r>
              <a:rPr lang="ru-RU" sz="3200" dirty="0">
                <a:latin typeface="Calibri" pitchFamily="34" charset="0"/>
                <a:cs typeface="Times New Roman" pitchFamily="18" charset="0"/>
              </a:rPr>
              <a:t>2. В общем случае: получение минимального покрытия осуществляется в следующем порядке: </a:t>
            </a:r>
            <a:endParaRPr lang="ru-RU" sz="3200" dirty="0">
              <a:latin typeface="Calibri" pitchFamily="34" charset="0"/>
            </a:endParaRPr>
          </a:p>
        </p:txBody>
      </p:sp>
      <p:sp>
        <p:nvSpPr>
          <p:cNvPr id="6" name="TextBox 5"/>
          <p:cNvSpPr txBox="1"/>
          <p:nvPr/>
        </p:nvSpPr>
        <p:spPr>
          <a:xfrm>
            <a:off x="0" y="3140968"/>
            <a:ext cx="9144000" cy="584775"/>
          </a:xfrm>
          <a:prstGeom prst="rect">
            <a:avLst/>
          </a:prstGeom>
          <a:noFill/>
        </p:spPr>
        <p:txBody>
          <a:bodyPr wrap="square" rtlCol="0">
            <a:spAutoFit/>
          </a:bodyPr>
          <a:lstStyle/>
          <a:p>
            <a:pPr indent="180975" algn="just" eaLnBrk="0" hangingPunct="0"/>
            <a:r>
              <a:rPr lang="ru-RU" sz="3200" dirty="0">
                <a:latin typeface="Calibri" pitchFamily="34" charset="0"/>
                <a:cs typeface="Times New Roman" pitchFamily="18" charset="0"/>
              </a:rPr>
              <a:t>а) находится множество максимальных кубов; </a:t>
            </a:r>
            <a:endParaRPr lang="ru-RU" sz="3200" dirty="0">
              <a:latin typeface="Calibri" pitchFamily="34" charset="0"/>
            </a:endParaRPr>
          </a:p>
        </p:txBody>
      </p:sp>
      <p:sp>
        <p:nvSpPr>
          <p:cNvPr id="7" name="TextBox 6"/>
          <p:cNvSpPr txBox="1"/>
          <p:nvPr/>
        </p:nvSpPr>
        <p:spPr>
          <a:xfrm>
            <a:off x="0" y="3789040"/>
            <a:ext cx="9144000" cy="584775"/>
          </a:xfrm>
          <a:prstGeom prst="rect">
            <a:avLst/>
          </a:prstGeom>
          <a:noFill/>
        </p:spPr>
        <p:txBody>
          <a:bodyPr wrap="square" rtlCol="0">
            <a:spAutoFit/>
          </a:bodyPr>
          <a:lstStyle/>
          <a:p>
            <a:pPr indent="180975" algn="just" eaLnBrk="0" hangingPunct="0"/>
            <a:r>
              <a:rPr lang="ru-RU" sz="3200" dirty="0">
                <a:latin typeface="Calibri" pitchFamily="34" charset="0"/>
                <a:cs typeface="Times New Roman" pitchFamily="18" charset="0"/>
              </a:rPr>
              <a:t>б) выделяется ядро покрытия;</a:t>
            </a:r>
            <a:endParaRPr lang="ru-RU" sz="3200" dirty="0">
              <a:latin typeface="Calibri" pitchFamily="34" charset="0"/>
            </a:endParaRPr>
          </a:p>
        </p:txBody>
      </p:sp>
      <p:sp>
        <p:nvSpPr>
          <p:cNvPr id="8" name="TextBox 7"/>
          <p:cNvSpPr txBox="1"/>
          <p:nvPr/>
        </p:nvSpPr>
        <p:spPr>
          <a:xfrm>
            <a:off x="251520" y="4509120"/>
            <a:ext cx="8892480" cy="2062103"/>
          </a:xfrm>
          <a:prstGeom prst="rect">
            <a:avLst/>
          </a:prstGeom>
          <a:noFill/>
        </p:spPr>
        <p:txBody>
          <a:bodyPr wrap="square" rtlCol="0">
            <a:spAutoFit/>
          </a:bodyPr>
          <a:lstStyle/>
          <a:p>
            <a:r>
              <a:rPr lang="ru-RU" sz="3200" dirty="0">
                <a:latin typeface="Calibri" pitchFamily="34" charset="0"/>
                <a:cs typeface="Times New Roman" pitchFamily="18" charset="0"/>
              </a:rPr>
              <a:t>в) из множества максимальных кубов, не вошедших в ядро, выбирается такое минимальное подмножество, которое покрывает существенные вершины, не покрытые ядром.</a:t>
            </a:r>
            <a:endParaRPr lang="ru-RU" sz="3200" dirty="0"/>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up)">
                                      <p:cBhvr>
                                        <p:cTn id="12" dur="20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up)">
                                      <p:cBhvr>
                                        <p:cTn id="17" dur="20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up)">
                                      <p:cBhvr>
                                        <p:cTn id="22" dur="20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wipe(up)">
                                      <p:cBhvr>
                                        <p:cTn id="27"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p:cNvSpPr>
            <a:spLocks noGrp="1"/>
          </p:cNvSpPr>
          <p:nvPr>
            <p:ph type="sldNum" sz="quarter" idx="12"/>
          </p:nvPr>
        </p:nvSpPr>
        <p:spPr/>
        <p:txBody>
          <a:bodyPr/>
          <a:lstStyle/>
          <a:p>
            <a:pPr>
              <a:defRPr/>
            </a:pPr>
            <a:fld id="{08A96DB6-0BE4-4BC7-8FF2-ED96FA05D31A}" type="slidenum">
              <a:rPr lang="ru-RU" smtClean="0"/>
              <a:pPr>
                <a:defRPr/>
              </a:pPr>
              <a:t>71</a:t>
            </a:fld>
            <a:endParaRPr lang="ru-RU"/>
          </a:p>
        </p:txBody>
      </p:sp>
      <p:sp>
        <p:nvSpPr>
          <p:cNvPr id="114691" name="Rectangle 3"/>
          <p:cNvSpPr>
            <a:spLocks noChangeArrowheads="1"/>
          </p:cNvSpPr>
          <p:nvPr/>
        </p:nvSpPr>
        <p:spPr bwMode="auto">
          <a:xfrm>
            <a:off x="0" y="-27384"/>
            <a:ext cx="9144000" cy="584775"/>
          </a:xfrm>
          <a:prstGeom prst="rect">
            <a:avLst/>
          </a:prstGeom>
          <a:noFill/>
          <a:ln w="9525">
            <a:noFill/>
            <a:miter lim="800000"/>
            <a:headEnd/>
            <a:tailEnd/>
          </a:ln>
        </p:spPr>
        <p:txBody>
          <a:bodyPr anchor="ctr">
            <a:spAutoFit/>
          </a:bodyPr>
          <a:lstStyle/>
          <a:p>
            <a:pPr algn="just" eaLnBrk="0" hangingPunct="0"/>
            <a:r>
              <a:rPr lang="ru-RU" sz="3200" dirty="0">
                <a:latin typeface="Calibri" pitchFamily="34" charset="0"/>
                <a:cs typeface="Times New Roman" pitchFamily="18" charset="0"/>
              </a:rPr>
              <a:t>3.  Частными случаями могут являться:</a:t>
            </a:r>
            <a:endParaRPr lang="ru-RU" sz="3200" dirty="0">
              <a:latin typeface="Calibri" pitchFamily="34" charset="0"/>
            </a:endParaRPr>
          </a:p>
        </p:txBody>
      </p:sp>
      <p:sp>
        <p:nvSpPr>
          <p:cNvPr id="4" name="TextBox 3"/>
          <p:cNvSpPr txBox="1"/>
          <p:nvPr/>
        </p:nvSpPr>
        <p:spPr>
          <a:xfrm>
            <a:off x="0" y="548680"/>
            <a:ext cx="9144000" cy="1569660"/>
          </a:xfrm>
          <a:prstGeom prst="rect">
            <a:avLst/>
          </a:prstGeom>
          <a:noFill/>
        </p:spPr>
        <p:txBody>
          <a:bodyPr wrap="square" rtlCol="0">
            <a:spAutoFit/>
          </a:bodyPr>
          <a:lstStyle/>
          <a:p>
            <a:pPr algn="just" eaLnBrk="0" hangingPunct="0">
              <a:buFont typeface="Arial" pitchFamily="34" charset="0"/>
              <a:buChar char="•"/>
            </a:pPr>
            <a:r>
              <a:rPr lang="ru-RU" sz="3200" i="1" dirty="0">
                <a:solidFill>
                  <a:srgbClr val="FF0000"/>
                </a:solidFill>
                <a:latin typeface="Calibri" pitchFamily="34" charset="0"/>
                <a:cs typeface="Times New Roman" pitchFamily="18" charset="0"/>
              </a:rPr>
              <a:t>  </a:t>
            </a:r>
            <a:r>
              <a:rPr lang="en-US" sz="3200" i="1" dirty="0" err="1">
                <a:solidFill>
                  <a:srgbClr val="FF0000"/>
                </a:solidFill>
                <a:latin typeface="Calibri" pitchFamily="34" charset="0"/>
                <a:cs typeface="Times New Roman" pitchFamily="18" charset="0"/>
              </a:rPr>
              <a:t>C</a:t>
            </a:r>
            <a:r>
              <a:rPr lang="en-US" sz="3200" i="1" baseline="-30000" dirty="0" err="1">
                <a:solidFill>
                  <a:srgbClr val="FF0000"/>
                </a:solidFill>
                <a:latin typeface="Calibri" pitchFamily="34" charset="0"/>
                <a:cs typeface="Times New Roman" pitchFamily="18" charset="0"/>
              </a:rPr>
              <a:t>min</a:t>
            </a:r>
            <a:r>
              <a:rPr lang="ru-RU" sz="3200" dirty="0">
                <a:solidFill>
                  <a:srgbClr val="FF0000"/>
                </a:solidFill>
                <a:latin typeface="Calibri" pitchFamily="34" charset="0"/>
                <a:cs typeface="Times New Roman" pitchFamily="18" charset="0"/>
              </a:rPr>
              <a:t>(</a:t>
            </a:r>
            <a:r>
              <a:rPr lang="en-US" sz="3200" i="1" dirty="0">
                <a:solidFill>
                  <a:srgbClr val="FF0000"/>
                </a:solidFill>
                <a:latin typeface="Calibri" pitchFamily="34" charset="0"/>
                <a:cs typeface="Times New Roman" pitchFamily="18" charset="0"/>
              </a:rPr>
              <a:t>f</a:t>
            </a:r>
            <a:r>
              <a:rPr lang="ru-RU" sz="3200" dirty="0">
                <a:solidFill>
                  <a:srgbClr val="FF0000"/>
                </a:solidFill>
                <a:latin typeface="Calibri" pitchFamily="34" charset="0"/>
                <a:cs typeface="Times New Roman" pitchFamily="18" charset="0"/>
              </a:rPr>
              <a:t>)</a:t>
            </a:r>
            <a:r>
              <a:rPr lang="ru-RU" sz="3200" i="1" dirty="0">
                <a:solidFill>
                  <a:srgbClr val="FF0000"/>
                </a:solidFill>
                <a:latin typeface="Calibri" pitchFamily="34" charset="0"/>
                <a:cs typeface="Times New Roman" pitchFamily="18" charset="0"/>
              </a:rPr>
              <a:t> = </a:t>
            </a:r>
            <a:r>
              <a:rPr lang="en-US" sz="3200" i="1" dirty="0">
                <a:solidFill>
                  <a:srgbClr val="FF0000"/>
                </a:solidFill>
                <a:latin typeface="Calibri" pitchFamily="34" charset="0"/>
                <a:cs typeface="Times New Roman" pitchFamily="18" charset="0"/>
              </a:rPr>
              <a:t>K</a:t>
            </a:r>
            <a:r>
              <a:rPr lang="ru-RU" sz="3200" i="1" baseline="30000" dirty="0">
                <a:solidFill>
                  <a:srgbClr val="FF0000"/>
                </a:solidFill>
                <a:latin typeface="Calibri" pitchFamily="34" charset="0"/>
                <a:cs typeface="Times New Roman" pitchFamily="18" charset="0"/>
              </a:rPr>
              <a:t>0</a:t>
            </a:r>
            <a:r>
              <a:rPr lang="ru-RU" sz="3200" dirty="0">
                <a:solidFill>
                  <a:srgbClr val="FF0000"/>
                </a:solidFill>
                <a:latin typeface="Calibri" pitchFamily="34" charset="0"/>
                <a:cs typeface="Times New Roman" pitchFamily="18" charset="0"/>
              </a:rPr>
              <a:t>(</a:t>
            </a:r>
            <a:r>
              <a:rPr lang="en-US" sz="3200" i="1" dirty="0">
                <a:solidFill>
                  <a:srgbClr val="FF0000"/>
                </a:solidFill>
                <a:latin typeface="Calibri" pitchFamily="34" charset="0"/>
                <a:cs typeface="Times New Roman" pitchFamily="18" charset="0"/>
              </a:rPr>
              <a:t>f</a:t>
            </a:r>
            <a:r>
              <a:rPr lang="ru-RU" sz="3200" dirty="0">
                <a:solidFill>
                  <a:srgbClr val="FF0000"/>
                </a:solidFill>
                <a:latin typeface="Calibri" pitchFamily="34" charset="0"/>
                <a:cs typeface="Times New Roman" pitchFamily="18" charset="0"/>
              </a:rPr>
              <a:t>). </a:t>
            </a:r>
            <a:r>
              <a:rPr lang="ru-RU" sz="3200" dirty="0">
                <a:latin typeface="Calibri" pitchFamily="34" charset="0"/>
                <a:cs typeface="Times New Roman" pitchFamily="18" charset="0"/>
              </a:rPr>
              <a:t>Минимальное покрытие совпадает с кубическим комплексом </a:t>
            </a:r>
            <a:r>
              <a:rPr lang="en-US" sz="3200" i="1" dirty="0">
                <a:latin typeface="Calibri" pitchFamily="34" charset="0"/>
                <a:cs typeface="Times New Roman" pitchFamily="18" charset="0"/>
              </a:rPr>
              <a:t>K</a:t>
            </a:r>
            <a:r>
              <a:rPr lang="ru-RU" sz="3200" i="1" baseline="30000" dirty="0">
                <a:latin typeface="Calibri" pitchFamily="34" charset="0"/>
                <a:cs typeface="Times New Roman" pitchFamily="18" charset="0"/>
              </a:rPr>
              <a:t>0</a:t>
            </a:r>
            <a:r>
              <a:rPr lang="ru-RU" sz="3200" dirty="0">
                <a:latin typeface="Calibri" pitchFamily="34" charset="0"/>
                <a:cs typeface="Times New Roman" pitchFamily="18" charset="0"/>
              </a:rPr>
              <a:t>(</a:t>
            </a:r>
            <a:r>
              <a:rPr lang="en-US" sz="3200" i="1" dirty="0">
                <a:latin typeface="Calibri" pitchFamily="34" charset="0"/>
                <a:cs typeface="Times New Roman" pitchFamily="18" charset="0"/>
              </a:rPr>
              <a:t>f</a:t>
            </a:r>
            <a:r>
              <a:rPr lang="ru-RU" sz="3200" dirty="0">
                <a:latin typeface="Calibri" pitchFamily="34" charset="0"/>
                <a:cs typeface="Times New Roman" pitchFamily="18" charset="0"/>
              </a:rPr>
              <a:t>). При этом МДНФ совпадает с КДНФ;</a:t>
            </a:r>
            <a:endParaRPr lang="ru-RU" sz="3200" dirty="0">
              <a:latin typeface="Calibri" pitchFamily="34" charset="0"/>
            </a:endParaRPr>
          </a:p>
        </p:txBody>
      </p:sp>
      <p:sp>
        <p:nvSpPr>
          <p:cNvPr id="5" name="TextBox 4"/>
          <p:cNvSpPr txBox="1"/>
          <p:nvPr/>
        </p:nvSpPr>
        <p:spPr>
          <a:xfrm>
            <a:off x="0" y="2060848"/>
            <a:ext cx="9144000" cy="1569660"/>
          </a:xfrm>
          <a:prstGeom prst="rect">
            <a:avLst/>
          </a:prstGeom>
          <a:noFill/>
        </p:spPr>
        <p:txBody>
          <a:bodyPr wrap="square" rtlCol="0">
            <a:spAutoFit/>
          </a:bodyPr>
          <a:lstStyle/>
          <a:p>
            <a:pPr algn="just" eaLnBrk="0" hangingPunct="0">
              <a:buFont typeface="Arial" pitchFamily="34" charset="0"/>
              <a:buChar char="•"/>
            </a:pPr>
            <a:r>
              <a:rPr lang="ru-RU" sz="3200" i="1" dirty="0">
                <a:solidFill>
                  <a:srgbClr val="FF0000"/>
                </a:solidFill>
                <a:latin typeface="Calibri" pitchFamily="34" charset="0"/>
                <a:cs typeface="Times New Roman" pitchFamily="18" charset="0"/>
              </a:rPr>
              <a:t> </a:t>
            </a:r>
            <a:r>
              <a:rPr lang="en-US" sz="3200" i="1" dirty="0" err="1">
                <a:solidFill>
                  <a:srgbClr val="FF0000"/>
                </a:solidFill>
                <a:latin typeface="Calibri" pitchFamily="34" charset="0"/>
                <a:cs typeface="Times New Roman" pitchFamily="18" charset="0"/>
              </a:rPr>
              <a:t>C</a:t>
            </a:r>
            <a:r>
              <a:rPr lang="en-US" sz="3200" i="1" baseline="-30000" dirty="0" err="1">
                <a:solidFill>
                  <a:srgbClr val="FF0000"/>
                </a:solidFill>
                <a:latin typeface="Calibri" pitchFamily="34" charset="0"/>
                <a:cs typeface="Times New Roman" pitchFamily="18" charset="0"/>
              </a:rPr>
              <a:t>min</a:t>
            </a:r>
            <a:r>
              <a:rPr lang="ru-RU" sz="3200" i="1" dirty="0">
                <a:solidFill>
                  <a:srgbClr val="FF0000"/>
                </a:solidFill>
                <a:latin typeface="Calibri" pitchFamily="34" charset="0"/>
                <a:cs typeface="Times New Roman" pitchFamily="18" charset="0"/>
              </a:rPr>
              <a:t>(</a:t>
            </a:r>
            <a:r>
              <a:rPr lang="en-US" sz="3200" i="1" dirty="0">
                <a:solidFill>
                  <a:srgbClr val="FF0000"/>
                </a:solidFill>
                <a:latin typeface="Calibri" pitchFamily="34" charset="0"/>
                <a:cs typeface="Times New Roman" pitchFamily="18" charset="0"/>
              </a:rPr>
              <a:t>f</a:t>
            </a:r>
            <a:r>
              <a:rPr lang="ru-RU" sz="3200" i="1" dirty="0">
                <a:solidFill>
                  <a:srgbClr val="FF0000"/>
                </a:solidFill>
                <a:latin typeface="Calibri" pitchFamily="34" charset="0"/>
                <a:cs typeface="Times New Roman" pitchFamily="18" charset="0"/>
              </a:rPr>
              <a:t>) = </a:t>
            </a:r>
            <a:r>
              <a:rPr lang="en-US" sz="3200" i="1" dirty="0">
                <a:solidFill>
                  <a:srgbClr val="FF0000"/>
                </a:solidFill>
                <a:latin typeface="Calibri" pitchFamily="34" charset="0"/>
                <a:cs typeface="Times New Roman" pitchFamily="18" charset="0"/>
              </a:rPr>
              <a:t>Z</a:t>
            </a:r>
            <a:r>
              <a:rPr lang="ru-RU" sz="3200" i="1" dirty="0">
                <a:solidFill>
                  <a:srgbClr val="FF0000"/>
                </a:solidFill>
                <a:latin typeface="Calibri" pitchFamily="34" charset="0"/>
                <a:cs typeface="Times New Roman" pitchFamily="18" charset="0"/>
              </a:rPr>
              <a:t>(</a:t>
            </a:r>
            <a:r>
              <a:rPr lang="en-US" sz="3200" i="1" dirty="0">
                <a:solidFill>
                  <a:srgbClr val="FF0000"/>
                </a:solidFill>
                <a:latin typeface="Calibri" pitchFamily="34" charset="0"/>
                <a:cs typeface="Times New Roman" pitchFamily="18" charset="0"/>
              </a:rPr>
              <a:t>f</a:t>
            </a:r>
            <a:r>
              <a:rPr lang="ru-RU" sz="3200" i="1" dirty="0">
                <a:solidFill>
                  <a:srgbClr val="FF0000"/>
                </a:solidFill>
                <a:latin typeface="Calibri" pitchFamily="34" charset="0"/>
                <a:cs typeface="Times New Roman" pitchFamily="18" charset="0"/>
              </a:rPr>
              <a:t>). </a:t>
            </a:r>
            <a:r>
              <a:rPr lang="ru-RU" sz="3200" dirty="0">
                <a:latin typeface="Calibri" pitchFamily="34" charset="0"/>
                <a:cs typeface="Times New Roman" pitchFamily="18" charset="0"/>
              </a:rPr>
              <a:t>Минимальное покрытие совпадает с множеством максимальных кубов </a:t>
            </a:r>
            <a:r>
              <a:rPr lang="en-US" sz="3200" i="1" dirty="0">
                <a:latin typeface="Calibri" pitchFamily="34" charset="0"/>
                <a:cs typeface="Times New Roman" pitchFamily="18" charset="0"/>
              </a:rPr>
              <a:t>Z</a:t>
            </a:r>
            <a:r>
              <a:rPr lang="ru-RU" sz="3200" i="1" dirty="0">
                <a:latin typeface="Calibri" pitchFamily="34" charset="0"/>
                <a:cs typeface="Times New Roman" pitchFamily="18" charset="0"/>
              </a:rPr>
              <a:t>(</a:t>
            </a:r>
            <a:r>
              <a:rPr lang="en-US" sz="3200" i="1" dirty="0">
                <a:latin typeface="Calibri" pitchFamily="34" charset="0"/>
                <a:cs typeface="Times New Roman" pitchFamily="18" charset="0"/>
              </a:rPr>
              <a:t>f</a:t>
            </a:r>
            <a:r>
              <a:rPr lang="ru-RU" sz="3200" i="1" dirty="0">
                <a:latin typeface="Calibri" pitchFamily="34" charset="0"/>
                <a:cs typeface="Times New Roman" pitchFamily="18" charset="0"/>
              </a:rPr>
              <a:t>)</a:t>
            </a:r>
            <a:r>
              <a:rPr lang="ru-RU" sz="3200" dirty="0">
                <a:latin typeface="Calibri" pitchFamily="34" charset="0"/>
                <a:cs typeface="Times New Roman" pitchFamily="18" charset="0"/>
              </a:rPr>
              <a:t>. При этом МДНФ совпадает с СДНФ;</a:t>
            </a:r>
            <a:endParaRPr lang="ru-RU" sz="3200" dirty="0">
              <a:latin typeface="Calibri" pitchFamily="34" charset="0"/>
            </a:endParaRPr>
          </a:p>
        </p:txBody>
      </p:sp>
      <p:sp>
        <p:nvSpPr>
          <p:cNvPr id="6" name="TextBox 5"/>
          <p:cNvSpPr txBox="1"/>
          <p:nvPr/>
        </p:nvSpPr>
        <p:spPr>
          <a:xfrm>
            <a:off x="0" y="3573016"/>
            <a:ext cx="9144000" cy="2062103"/>
          </a:xfrm>
          <a:prstGeom prst="rect">
            <a:avLst/>
          </a:prstGeom>
          <a:noFill/>
        </p:spPr>
        <p:txBody>
          <a:bodyPr wrap="square" rtlCol="0">
            <a:spAutoFit/>
          </a:bodyPr>
          <a:lstStyle/>
          <a:p>
            <a:pPr algn="just" eaLnBrk="0" hangingPunct="0">
              <a:buFont typeface="Arial" pitchFamily="34" charset="0"/>
              <a:buChar char="•"/>
            </a:pPr>
            <a:r>
              <a:rPr lang="ru-RU" sz="3200" i="1" dirty="0">
                <a:solidFill>
                  <a:srgbClr val="FF0000"/>
                </a:solidFill>
                <a:latin typeface="Calibri" pitchFamily="34" charset="0"/>
                <a:cs typeface="Times New Roman" pitchFamily="18" charset="0"/>
              </a:rPr>
              <a:t> </a:t>
            </a:r>
            <a:r>
              <a:rPr lang="fr-FR" sz="3200" i="1" dirty="0">
                <a:solidFill>
                  <a:srgbClr val="FF0000"/>
                </a:solidFill>
                <a:latin typeface="Calibri" pitchFamily="34" charset="0"/>
                <a:cs typeface="Times New Roman" pitchFamily="18" charset="0"/>
              </a:rPr>
              <a:t>C</a:t>
            </a:r>
            <a:r>
              <a:rPr lang="fr-FR" sz="3200" i="1" baseline="-30000" dirty="0">
                <a:solidFill>
                  <a:srgbClr val="FF0000"/>
                </a:solidFill>
                <a:latin typeface="Calibri" pitchFamily="34" charset="0"/>
                <a:cs typeface="Times New Roman" pitchFamily="18" charset="0"/>
              </a:rPr>
              <a:t>min</a:t>
            </a:r>
            <a:r>
              <a:rPr lang="fr-FR" sz="3200" i="1" dirty="0">
                <a:solidFill>
                  <a:srgbClr val="FF0000"/>
                </a:solidFill>
                <a:latin typeface="Calibri" pitchFamily="34" charset="0"/>
                <a:cs typeface="Times New Roman" pitchFamily="18" charset="0"/>
              </a:rPr>
              <a:t>(f) </a:t>
            </a:r>
            <a:r>
              <a:rPr lang="en-US" sz="3200" i="1" dirty="0">
                <a:solidFill>
                  <a:srgbClr val="FF0000"/>
                </a:solidFill>
                <a:latin typeface="Calibri" pitchFamily="34" charset="0"/>
                <a:cs typeface="Times New Roman" pitchFamily="18" charset="0"/>
                <a:sym typeface="Symbol" pitchFamily="18" charset="2"/>
              </a:rPr>
              <a:t></a:t>
            </a:r>
            <a:r>
              <a:rPr lang="fr-FR" sz="3200" i="1" dirty="0">
                <a:solidFill>
                  <a:srgbClr val="FF0000"/>
                </a:solidFill>
                <a:latin typeface="Calibri" pitchFamily="34" charset="0"/>
                <a:cs typeface="Times New Roman" pitchFamily="18" charset="0"/>
              </a:rPr>
              <a:t> Z(f)</a:t>
            </a:r>
            <a:r>
              <a:rPr lang="ru-RU" sz="3200" i="1" dirty="0">
                <a:solidFill>
                  <a:srgbClr val="FF0000"/>
                </a:solidFill>
                <a:latin typeface="Calibri" pitchFamily="34" charset="0"/>
                <a:cs typeface="Times New Roman" pitchFamily="18" charset="0"/>
                <a:sym typeface="Symbol" pitchFamily="18" charset="2"/>
              </a:rPr>
              <a:t>. </a:t>
            </a:r>
            <a:r>
              <a:rPr lang="ru-RU" sz="3200" dirty="0">
                <a:latin typeface="Calibri" pitchFamily="34" charset="0"/>
                <a:cs typeface="Times New Roman" pitchFamily="18" charset="0"/>
                <a:sym typeface="Symbol" pitchFamily="18" charset="2"/>
              </a:rPr>
              <a:t>Минимальное покрытие представляет собой некоторое подмножество множества максимальных кубов. При этом могут иметь место следующие случаи:</a:t>
            </a:r>
            <a:r>
              <a:rPr lang="fr-FR" sz="3200" i="1" dirty="0">
                <a:latin typeface="Calibri" pitchFamily="34" charset="0"/>
                <a:cs typeface="Times New Roman" pitchFamily="18" charset="0"/>
                <a:sym typeface="Symbol" pitchFamily="18" charset="2"/>
              </a:rPr>
              <a:t> </a:t>
            </a:r>
            <a:endParaRPr lang="ru-RU" sz="3200" dirty="0">
              <a:latin typeface="Calibri" pitchFamily="34" charset="0"/>
              <a:sym typeface="Symbol" pitchFamily="18" charset="2"/>
            </a:endParaRPr>
          </a:p>
        </p:txBody>
      </p:sp>
      <p:sp>
        <p:nvSpPr>
          <p:cNvPr id="7" name="TextBox 6"/>
          <p:cNvSpPr txBox="1"/>
          <p:nvPr/>
        </p:nvSpPr>
        <p:spPr>
          <a:xfrm>
            <a:off x="0" y="5661248"/>
            <a:ext cx="9144000" cy="1077218"/>
          </a:xfrm>
          <a:prstGeom prst="rect">
            <a:avLst/>
          </a:prstGeom>
          <a:noFill/>
        </p:spPr>
        <p:txBody>
          <a:bodyPr wrap="square" rtlCol="0">
            <a:spAutoFit/>
          </a:bodyPr>
          <a:lstStyle/>
          <a:p>
            <a:r>
              <a:rPr lang="ru-RU" sz="3200" i="1" dirty="0">
                <a:latin typeface="Calibri" pitchFamily="34" charset="0"/>
                <a:cs typeface="Times New Roman" pitchFamily="18" charset="0"/>
                <a:sym typeface="Symbol" pitchFamily="18" charset="2"/>
              </a:rPr>
              <a:t>а)</a:t>
            </a:r>
            <a:r>
              <a:rPr lang="fr-FR" sz="3200" i="1" dirty="0">
                <a:latin typeface="Calibri" pitchFamily="34" charset="0"/>
                <a:cs typeface="Times New Roman" pitchFamily="18" charset="0"/>
                <a:sym typeface="Symbol" pitchFamily="18" charset="2"/>
              </a:rPr>
              <a:t> </a:t>
            </a:r>
            <a:r>
              <a:rPr lang="fr-FR" sz="3200" i="1" dirty="0">
                <a:solidFill>
                  <a:srgbClr val="FF0000"/>
                </a:solidFill>
                <a:latin typeface="Calibri" pitchFamily="34" charset="0"/>
                <a:cs typeface="Times New Roman" pitchFamily="18" charset="0"/>
                <a:sym typeface="Symbol" pitchFamily="18" charset="2"/>
              </a:rPr>
              <a:t>C</a:t>
            </a:r>
            <a:r>
              <a:rPr lang="fr-FR" sz="3200" i="1" baseline="-30000" dirty="0">
                <a:solidFill>
                  <a:srgbClr val="FF0000"/>
                </a:solidFill>
                <a:latin typeface="Calibri" pitchFamily="34" charset="0"/>
                <a:cs typeface="Times New Roman" pitchFamily="18" charset="0"/>
                <a:sym typeface="Symbol" pitchFamily="18" charset="2"/>
              </a:rPr>
              <a:t>min</a:t>
            </a:r>
            <a:r>
              <a:rPr lang="fr-FR" sz="3200" i="1" dirty="0">
                <a:solidFill>
                  <a:srgbClr val="FF0000"/>
                </a:solidFill>
                <a:latin typeface="Calibri" pitchFamily="34" charset="0"/>
                <a:cs typeface="Times New Roman" pitchFamily="18" charset="0"/>
                <a:sym typeface="Symbol" pitchFamily="18" charset="2"/>
              </a:rPr>
              <a:t>(f) = T(f)</a:t>
            </a:r>
            <a:r>
              <a:rPr lang="ru-RU" sz="3200" i="1" dirty="0">
                <a:solidFill>
                  <a:srgbClr val="FF0000"/>
                </a:solidFill>
                <a:latin typeface="Calibri" pitchFamily="34" charset="0"/>
                <a:cs typeface="Times New Roman" pitchFamily="18" charset="0"/>
                <a:sym typeface="Symbol" pitchFamily="18" charset="2"/>
              </a:rPr>
              <a:t>. </a:t>
            </a:r>
            <a:r>
              <a:rPr lang="ru-RU" sz="3200" dirty="0">
                <a:latin typeface="Calibri" pitchFamily="34" charset="0"/>
                <a:cs typeface="Times New Roman" pitchFamily="18" charset="0"/>
                <a:sym typeface="Symbol" pitchFamily="18" charset="2"/>
              </a:rPr>
              <a:t>Минимальное покрытие совпадает с ядром.</a:t>
            </a:r>
            <a:endParaRPr lang="ru-RU" sz="3200" i="1" dirty="0">
              <a:latin typeface="Calibri" pitchFamily="34" charset="0"/>
              <a:sym typeface="Symbol" pitchFamily="18" charset="2"/>
            </a:endParaRPr>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up)">
                                      <p:cBhvr>
                                        <p:cTn id="12" dur="20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up)">
                                      <p:cBhvr>
                                        <p:cTn id="17" dur="20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up)">
                                      <p:cBhvr>
                                        <p:cTn id="22"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p:cNvSpPr>
            <a:spLocks noGrp="1"/>
          </p:cNvSpPr>
          <p:nvPr>
            <p:ph type="sldNum" sz="quarter" idx="12"/>
          </p:nvPr>
        </p:nvSpPr>
        <p:spPr/>
        <p:txBody>
          <a:bodyPr/>
          <a:lstStyle/>
          <a:p>
            <a:pPr>
              <a:defRPr/>
            </a:pPr>
            <a:fld id="{28C41AB8-7AE6-4B94-B51F-9BBF8B98EC4D}" type="slidenum">
              <a:rPr lang="ru-RU" smtClean="0"/>
              <a:pPr>
                <a:defRPr/>
              </a:pPr>
              <a:t>72</a:t>
            </a:fld>
            <a:endParaRPr lang="ru-RU"/>
          </a:p>
        </p:txBody>
      </p:sp>
      <p:sp>
        <p:nvSpPr>
          <p:cNvPr id="115715" name="Прямоугольник 2"/>
          <p:cNvSpPr>
            <a:spLocks noChangeArrowheads="1"/>
          </p:cNvSpPr>
          <p:nvPr/>
        </p:nvSpPr>
        <p:spPr bwMode="auto">
          <a:xfrm>
            <a:off x="0" y="476250"/>
            <a:ext cx="9144000" cy="3046988"/>
          </a:xfrm>
          <a:prstGeom prst="rect">
            <a:avLst/>
          </a:prstGeom>
          <a:noFill/>
          <a:ln w="9525">
            <a:noFill/>
            <a:miter lim="800000"/>
            <a:headEnd/>
            <a:tailEnd/>
          </a:ln>
        </p:spPr>
        <p:txBody>
          <a:bodyPr>
            <a:spAutoFit/>
          </a:bodyPr>
          <a:lstStyle/>
          <a:p>
            <a:pPr algn="just" eaLnBrk="0" hangingPunct="0"/>
            <a:r>
              <a:rPr lang="ru-RU" sz="3200" i="1" dirty="0">
                <a:latin typeface="Calibri" pitchFamily="34" charset="0"/>
                <a:cs typeface="Times New Roman" pitchFamily="18" charset="0"/>
                <a:sym typeface="Symbol" pitchFamily="18" charset="2"/>
              </a:rPr>
              <a:t>б)</a:t>
            </a:r>
            <a:r>
              <a:rPr lang="fr-FR" sz="3200" i="1" dirty="0">
                <a:latin typeface="Calibri" pitchFamily="34" charset="0"/>
                <a:cs typeface="Times New Roman" pitchFamily="18" charset="0"/>
                <a:sym typeface="Symbol" pitchFamily="18" charset="2"/>
              </a:rPr>
              <a:t> </a:t>
            </a:r>
            <a:r>
              <a:rPr lang="fr-FR" sz="3200" i="1" dirty="0">
                <a:solidFill>
                  <a:srgbClr val="FF0000"/>
                </a:solidFill>
                <a:latin typeface="Calibri" pitchFamily="34" charset="0"/>
                <a:cs typeface="Times New Roman" pitchFamily="18" charset="0"/>
                <a:sym typeface="Symbol" pitchFamily="18" charset="2"/>
              </a:rPr>
              <a:t>T(f) </a:t>
            </a:r>
            <a:r>
              <a:rPr lang="en-US" sz="3200" i="1" dirty="0">
                <a:solidFill>
                  <a:srgbClr val="FF0000"/>
                </a:solidFill>
                <a:latin typeface="Calibri" pitchFamily="34" charset="0"/>
                <a:cs typeface="Times New Roman" pitchFamily="18" charset="0"/>
                <a:sym typeface="Symbol" pitchFamily="18" charset="2"/>
              </a:rPr>
              <a:t></a:t>
            </a:r>
            <a:r>
              <a:rPr lang="fr-FR" sz="3200" i="1" dirty="0">
                <a:solidFill>
                  <a:srgbClr val="FF0000"/>
                </a:solidFill>
                <a:latin typeface="Calibri" pitchFamily="34" charset="0"/>
                <a:cs typeface="Times New Roman" pitchFamily="18" charset="0"/>
              </a:rPr>
              <a:t> C</a:t>
            </a:r>
            <a:r>
              <a:rPr lang="fr-FR" sz="3200" i="1" baseline="-30000" dirty="0">
                <a:solidFill>
                  <a:srgbClr val="FF0000"/>
                </a:solidFill>
                <a:latin typeface="Calibri" pitchFamily="34" charset="0"/>
                <a:cs typeface="Times New Roman" pitchFamily="18" charset="0"/>
                <a:sym typeface="Symbol" pitchFamily="18" charset="2"/>
              </a:rPr>
              <a:t>min</a:t>
            </a:r>
            <a:r>
              <a:rPr lang="fr-FR" sz="3200" i="1" dirty="0">
                <a:solidFill>
                  <a:srgbClr val="FF0000"/>
                </a:solidFill>
                <a:latin typeface="Calibri" pitchFamily="34" charset="0"/>
                <a:cs typeface="Times New Roman" pitchFamily="18" charset="0"/>
                <a:sym typeface="Symbol" pitchFamily="18" charset="2"/>
              </a:rPr>
              <a:t>(f)</a:t>
            </a:r>
            <a:r>
              <a:rPr lang="ru-RU" sz="3200" i="1" dirty="0">
                <a:latin typeface="Calibri" pitchFamily="34" charset="0"/>
                <a:cs typeface="Times New Roman" pitchFamily="18" charset="0"/>
                <a:sym typeface="Symbol" pitchFamily="18" charset="2"/>
              </a:rPr>
              <a:t>. </a:t>
            </a:r>
            <a:r>
              <a:rPr lang="ru-RU" sz="3200" dirty="0">
                <a:latin typeface="Calibri" pitchFamily="34" charset="0"/>
                <a:cs typeface="Times New Roman" pitchFamily="18" charset="0"/>
                <a:sym typeface="Symbol" pitchFamily="18" charset="2"/>
              </a:rPr>
              <a:t>Минимальное покрытие включает в себя ядро, как обязательную часть, и дополняется минимальным числом максимальных кубами, не принадлежащими ядру и покрывающих существенные вершины, которые не покрыты ядром.</a:t>
            </a:r>
          </a:p>
        </p:txBody>
      </p:sp>
      <p:sp>
        <p:nvSpPr>
          <p:cNvPr id="4" name="TextBox 3"/>
          <p:cNvSpPr txBox="1"/>
          <p:nvPr/>
        </p:nvSpPr>
        <p:spPr>
          <a:xfrm>
            <a:off x="0" y="3573016"/>
            <a:ext cx="9144000" cy="2554545"/>
          </a:xfrm>
          <a:prstGeom prst="rect">
            <a:avLst/>
          </a:prstGeom>
          <a:noFill/>
        </p:spPr>
        <p:txBody>
          <a:bodyPr wrap="square" rtlCol="0">
            <a:spAutoFit/>
          </a:bodyPr>
          <a:lstStyle/>
          <a:p>
            <a:r>
              <a:rPr lang="ru-RU" sz="3200" dirty="0">
                <a:latin typeface="Calibri" pitchFamily="34" charset="0"/>
              </a:rPr>
              <a:t>в) </a:t>
            </a:r>
            <a:r>
              <a:rPr lang="fr-FR" sz="3200" i="1" dirty="0">
                <a:solidFill>
                  <a:srgbClr val="FF0000"/>
                </a:solidFill>
                <a:latin typeface="Calibri" pitchFamily="34" charset="0"/>
              </a:rPr>
              <a:t>T(f) = </a:t>
            </a:r>
            <a:r>
              <a:rPr lang="en-US" sz="3200" dirty="0">
                <a:solidFill>
                  <a:srgbClr val="FF0000"/>
                </a:solidFill>
                <a:latin typeface="Calibri" pitchFamily="34" charset="0"/>
                <a:sym typeface="Symbol" pitchFamily="18" charset="2"/>
              </a:rPr>
              <a:t></a:t>
            </a:r>
            <a:r>
              <a:rPr lang="fr-FR" sz="3200" i="1" dirty="0">
                <a:latin typeface="Calibri" pitchFamily="34" charset="0"/>
              </a:rPr>
              <a:t>.</a:t>
            </a:r>
            <a:r>
              <a:rPr lang="ru-RU" sz="3200" dirty="0">
                <a:latin typeface="Calibri" pitchFamily="34" charset="0"/>
              </a:rPr>
              <a:t> Ядро покрытия отсутствует. Покрытие формируется из минимального числа максимальных кубов. Данный случай является наиболее сложным для получения минимального покрытия.</a:t>
            </a:r>
            <a:endParaRPr lang="ru-RU" sz="3200" dirty="0"/>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p:cNvSpPr>
            <a:spLocks noGrp="1"/>
          </p:cNvSpPr>
          <p:nvPr>
            <p:ph type="sldNum" sz="quarter" idx="12"/>
          </p:nvPr>
        </p:nvSpPr>
        <p:spPr/>
        <p:txBody>
          <a:bodyPr/>
          <a:lstStyle/>
          <a:p>
            <a:pPr>
              <a:defRPr/>
            </a:pPr>
            <a:fld id="{668C5AEE-9A10-42EA-9FBA-138F040BFB56}" type="slidenum">
              <a:rPr lang="ru-RU" smtClean="0"/>
              <a:pPr>
                <a:defRPr/>
              </a:pPr>
              <a:t>73</a:t>
            </a:fld>
            <a:endParaRPr lang="ru-RU"/>
          </a:p>
        </p:txBody>
      </p:sp>
      <p:sp>
        <p:nvSpPr>
          <p:cNvPr id="31748" name="Rectangle 4"/>
          <p:cNvSpPr>
            <a:spLocks noChangeArrowheads="1"/>
          </p:cNvSpPr>
          <p:nvPr/>
        </p:nvSpPr>
        <p:spPr bwMode="auto">
          <a:xfrm>
            <a:off x="0" y="0"/>
            <a:ext cx="9144000" cy="3046988"/>
          </a:xfrm>
          <a:prstGeom prst="rect">
            <a:avLst/>
          </a:prstGeom>
          <a:noFill/>
          <a:ln w="9525">
            <a:noFill/>
            <a:miter lim="800000"/>
            <a:headEnd/>
            <a:tailEnd/>
          </a:ln>
        </p:spPr>
        <p:txBody>
          <a:bodyPr anchor="ctr">
            <a:spAutoFit/>
          </a:bodyPr>
          <a:lstStyle/>
          <a:p>
            <a:pPr algn="ctr" eaLnBrk="0" hangingPunct="0"/>
            <a:r>
              <a:rPr lang="ru-RU" sz="3200" b="1" dirty="0">
                <a:solidFill>
                  <a:srgbClr val="FF0000"/>
                </a:solidFill>
                <a:latin typeface="Calibri" pitchFamily="34" charset="0"/>
                <a:cs typeface="Times New Roman" pitchFamily="18" charset="0"/>
              </a:rPr>
              <a:t>Цена покрытия</a:t>
            </a:r>
            <a:endParaRPr lang="ru-RU" sz="3200" dirty="0">
              <a:solidFill>
                <a:srgbClr val="FF0000"/>
              </a:solidFill>
              <a:latin typeface="Calibri" pitchFamily="34" charset="0"/>
            </a:endParaRPr>
          </a:p>
          <a:p>
            <a:pPr algn="just" eaLnBrk="0" hangingPunct="0"/>
            <a:r>
              <a:rPr lang="ru-RU" sz="3200" dirty="0">
                <a:latin typeface="Calibri" pitchFamily="34" charset="0"/>
                <a:cs typeface="Times New Roman" pitchFamily="18" charset="0"/>
              </a:rPr>
              <a:t>Цена покрытия используется при решении задачи минимизации булевых функций как </a:t>
            </a:r>
            <a:r>
              <a:rPr lang="ru-RU" sz="3200" dirty="0" err="1">
                <a:latin typeface="Calibri" pitchFamily="34" charset="0"/>
                <a:cs typeface="Times New Roman" pitchFamily="18" charset="0"/>
              </a:rPr>
              <a:t>коли-чественная</a:t>
            </a:r>
            <a:r>
              <a:rPr lang="ru-RU" sz="3200" dirty="0">
                <a:latin typeface="Calibri" pitchFamily="34" charset="0"/>
                <a:cs typeface="Times New Roman" pitchFamily="18" charset="0"/>
              </a:rPr>
              <a:t> оценка качества покрытия в смысле его минимальности. Эта оценка базируется на понятии </a:t>
            </a:r>
            <a:r>
              <a:rPr lang="ru-RU" sz="3200" b="1" i="1" dirty="0">
                <a:solidFill>
                  <a:srgbClr val="FF0000"/>
                </a:solidFill>
                <a:latin typeface="Calibri" pitchFamily="34" charset="0"/>
                <a:cs typeface="Times New Roman" pitchFamily="18" charset="0"/>
              </a:rPr>
              <a:t>цены кубов</a:t>
            </a:r>
            <a:r>
              <a:rPr lang="ru-RU" sz="3200" dirty="0">
                <a:latin typeface="Calibri" pitchFamily="34" charset="0"/>
                <a:cs typeface="Times New Roman" pitchFamily="18" charset="0"/>
              </a:rPr>
              <a:t>, составляющих покрытие. </a:t>
            </a:r>
            <a:endParaRPr lang="ru-RU" sz="3200" dirty="0">
              <a:latin typeface="Calibri" pitchFamily="34" charset="0"/>
            </a:endParaRPr>
          </a:p>
        </p:txBody>
      </p:sp>
      <p:graphicFrame>
        <p:nvGraphicFramePr>
          <p:cNvPr id="31746" name="Object 3"/>
          <p:cNvGraphicFramePr>
            <a:graphicFrameLocks noChangeAspect="1"/>
          </p:cNvGraphicFramePr>
          <p:nvPr/>
        </p:nvGraphicFramePr>
        <p:xfrm>
          <a:off x="3132138" y="4273550"/>
          <a:ext cx="2735262" cy="1027113"/>
        </p:xfrm>
        <a:graphic>
          <a:graphicData uri="http://schemas.openxmlformats.org/presentationml/2006/ole">
            <mc:AlternateContent xmlns:mc="http://schemas.openxmlformats.org/markup-compatibility/2006">
              <mc:Choice xmlns:v="urn:schemas-microsoft-com:vml" Requires="v">
                <p:oleObj spid="_x0000_s31746" name="Формула" r:id="rId2" imgW="1028254" imgH="431613" progId="Equation.3">
                  <p:embed/>
                </p:oleObj>
              </mc:Choice>
              <mc:Fallback>
                <p:oleObj name="Формула" r:id="rId2" imgW="1028254" imgH="431613" progId="Equation.3">
                  <p:embed/>
                  <p:pic>
                    <p:nvPicPr>
                      <p:cNvPr id="0" name="Object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2138" y="4273550"/>
                        <a:ext cx="2735262" cy="10271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1749" name="Rectangle 5"/>
          <p:cNvSpPr>
            <a:spLocks noChangeArrowheads="1"/>
          </p:cNvSpPr>
          <p:nvPr/>
        </p:nvSpPr>
        <p:spPr bwMode="auto">
          <a:xfrm>
            <a:off x="0" y="5068888"/>
            <a:ext cx="9144000" cy="1816100"/>
          </a:xfrm>
          <a:prstGeom prst="rect">
            <a:avLst/>
          </a:prstGeom>
          <a:noFill/>
          <a:ln w="9525">
            <a:noFill/>
            <a:miter lim="800000"/>
            <a:headEnd/>
            <a:tailEnd/>
          </a:ln>
        </p:spPr>
        <p:txBody>
          <a:bodyPr anchor="ctr">
            <a:spAutoFit/>
          </a:bodyPr>
          <a:lstStyle/>
          <a:p>
            <a:pPr algn="just" eaLnBrk="0" hangingPunct="0"/>
            <a:r>
              <a:rPr lang="ru-RU" sz="2800" dirty="0">
                <a:latin typeface="Calibri" pitchFamily="34" charset="0"/>
                <a:cs typeface="Times New Roman" pitchFamily="18" charset="0"/>
              </a:rPr>
              <a:t>где </a:t>
            </a:r>
            <a:r>
              <a:rPr lang="en-US" sz="2800" i="1" dirty="0">
                <a:latin typeface="Calibri" pitchFamily="34" charset="0"/>
                <a:cs typeface="Times New Roman" pitchFamily="18" charset="0"/>
              </a:rPr>
              <a:t>N</a:t>
            </a:r>
            <a:r>
              <a:rPr lang="en-US" sz="2800" i="1" baseline="-30000" dirty="0">
                <a:latin typeface="Calibri" pitchFamily="34" charset="0"/>
                <a:cs typeface="Times New Roman" pitchFamily="18" charset="0"/>
              </a:rPr>
              <a:t>r</a:t>
            </a:r>
            <a:r>
              <a:rPr lang="en-US" sz="2800" baseline="-30000" dirty="0">
                <a:latin typeface="Calibri" pitchFamily="34" charset="0"/>
                <a:cs typeface="Times New Roman" pitchFamily="18" charset="0"/>
              </a:rPr>
              <a:t> </a:t>
            </a:r>
            <a:r>
              <a:rPr lang="ru-RU" sz="2800" dirty="0">
                <a:latin typeface="Calibri" pitchFamily="34" charset="0"/>
                <a:cs typeface="Times New Roman" pitchFamily="18" charset="0"/>
              </a:rPr>
              <a:t>- количество </a:t>
            </a:r>
            <a:r>
              <a:rPr lang="en-US" sz="2800" i="1" dirty="0">
                <a:latin typeface="Calibri" pitchFamily="34" charset="0"/>
                <a:cs typeface="Times New Roman" pitchFamily="18" charset="0"/>
              </a:rPr>
              <a:t>r</a:t>
            </a:r>
            <a:r>
              <a:rPr lang="ru-RU" sz="2800" dirty="0">
                <a:latin typeface="Calibri" pitchFamily="34" charset="0"/>
                <a:cs typeface="Times New Roman" pitchFamily="18" charset="0"/>
              </a:rPr>
              <a:t>-кубов, входящих в покрытие, </a:t>
            </a:r>
            <a:r>
              <a:rPr lang="en-US" sz="2800" i="1" dirty="0">
                <a:latin typeface="Calibri" pitchFamily="34" charset="0"/>
                <a:cs typeface="Times New Roman" pitchFamily="18" charset="0"/>
              </a:rPr>
              <a:t>m</a:t>
            </a:r>
            <a:r>
              <a:rPr lang="ru-RU" sz="2800" dirty="0">
                <a:latin typeface="Calibri" pitchFamily="34" charset="0"/>
                <a:cs typeface="Times New Roman" pitchFamily="18" charset="0"/>
              </a:rPr>
              <a:t> - максимальная размерность кубов, входящих в покрытие. Цена </a:t>
            </a:r>
            <a:r>
              <a:rPr lang="en-US" sz="2800" i="1" dirty="0">
                <a:latin typeface="Calibri" pitchFamily="34" charset="0"/>
                <a:cs typeface="Times New Roman" pitchFamily="18" charset="0"/>
              </a:rPr>
              <a:t>S</a:t>
            </a:r>
            <a:r>
              <a:rPr lang="en-US" sz="2800" i="1" baseline="30000" dirty="0">
                <a:latin typeface="Calibri" pitchFamily="34" charset="0"/>
                <a:cs typeface="Times New Roman" pitchFamily="18" charset="0"/>
              </a:rPr>
              <a:t>a</a:t>
            </a:r>
            <a:r>
              <a:rPr lang="ru-RU" sz="2800" dirty="0">
                <a:latin typeface="Calibri" pitchFamily="34" charset="0"/>
                <a:cs typeface="Times New Roman" pitchFamily="18" charset="0"/>
              </a:rPr>
              <a:t> представляет собой сумму цен кубов, входящих в покрытие.</a:t>
            </a:r>
            <a:endParaRPr lang="ru-RU" sz="2800" dirty="0">
              <a:latin typeface="Calibri" pitchFamily="34" charset="0"/>
            </a:endParaRPr>
          </a:p>
        </p:txBody>
      </p:sp>
      <p:sp>
        <p:nvSpPr>
          <p:cNvPr id="6" name="TextBox 5"/>
          <p:cNvSpPr txBox="1"/>
          <p:nvPr/>
        </p:nvSpPr>
        <p:spPr>
          <a:xfrm>
            <a:off x="0" y="2867452"/>
            <a:ext cx="9144000" cy="1569660"/>
          </a:xfrm>
          <a:prstGeom prst="rect">
            <a:avLst/>
          </a:prstGeom>
          <a:noFill/>
        </p:spPr>
        <p:txBody>
          <a:bodyPr wrap="square" rtlCol="0">
            <a:spAutoFit/>
          </a:bodyPr>
          <a:lstStyle/>
          <a:p>
            <a:r>
              <a:rPr lang="ru-RU" sz="3200" b="1" i="1" dirty="0">
                <a:solidFill>
                  <a:srgbClr val="FF0000"/>
                </a:solidFill>
                <a:latin typeface="Calibri" pitchFamily="34" charset="0"/>
                <a:cs typeface="Times New Roman" pitchFamily="18" charset="0"/>
              </a:rPr>
              <a:t>Цена r-куба</a:t>
            </a:r>
            <a:r>
              <a:rPr lang="ru-RU" sz="3200" dirty="0">
                <a:solidFill>
                  <a:srgbClr val="FF0000"/>
                </a:solidFill>
                <a:latin typeface="Calibri" pitchFamily="34" charset="0"/>
                <a:cs typeface="Times New Roman" pitchFamily="18" charset="0"/>
              </a:rPr>
              <a:t> (</a:t>
            </a:r>
            <a:r>
              <a:rPr lang="en-US" sz="3200" b="1" i="1" dirty="0" err="1">
                <a:solidFill>
                  <a:srgbClr val="FF0000"/>
                </a:solidFill>
                <a:latin typeface="Calibri" pitchFamily="34" charset="0"/>
                <a:cs typeface="Times New Roman" pitchFamily="18" charset="0"/>
              </a:rPr>
              <a:t>S</a:t>
            </a:r>
            <a:r>
              <a:rPr lang="en-US" sz="3200" b="1" i="1" baseline="-30000" dirty="0" err="1">
                <a:solidFill>
                  <a:srgbClr val="FF0000"/>
                </a:solidFill>
                <a:latin typeface="Calibri" pitchFamily="34" charset="0"/>
                <a:cs typeface="Times New Roman" pitchFamily="18" charset="0"/>
              </a:rPr>
              <a:t>r</a:t>
            </a:r>
            <a:r>
              <a:rPr lang="ru-RU" sz="3200" dirty="0">
                <a:solidFill>
                  <a:srgbClr val="FF0000"/>
                </a:solidFill>
                <a:latin typeface="Calibri" pitchFamily="34" charset="0"/>
                <a:cs typeface="Times New Roman" pitchFamily="18" charset="0"/>
              </a:rPr>
              <a:t>)</a:t>
            </a:r>
            <a:r>
              <a:rPr lang="ru-RU" sz="3200" dirty="0">
                <a:latin typeface="Calibri" pitchFamily="34" charset="0"/>
                <a:cs typeface="Times New Roman" pitchFamily="18" charset="0"/>
              </a:rPr>
              <a:t> представляет собой количество несвязанных координат:  </a:t>
            </a:r>
            <a:r>
              <a:rPr lang="en-US" sz="3200" b="1" i="1" dirty="0" err="1">
                <a:solidFill>
                  <a:srgbClr val="FF0000"/>
                </a:solidFill>
                <a:latin typeface="Calibri" pitchFamily="34" charset="0"/>
                <a:cs typeface="Times New Roman" pitchFamily="18" charset="0"/>
              </a:rPr>
              <a:t>S</a:t>
            </a:r>
            <a:r>
              <a:rPr lang="en-US" sz="3200" b="1" i="1" baseline="-30000" dirty="0" err="1">
                <a:solidFill>
                  <a:srgbClr val="FF0000"/>
                </a:solidFill>
                <a:latin typeface="Calibri" pitchFamily="34" charset="0"/>
                <a:cs typeface="Times New Roman" pitchFamily="18" charset="0"/>
              </a:rPr>
              <a:t>r</a:t>
            </a:r>
            <a:r>
              <a:rPr lang="ru-RU" sz="3200" b="1" i="1" dirty="0">
                <a:solidFill>
                  <a:srgbClr val="FF0000"/>
                </a:solidFill>
                <a:latin typeface="Calibri" pitchFamily="34" charset="0"/>
                <a:cs typeface="Times New Roman" pitchFamily="18" charset="0"/>
              </a:rPr>
              <a:t>= </a:t>
            </a:r>
            <a:r>
              <a:rPr lang="en-US" sz="3200" b="1" i="1" dirty="0">
                <a:solidFill>
                  <a:srgbClr val="FF0000"/>
                </a:solidFill>
                <a:latin typeface="Calibri" pitchFamily="34" charset="0"/>
                <a:cs typeface="Times New Roman" pitchFamily="18" charset="0"/>
              </a:rPr>
              <a:t>n</a:t>
            </a:r>
            <a:r>
              <a:rPr lang="ru-RU" sz="3200" b="1" i="1" dirty="0">
                <a:solidFill>
                  <a:srgbClr val="FF0000"/>
                </a:solidFill>
                <a:latin typeface="Calibri" pitchFamily="34" charset="0"/>
                <a:cs typeface="Times New Roman" pitchFamily="18" charset="0"/>
              </a:rPr>
              <a:t> – </a:t>
            </a:r>
            <a:r>
              <a:rPr lang="en-US" sz="3200" b="1" i="1" dirty="0">
                <a:solidFill>
                  <a:srgbClr val="FF0000"/>
                </a:solidFill>
                <a:latin typeface="Calibri" pitchFamily="34" charset="0"/>
                <a:cs typeface="Times New Roman" pitchFamily="18" charset="0"/>
              </a:rPr>
              <a:t>r</a:t>
            </a:r>
            <a:r>
              <a:rPr lang="ru-RU" sz="3200" b="1" i="1" dirty="0">
                <a:solidFill>
                  <a:srgbClr val="FF0000"/>
                </a:solidFill>
                <a:latin typeface="Calibri" pitchFamily="34" charset="0"/>
                <a:cs typeface="Times New Roman" pitchFamily="18" charset="0"/>
              </a:rPr>
              <a:t>. </a:t>
            </a:r>
            <a:r>
              <a:rPr lang="ru-RU" sz="3200" dirty="0">
                <a:latin typeface="Calibri" pitchFamily="34" charset="0"/>
                <a:cs typeface="Times New Roman" pitchFamily="18" charset="0"/>
              </a:rPr>
              <a:t>Принято использовать два вида цены покрытия:  </a:t>
            </a:r>
            <a:r>
              <a:rPr lang="en-US" sz="3200" b="1" i="1" dirty="0">
                <a:solidFill>
                  <a:srgbClr val="FF0000"/>
                </a:solidFill>
                <a:latin typeface="Calibri" pitchFamily="34" charset="0"/>
                <a:cs typeface="Times New Roman" pitchFamily="18" charset="0"/>
              </a:rPr>
              <a:t>S</a:t>
            </a:r>
            <a:r>
              <a:rPr lang="en-US" sz="3200" b="1" i="1" baseline="30000" dirty="0">
                <a:solidFill>
                  <a:srgbClr val="FF0000"/>
                </a:solidFill>
                <a:latin typeface="Calibri" pitchFamily="34" charset="0"/>
                <a:cs typeface="Times New Roman" pitchFamily="18" charset="0"/>
              </a:rPr>
              <a:t>a</a:t>
            </a:r>
            <a:r>
              <a:rPr lang="en-US" sz="3200" i="1" dirty="0">
                <a:latin typeface="Calibri" pitchFamily="34" charset="0"/>
                <a:cs typeface="Times New Roman" pitchFamily="18" charset="0"/>
              </a:rPr>
              <a:t> </a:t>
            </a:r>
            <a:r>
              <a:rPr lang="ru-RU" sz="3200" dirty="0">
                <a:latin typeface="Calibri" pitchFamily="34" charset="0"/>
                <a:cs typeface="Times New Roman" pitchFamily="18" charset="0"/>
              </a:rPr>
              <a:t>и</a:t>
            </a:r>
            <a:r>
              <a:rPr lang="ru-RU" sz="3200" b="1" dirty="0">
                <a:solidFill>
                  <a:srgbClr val="FF0000"/>
                </a:solidFill>
                <a:latin typeface="Calibri" pitchFamily="34" charset="0"/>
                <a:cs typeface="Times New Roman" pitchFamily="18" charset="0"/>
              </a:rPr>
              <a:t> </a:t>
            </a:r>
            <a:r>
              <a:rPr lang="en-US" sz="3200" b="1" i="1" dirty="0" err="1">
                <a:solidFill>
                  <a:srgbClr val="FF0000"/>
                </a:solidFill>
                <a:latin typeface="Calibri" pitchFamily="34" charset="0"/>
                <a:cs typeface="Times New Roman" pitchFamily="18" charset="0"/>
              </a:rPr>
              <a:t>S</a:t>
            </a:r>
            <a:r>
              <a:rPr lang="en-US" sz="3200" b="1" i="1" baseline="30000" dirty="0" err="1">
                <a:solidFill>
                  <a:srgbClr val="FF0000"/>
                </a:solidFill>
                <a:latin typeface="Calibri" pitchFamily="34" charset="0"/>
                <a:cs typeface="Times New Roman" pitchFamily="18" charset="0"/>
              </a:rPr>
              <a:t>b</a:t>
            </a:r>
            <a:r>
              <a:rPr lang="ru-RU" sz="3200" i="1" dirty="0">
                <a:latin typeface="Calibri" pitchFamily="34" charset="0"/>
                <a:cs typeface="Times New Roman" pitchFamily="18" charset="0"/>
              </a:rPr>
              <a:t>.</a:t>
            </a:r>
            <a:endParaRPr lang="ru-RU" sz="3200" dirty="0"/>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2000"/>
                                        <p:tgtEl>
                                          <p:spTgt spid="6"/>
                                        </p:tgtEl>
                                      </p:cBhvr>
                                    </p:animEffect>
                                  </p:childTnLst>
                                </p:cTn>
                              </p:par>
                              <p:par>
                                <p:cTn id="8" presetID="22" presetClass="entr" presetSubtype="1" fill="hold" nodeType="withEffect">
                                  <p:stCondLst>
                                    <p:cond delay="0"/>
                                  </p:stCondLst>
                                  <p:childTnLst>
                                    <p:set>
                                      <p:cBhvr>
                                        <p:cTn id="9" dur="1" fill="hold">
                                          <p:stCondLst>
                                            <p:cond delay="0"/>
                                          </p:stCondLst>
                                        </p:cTn>
                                        <p:tgtEl>
                                          <p:spTgt spid="31746"/>
                                        </p:tgtEl>
                                        <p:attrNameLst>
                                          <p:attrName>style.visibility</p:attrName>
                                        </p:attrNameLst>
                                      </p:cBhvr>
                                      <p:to>
                                        <p:strVal val="visible"/>
                                      </p:to>
                                    </p:set>
                                    <p:animEffect transition="in" filter="wipe(up)">
                                      <p:cBhvr>
                                        <p:cTn id="10" dur="2000"/>
                                        <p:tgtEl>
                                          <p:spTgt spid="31746"/>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grpId="0" nodeType="clickEffect">
                                  <p:stCondLst>
                                    <p:cond delay="0"/>
                                  </p:stCondLst>
                                  <p:childTnLst>
                                    <p:set>
                                      <p:cBhvr>
                                        <p:cTn id="14" dur="1" fill="hold">
                                          <p:stCondLst>
                                            <p:cond delay="0"/>
                                          </p:stCondLst>
                                        </p:cTn>
                                        <p:tgtEl>
                                          <p:spTgt spid="31749"/>
                                        </p:tgtEl>
                                        <p:attrNameLst>
                                          <p:attrName>style.visibility</p:attrName>
                                        </p:attrNameLst>
                                      </p:cBhvr>
                                      <p:to>
                                        <p:strVal val="visible"/>
                                      </p:to>
                                    </p:set>
                                    <p:animEffect transition="in" filter="wipe(up)">
                                      <p:cBhvr>
                                        <p:cTn id="15" dur="2000"/>
                                        <p:tgtEl>
                                          <p:spTgt spid="317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49" grpId="0"/>
      <p:bldP spid="6"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p:cNvSpPr>
            <a:spLocks noGrp="1"/>
          </p:cNvSpPr>
          <p:nvPr>
            <p:ph type="sldNum" sz="quarter" idx="12"/>
          </p:nvPr>
        </p:nvSpPr>
        <p:spPr/>
        <p:txBody>
          <a:bodyPr/>
          <a:lstStyle/>
          <a:p>
            <a:pPr>
              <a:defRPr/>
            </a:pPr>
            <a:fld id="{08C6E0EA-DD3E-4627-BC61-0BBEE7CAA504}" type="slidenum">
              <a:rPr lang="ru-RU" smtClean="0"/>
              <a:pPr>
                <a:defRPr/>
              </a:pPr>
              <a:t>74</a:t>
            </a:fld>
            <a:endParaRPr lang="ru-RU"/>
          </a:p>
        </p:txBody>
      </p:sp>
      <p:graphicFrame>
        <p:nvGraphicFramePr>
          <p:cNvPr id="32770" name="Object 4"/>
          <p:cNvGraphicFramePr>
            <a:graphicFrameLocks noChangeAspect="1"/>
          </p:cNvGraphicFramePr>
          <p:nvPr/>
        </p:nvGraphicFramePr>
        <p:xfrm>
          <a:off x="2051050" y="115888"/>
          <a:ext cx="3600450" cy="752475"/>
        </p:xfrm>
        <a:graphic>
          <a:graphicData uri="http://schemas.openxmlformats.org/presentationml/2006/ole">
            <mc:AlternateContent xmlns:mc="http://schemas.openxmlformats.org/markup-compatibility/2006">
              <mc:Choice xmlns:v="urn:schemas-microsoft-com:vml" Requires="v">
                <p:oleObj spid="_x0000_s32770" name="Формула" r:id="rId2" imgW="927100" imgH="228600" progId="Equation.3">
                  <p:embed/>
                </p:oleObj>
              </mc:Choice>
              <mc:Fallback>
                <p:oleObj name="Формула" r:id="rId2" imgW="927100" imgH="228600" progId="Equation.3">
                  <p:embed/>
                  <p:pic>
                    <p:nvPicPr>
                      <p:cNvPr id="0" name="Object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1050" y="115888"/>
                        <a:ext cx="3600450" cy="7524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2771" name="Object 3"/>
          <p:cNvGraphicFramePr>
            <a:graphicFrameLocks noChangeAspect="1"/>
          </p:cNvGraphicFramePr>
          <p:nvPr/>
        </p:nvGraphicFramePr>
        <p:xfrm>
          <a:off x="76200" y="1341438"/>
          <a:ext cx="9067800" cy="1190625"/>
        </p:xfrm>
        <a:graphic>
          <a:graphicData uri="http://schemas.openxmlformats.org/presentationml/2006/ole">
            <mc:AlternateContent xmlns:mc="http://schemas.openxmlformats.org/markup-compatibility/2006">
              <mc:Choice xmlns:v="urn:schemas-microsoft-com:vml" Requires="v">
                <p:oleObj spid="_x0000_s32771" name="Формула" r:id="rId4" imgW="2590800" imgH="431800" progId="Equation.3">
                  <p:embed/>
                </p:oleObj>
              </mc:Choice>
              <mc:Fallback>
                <p:oleObj name="Формула" r:id="rId4" imgW="2590800" imgH="431800" progId="Equation.3">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200" y="1341438"/>
                        <a:ext cx="9067800" cy="11906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2773" name="Rectangle 5"/>
          <p:cNvSpPr>
            <a:spLocks noChangeArrowheads="1"/>
          </p:cNvSpPr>
          <p:nvPr/>
        </p:nvSpPr>
        <p:spPr bwMode="auto">
          <a:xfrm>
            <a:off x="0" y="0"/>
            <a:ext cx="9144000" cy="457200"/>
          </a:xfrm>
          <a:prstGeom prst="rect">
            <a:avLst/>
          </a:prstGeom>
          <a:noFill/>
          <a:ln w="9525">
            <a:noFill/>
            <a:miter lim="800000"/>
            <a:headEnd/>
            <a:tailEnd/>
          </a:ln>
        </p:spPr>
        <p:txBody>
          <a:bodyPr wrap="none" anchor="ctr">
            <a:spAutoFit/>
          </a:bodyPr>
          <a:lstStyle/>
          <a:p>
            <a:endParaRPr lang="ru-RU"/>
          </a:p>
        </p:txBody>
      </p:sp>
      <p:sp>
        <p:nvSpPr>
          <p:cNvPr id="32774" name="Rectangle 6"/>
          <p:cNvSpPr>
            <a:spLocks noChangeArrowheads="1"/>
          </p:cNvSpPr>
          <p:nvPr/>
        </p:nvSpPr>
        <p:spPr bwMode="auto">
          <a:xfrm>
            <a:off x="0" y="836613"/>
            <a:ext cx="9144000" cy="523875"/>
          </a:xfrm>
          <a:prstGeom prst="rect">
            <a:avLst/>
          </a:prstGeom>
          <a:noFill/>
          <a:ln w="9525">
            <a:noFill/>
            <a:miter lim="800000"/>
            <a:headEnd/>
            <a:tailEnd/>
          </a:ln>
        </p:spPr>
        <p:txBody>
          <a:bodyPr anchor="ctr">
            <a:spAutoFit/>
          </a:bodyPr>
          <a:lstStyle/>
          <a:p>
            <a:pPr algn="just" eaLnBrk="0" hangingPunct="0"/>
            <a:r>
              <a:rPr lang="ru-RU" sz="2800">
                <a:latin typeface="Calibri" pitchFamily="34" charset="0"/>
                <a:cs typeface="Times New Roman" pitchFamily="18" charset="0"/>
              </a:rPr>
              <a:t>где </a:t>
            </a:r>
            <a:r>
              <a:rPr lang="en-US" sz="2800" i="1">
                <a:latin typeface="Calibri" pitchFamily="34" charset="0"/>
                <a:cs typeface="Times New Roman" pitchFamily="18" charset="0"/>
              </a:rPr>
              <a:t>k</a:t>
            </a:r>
            <a:r>
              <a:rPr lang="en-US" sz="2800">
                <a:latin typeface="Calibri" pitchFamily="34" charset="0"/>
                <a:cs typeface="Times New Roman" pitchFamily="18" charset="0"/>
              </a:rPr>
              <a:t> </a:t>
            </a:r>
            <a:r>
              <a:rPr lang="ru-RU" sz="2800">
                <a:latin typeface="Calibri" pitchFamily="34" charset="0"/>
                <a:cs typeface="Times New Roman" pitchFamily="18" charset="0"/>
              </a:rPr>
              <a:t>– общее количество кубов, входящих в покрытие.</a:t>
            </a:r>
            <a:endParaRPr lang="ru-RU" sz="2800">
              <a:latin typeface="Calibri" pitchFamily="34" charset="0"/>
            </a:endParaRPr>
          </a:p>
        </p:txBody>
      </p:sp>
      <p:sp>
        <p:nvSpPr>
          <p:cNvPr id="32775" name="Rectangle 7"/>
          <p:cNvSpPr>
            <a:spLocks noChangeArrowheads="1"/>
          </p:cNvSpPr>
          <p:nvPr/>
        </p:nvSpPr>
        <p:spPr bwMode="auto">
          <a:xfrm>
            <a:off x="0" y="2708920"/>
            <a:ext cx="9144000" cy="2062103"/>
          </a:xfrm>
          <a:prstGeom prst="rect">
            <a:avLst/>
          </a:prstGeom>
          <a:noFill/>
          <a:ln w="9525">
            <a:noFill/>
            <a:miter lim="800000"/>
            <a:headEnd/>
            <a:tailEnd/>
          </a:ln>
        </p:spPr>
        <p:txBody>
          <a:bodyPr anchor="ctr">
            <a:spAutoFit/>
          </a:bodyPr>
          <a:lstStyle/>
          <a:p>
            <a:pPr algn="just" eaLnBrk="0" hangingPunct="0"/>
            <a:r>
              <a:rPr lang="ru-RU" sz="3200" b="1" i="1" dirty="0">
                <a:solidFill>
                  <a:srgbClr val="FF0000"/>
                </a:solidFill>
                <a:latin typeface="Calibri" pitchFamily="34" charset="0"/>
                <a:cs typeface="Times New Roman" pitchFamily="18" charset="0"/>
              </a:rPr>
              <a:t>Минимальным покрытием</a:t>
            </a:r>
            <a:r>
              <a:rPr lang="ru-RU" sz="3200" dirty="0">
                <a:solidFill>
                  <a:srgbClr val="FF0000"/>
                </a:solidFill>
                <a:latin typeface="Calibri" pitchFamily="34" charset="0"/>
                <a:cs typeface="Times New Roman" pitchFamily="18" charset="0"/>
              </a:rPr>
              <a:t> </a:t>
            </a:r>
            <a:r>
              <a:rPr lang="ru-RU" sz="3200" dirty="0">
                <a:latin typeface="Calibri" pitchFamily="34" charset="0"/>
                <a:cs typeface="Times New Roman" pitchFamily="18" charset="0"/>
              </a:rPr>
              <a:t>булевой функции называется покрытие, обладающее </a:t>
            </a:r>
            <a:r>
              <a:rPr lang="ru-RU" sz="3200" b="1" i="1" dirty="0">
                <a:solidFill>
                  <a:srgbClr val="FF0000"/>
                </a:solidFill>
                <a:latin typeface="Calibri" pitchFamily="34" charset="0"/>
                <a:cs typeface="Times New Roman" pitchFamily="18" charset="0"/>
              </a:rPr>
              <a:t>минимальной ценой </a:t>
            </a:r>
            <a:r>
              <a:rPr lang="en-US" sz="3200" b="1" i="1" dirty="0">
                <a:solidFill>
                  <a:srgbClr val="FF0000"/>
                </a:solidFill>
                <a:latin typeface="Calibri" pitchFamily="34" charset="0"/>
                <a:cs typeface="Times New Roman" pitchFamily="18" charset="0"/>
              </a:rPr>
              <a:t>S</a:t>
            </a:r>
            <a:r>
              <a:rPr lang="en-US" sz="3200" b="1" i="1" baseline="30000" dirty="0">
                <a:solidFill>
                  <a:srgbClr val="FF0000"/>
                </a:solidFill>
                <a:latin typeface="Calibri" pitchFamily="34" charset="0"/>
                <a:cs typeface="Times New Roman" pitchFamily="18" charset="0"/>
              </a:rPr>
              <a:t>a</a:t>
            </a:r>
            <a:r>
              <a:rPr lang="ru-RU" sz="3200" dirty="0">
                <a:latin typeface="Calibri" pitchFamily="34" charset="0"/>
                <a:cs typeface="Times New Roman" pitchFamily="18" charset="0"/>
              </a:rPr>
              <a:t> по сравнению с любым другим покрытием этой функции.</a:t>
            </a:r>
            <a:endParaRPr lang="ru-RU" sz="3200" dirty="0">
              <a:latin typeface="Calibri" pitchFamily="34" charset="0"/>
            </a:endParaRPr>
          </a:p>
        </p:txBody>
      </p:sp>
      <p:sp>
        <p:nvSpPr>
          <p:cNvPr id="8" name="TextBox 7"/>
          <p:cNvSpPr txBox="1"/>
          <p:nvPr/>
        </p:nvSpPr>
        <p:spPr>
          <a:xfrm>
            <a:off x="0" y="4941168"/>
            <a:ext cx="9144000" cy="1569660"/>
          </a:xfrm>
          <a:prstGeom prst="rect">
            <a:avLst/>
          </a:prstGeom>
          <a:noFill/>
        </p:spPr>
        <p:txBody>
          <a:bodyPr wrap="square" rtlCol="0">
            <a:spAutoFit/>
          </a:bodyPr>
          <a:lstStyle/>
          <a:p>
            <a:r>
              <a:rPr lang="ru-RU" sz="3200" dirty="0">
                <a:latin typeface="Calibri" pitchFamily="34" charset="0"/>
                <a:cs typeface="Times New Roman" pitchFamily="18" charset="0"/>
              </a:rPr>
              <a:t>Можно показать, что покрытие, обладающее минимальной ценой </a:t>
            </a:r>
            <a:r>
              <a:rPr lang="en-US" sz="3200" i="1" dirty="0">
                <a:solidFill>
                  <a:srgbClr val="FF0000"/>
                </a:solidFill>
                <a:latin typeface="Calibri" pitchFamily="34" charset="0"/>
                <a:cs typeface="Times New Roman" pitchFamily="18" charset="0"/>
              </a:rPr>
              <a:t>S</a:t>
            </a:r>
            <a:r>
              <a:rPr lang="en-US" sz="3200" i="1" baseline="30000" dirty="0">
                <a:solidFill>
                  <a:srgbClr val="FF0000"/>
                </a:solidFill>
                <a:latin typeface="Calibri" pitchFamily="34" charset="0"/>
                <a:cs typeface="Times New Roman" pitchFamily="18" charset="0"/>
              </a:rPr>
              <a:t>a</a:t>
            </a:r>
            <a:r>
              <a:rPr lang="ru-RU" sz="3200" dirty="0">
                <a:latin typeface="Calibri" pitchFamily="34" charset="0"/>
                <a:cs typeface="Times New Roman" pitchFamily="18" charset="0"/>
              </a:rPr>
              <a:t>, обладает также и минимальной ценой </a:t>
            </a:r>
            <a:r>
              <a:rPr lang="en-US" sz="3200" i="1" dirty="0" err="1">
                <a:solidFill>
                  <a:srgbClr val="FF0000"/>
                </a:solidFill>
                <a:latin typeface="Calibri" pitchFamily="34" charset="0"/>
                <a:cs typeface="Times New Roman" pitchFamily="18" charset="0"/>
              </a:rPr>
              <a:t>S</a:t>
            </a:r>
            <a:r>
              <a:rPr lang="en-US" sz="3200" i="1" baseline="30000" dirty="0" err="1">
                <a:solidFill>
                  <a:srgbClr val="FF0000"/>
                </a:solidFill>
                <a:latin typeface="Calibri" pitchFamily="34" charset="0"/>
                <a:cs typeface="Times New Roman" pitchFamily="18" charset="0"/>
              </a:rPr>
              <a:t>b</a:t>
            </a:r>
            <a:r>
              <a:rPr lang="ru-RU" sz="3200" dirty="0">
                <a:latin typeface="Calibri" pitchFamily="34" charset="0"/>
                <a:cs typeface="Times New Roman" pitchFamily="18" charset="0"/>
              </a:rPr>
              <a:t>.</a:t>
            </a:r>
            <a:endParaRPr lang="ru-RU" sz="3200" dirty="0">
              <a:latin typeface="Calibri" pitchFamily="34" charset="0"/>
            </a:endParaRPr>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2771"/>
                                        </p:tgtEl>
                                        <p:attrNameLst>
                                          <p:attrName>style.visibility</p:attrName>
                                        </p:attrNameLst>
                                      </p:cBhvr>
                                      <p:to>
                                        <p:strVal val="visible"/>
                                      </p:to>
                                    </p:set>
                                    <p:animEffect transition="in" filter="wipe(up)">
                                      <p:cBhvr>
                                        <p:cTn id="7" dur="2000"/>
                                        <p:tgtEl>
                                          <p:spTgt spid="3277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32775"/>
                                        </p:tgtEl>
                                        <p:attrNameLst>
                                          <p:attrName>style.visibility</p:attrName>
                                        </p:attrNameLst>
                                      </p:cBhvr>
                                      <p:to>
                                        <p:strVal val="visible"/>
                                      </p:to>
                                    </p:set>
                                    <p:animEffect transition="in" filter="wipe(up)">
                                      <p:cBhvr>
                                        <p:cTn id="12" dur="2000"/>
                                        <p:tgtEl>
                                          <p:spTgt spid="3277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8">
                                            <p:txEl>
                                              <p:pRg st="0" end="0"/>
                                            </p:txEl>
                                          </p:spTgt>
                                        </p:tgtEl>
                                        <p:attrNameLst>
                                          <p:attrName>style.visibility</p:attrName>
                                        </p:attrNameLst>
                                      </p:cBhvr>
                                      <p:to>
                                        <p:strVal val="visible"/>
                                      </p:to>
                                    </p:set>
                                    <p:animEffect transition="in" filter="wipe(up)">
                                      <p:cBhvr>
                                        <p:cTn id="17" dur="20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775"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p:cNvSpPr>
            <a:spLocks noGrp="1"/>
          </p:cNvSpPr>
          <p:nvPr>
            <p:ph type="sldNum" sz="quarter" idx="12"/>
          </p:nvPr>
        </p:nvSpPr>
        <p:spPr/>
        <p:txBody>
          <a:bodyPr/>
          <a:lstStyle/>
          <a:p>
            <a:pPr>
              <a:defRPr/>
            </a:pPr>
            <a:fld id="{45FC5786-E69D-496E-A29A-D8D66A8D0666}" type="slidenum">
              <a:rPr lang="ru-RU" smtClean="0"/>
              <a:pPr>
                <a:defRPr/>
              </a:pPr>
              <a:t>75</a:t>
            </a:fld>
            <a:endParaRPr lang="ru-RU"/>
          </a:p>
        </p:txBody>
      </p:sp>
      <p:sp>
        <p:nvSpPr>
          <p:cNvPr id="33796" name="Rectangle 4"/>
          <p:cNvSpPr>
            <a:spLocks noChangeArrowheads="1"/>
          </p:cNvSpPr>
          <p:nvPr/>
        </p:nvSpPr>
        <p:spPr bwMode="auto">
          <a:xfrm>
            <a:off x="160338" y="-63500"/>
            <a:ext cx="8823325" cy="584200"/>
          </a:xfrm>
          <a:prstGeom prst="rect">
            <a:avLst/>
          </a:prstGeom>
          <a:noFill/>
          <a:ln w="9525">
            <a:noFill/>
            <a:miter lim="800000"/>
            <a:headEnd/>
            <a:tailEnd/>
          </a:ln>
        </p:spPr>
        <p:txBody>
          <a:bodyPr wrap="none" anchor="ctr">
            <a:spAutoFit/>
          </a:bodyPr>
          <a:lstStyle/>
          <a:p>
            <a:pPr algn="just" eaLnBrk="0" hangingPunct="0"/>
            <a:r>
              <a:rPr lang="ru-RU" sz="3200" b="1">
                <a:solidFill>
                  <a:srgbClr val="FF0000"/>
                </a:solidFill>
                <a:latin typeface="Calibri" pitchFamily="34" charset="0"/>
                <a:cs typeface="Times New Roman" pitchFamily="18" charset="0"/>
              </a:rPr>
              <a:t>Пример</a:t>
            </a:r>
            <a:r>
              <a:rPr lang="ru-RU" sz="3200">
                <a:solidFill>
                  <a:srgbClr val="FF0000"/>
                </a:solidFill>
                <a:latin typeface="Calibri" pitchFamily="34" charset="0"/>
                <a:cs typeface="Times New Roman" pitchFamily="18" charset="0"/>
              </a:rPr>
              <a:t>. </a:t>
            </a:r>
            <a:r>
              <a:rPr lang="ru-RU" sz="3200">
                <a:latin typeface="Calibri" pitchFamily="34" charset="0"/>
                <a:cs typeface="Times New Roman" pitchFamily="18" charset="0"/>
              </a:rPr>
              <a:t>Определить цены покрытий функции  </a:t>
            </a:r>
            <a:endParaRPr lang="ru-RU" sz="3200">
              <a:latin typeface="Calibri" pitchFamily="34" charset="0"/>
            </a:endParaRPr>
          </a:p>
        </p:txBody>
      </p:sp>
      <p:graphicFrame>
        <p:nvGraphicFramePr>
          <p:cNvPr id="33794" name="Object 3"/>
          <p:cNvGraphicFramePr>
            <a:graphicFrameLocks noChangeAspect="1"/>
          </p:cNvGraphicFramePr>
          <p:nvPr/>
        </p:nvGraphicFramePr>
        <p:xfrm>
          <a:off x="1979613" y="476250"/>
          <a:ext cx="4114800" cy="865188"/>
        </p:xfrm>
        <a:graphic>
          <a:graphicData uri="http://schemas.openxmlformats.org/presentationml/2006/ole">
            <mc:AlternateContent xmlns:mc="http://schemas.openxmlformats.org/markup-compatibility/2006">
              <mc:Choice xmlns:v="urn:schemas-microsoft-com:vml" Requires="v">
                <p:oleObj spid="_x0000_s33794" name="Формула" r:id="rId2" imgW="1459866" imgH="304668" progId="Equation.3">
                  <p:embed/>
                </p:oleObj>
              </mc:Choice>
              <mc:Fallback>
                <p:oleObj name="Формула" r:id="rId2" imgW="1459866" imgH="304668" progId="Equation.3">
                  <p:embed/>
                  <p:pic>
                    <p:nvPicPr>
                      <p:cNvPr id="0" name="Object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613" y="476250"/>
                        <a:ext cx="4114800" cy="8651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6805" name="Rectangle 5"/>
          <p:cNvSpPr>
            <a:spLocks noChangeArrowheads="1"/>
          </p:cNvSpPr>
          <p:nvPr/>
        </p:nvSpPr>
        <p:spPr bwMode="auto">
          <a:xfrm>
            <a:off x="0" y="4941168"/>
            <a:ext cx="9144000" cy="1784350"/>
          </a:xfrm>
          <a:prstGeom prst="rect">
            <a:avLst/>
          </a:prstGeom>
          <a:noFill/>
          <a:ln w="9525">
            <a:noFill/>
            <a:miter lim="800000"/>
            <a:headEnd/>
            <a:tailEnd/>
          </a:ln>
          <a:effectLst/>
        </p:spPr>
        <p:txBody>
          <a:bodyPr anchor="ctr">
            <a:spAutoFit/>
          </a:bodyPr>
          <a:lstStyle/>
          <a:p>
            <a:pPr indent="539750" algn="just" eaLnBrk="0" hangingPunct="0">
              <a:defRPr/>
            </a:pPr>
            <a:r>
              <a:rPr lang="ru-RU" sz="1400" dirty="0">
                <a:latin typeface="Arial" pitchFamily="34" charset="0"/>
                <a:ea typeface="Times New Roman" pitchFamily="18" charset="0"/>
                <a:cs typeface="Arial" pitchFamily="34" charset="0"/>
              </a:rPr>
              <a:t> </a:t>
            </a:r>
            <a:endParaRPr lang="ru-RU" sz="1100" dirty="0">
              <a:latin typeface="Arial" pitchFamily="34" charset="0"/>
              <a:cs typeface="Arial" pitchFamily="34" charset="0"/>
            </a:endParaRPr>
          </a:p>
          <a:p>
            <a:pPr algn="just" eaLnBrk="0" hangingPunct="0">
              <a:defRPr/>
            </a:pPr>
            <a:r>
              <a:rPr lang="fr-FR" sz="3200" i="1" dirty="0">
                <a:latin typeface="+mn-lt"/>
                <a:ea typeface="Times New Roman" pitchFamily="18" charset="0"/>
                <a:cs typeface="Arial" pitchFamily="34" charset="0"/>
              </a:rPr>
              <a:t>C</a:t>
            </a:r>
            <a:r>
              <a:rPr lang="fr-FR" sz="3200" i="1" baseline="-30000" dirty="0">
                <a:latin typeface="+mn-lt"/>
                <a:ea typeface="Times New Roman" pitchFamily="18" charset="0"/>
                <a:cs typeface="Arial" pitchFamily="34" charset="0"/>
              </a:rPr>
              <a:t>0</a:t>
            </a:r>
            <a:r>
              <a:rPr lang="fr-FR" sz="3200" dirty="0">
                <a:latin typeface="+mn-lt"/>
                <a:ea typeface="Times New Roman" pitchFamily="18" charset="0"/>
                <a:cs typeface="Arial" pitchFamily="34" charset="0"/>
              </a:rPr>
              <a:t>(</a:t>
            </a:r>
            <a:r>
              <a:rPr lang="fr-FR" sz="3200" i="1" dirty="0">
                <a:latin typeface="+mn-lt"/>
                <a:ea typeface="Times New Roman" pitchFamily="18" charset="0"/>
                <a:cs typeface="Arial" pitchFamily="34" charset="0"/>
              </a:rPr>
              <a:t>f</a:t>
            </a:r>
            <a:r>
              <a:rPr lang="fr-FR" sz="3200" dirty="0">
                <a:latin typeface="+mn-lt"/>
                <a:ea typeface="Times New Roman" pitchFamily="18" charset="0"/>
                <a:cs typeface="Arial" pitchFamily="34" charset="0"/>
              </a:rPr>
              <a:t>)</a:t>
            </a:r>
            <a:r>
              <a:rPr lang="fr-FR" sz="3200" i="1" dirty="0">
                <a:latin typeface="+mn-lt"/>
                <a:ea typeface="Times New Roman" pitchFamily="18" charset="0"/>
                <a:cs typeface="Arial" pitchFamily="34" charset="0"/>
              </a:rPr>
              <a:t>=K</a:t>
            </a:r>
            <a:r>
              <a:rPr lang="fr-FR" sz="3200" i="1" baseline="30000" dirty="0">
                <a:latin typeface="+mn-lt"/>
                <a:ea typeface="Times New Roman" pitchFamily="18" charset="0"/>
                <a:cs typeface="Arial" pitchFamily="34" charset="0"/>
              </a:rPr>
              <a:t>0</a:t>
            </a:r>
            <a:r>
              <a:rPr lang="fr-FR" sz="3200" dirty="0">
                <a:latin typeface="+mn-lt"/>
                <a:ea typeface="Times New Roman" pitchFamily="18" charset="0"/>
                <a:cs typeface="Arial" pitchFamily="34" charset="0"/>
              </a:rPr>
              <a:t>(</a:t>
            </a:r>
            <a:r>
              <a:rPr lang="fr-FR" sz="3200" i="1" dirty="0">
                <a:latin typeface="+mn-lt"/>
                <a:ea typeface="Times New Roman" pitchFamily="18" charset="0"/>
                <a:cs typeface="Arial" pitchFamily="34" charset="0"/>
              </a:rPr>
              <a:t>f)</a:t>
            </a:r>
            <a:r>
              <a:rPr lang="en-US" sz="3200" dirty="0">
                <a:latin typeface="+mn-lt"/>
                <a:ea typeface="Times New Roman" pitchFamily="18" charset="0"/>
                <a:cs typeface="Arial" pitchFamily="34" charset="0"/>
              </a:rPr>
              <a:t>:</a:t>
            </a:r>
            <a:r>
              <a:rPr lang="fr-FR" sz="3200" dirty="0">
                <a:latin typeface="+mn-lt"/>
                <a:ea typeface="Times New Roman" pitchFamily="18" charset="0"/>
                <a:cs typeface="Arial" pitchFamily="34" charset="0"/>
              </a:rPr>
              <a:t> 	</a:t>
            </a:r>
            <a:r>
              <a:rPr lang="fr-FR" sz="3200" i="1" dirty="0">
                <a:latin typeface="+mn-lt"/>
                <a:ea typeface="Times New Roman" pitchFamily="18" charset="0"/>
                <a:cs typeface="Arial" pitchFamily="34" charset="0"/>
              </a:rPr>
              <a:t>S</a:t>
            </a:r>
            <a:r>
              <a:rPr lang="fr-FR" sz="3200" i="1" baseline="30000" dirty="0">
                <a:latin typeface="+mn-lt"/>
                <a:ea typeface="Times New Roman" pitchFamily="18" charset="0"/>
                <a:cs typeface="Arial" pitchFamily="34" charset="0"/>
              </a:rPr>
              <a:t>a</a:t>
            </a:r>
            <a:r>
              <a:rPr lang="fr-FR" sz="3200" dirty="0">
                <a:latin typeface="+mn-lt"/>
                <a:ea typeface="Times New Roman" pitchFamily="18" charset="0"/>
                <a:cs typeface="Arial" pitchFamily="34" charset="0"/>
              </a:rPr>
              <a:t>=5</a:t>
            </a:r>
            <a:r>
              <a:rPr lang="ru-RU" sz="3200" i="1" dirty="0">
                <a:latin typeface="+mn-lt"/>
                <a:ea typeface="Times New Roman" pitchFamily="18" charset="0"/>
                <a:cs typeface="Arial" pitchFamily="34" charset="0"/>
                <a:sym typeface="Symbol" pitchFamily="18" charset="2"/>
              </a:rPr>
              <a:t></a:t>
            </a:r>
            <a:r>
              <a:rPr lang="fr-FR" sz="3200" dirty="0">
                <a:latin typeface="+mn-lt"/>
                <a:ea typeface="Times New Roman" pitchFamily="18" charset="0"/>
                <a:cs typeface="Arial" pitchFamily="34" charset="0"/>
              </a:rPr>
              <a:t>3=15; </a:t>
            </a:r>
            <a:r>
              <a:rPr lang="fr-FR" sz="3200" i="1" dirty="0">
                <a:latin typeface="+mn-lt"/>
                <a:ea typeface="Times New Roman" pitchFamily="18" charset="0"/>
                <a:cs typeface="Arial" pitchFamily="34" charset="0"/>
                <a:sym typeface="Symbol" pitchFamily="18" charset="2"/>
              </a:rPr>
              <a:t>	S</a:t>
            </a:r>
            <a:r>
              <a:rPr lang="fr-FR" sz="3200" i="1" baseline="30000" dirty="0">
                <a:latin typeface="+mn-lt"/>
                <a:ea typeface="Times New Roman" pitchFamily="18" charset="0"/>
                <a:cs typeface="Arial" pitchFamily="34" charset="0"/>
                <a:sym typeface="Symbol" pitchFamily="18" charset="2"/>
              </a:rPr>
              <a:t>b</a:t>
            </a:r>
            <a:r>
              <a:rPr lang="fr-FR" sz="3200" i="1" dirty="0">
                <a:latin typeface="+mn-lt"/>
                <a:ea typeface="Times New Roman" pitchFamily="18" charset="0"/>
                <a:cs typeface="Arial" pitchFamily="34" charset="0"/>
                <a:sym typeface="Symbol" pitchFamily="18" charset="2"/>
              </a:rPr>
              <a:t>=S</a:t>
            </a:r>
            <a:r>
              <a:rPr lang="fr-FR" sz="3200" i="1" baseline="30000" dirty="0">
                <a:latin typeface="+mn-lt"/>
                <a:ea typeface="Times New Roman" pitchFamily="18" charset="0"/>
                <a:cs typeface="Arial" pitchFamily="34" charset="0"/>
                <a:sym typeface="Symbol" pitchFamily="18" charset="2"/>
              </a:rPr>
              <a:t>a</a:t>
            </a:r>
            <a:r>
              <a:rPr lang="fr-FR" sz="3200" dirty="0">
                <a:latin typeface="+mn-lt"/>
                <a:ea typeface="Times New Roman" pitchFamily="18" charset="0"/>
                <a:cs typeface="Arial" pitchFamily="34" charset="0"/>
                <a:sym typeface="Symbol" pitchFamily="18" charset="2"/>
              </a:rPr>
              <a:t>+5=20;</a:t>
            </a:r>
            <a:endParaRPr lang="ru-RU" sz="3200" i="1" dirty="0">
              <a:latin typeface="+mn-lt"/>
              <a:cs typeface="Arial" pitchFamily="34" charset="0"/>
              <a:sym typeface="Symbol" pitchFamily="18" charset="2"/>
            </a:endParaRPr>
          </a:p>
          <a:p>
            <a:pPr algn="just" eaLnBrk="0" hangingPunct="0">
              <a:defRPr/>
            </a:pPr>
            <a:r>
              <a:rPr lang="fr-FR" sz="3200" i="1" dirty="0">
                <a:latin typeface="+mn-lt"/>
                <a:ea typeface="Times New Roman" pitchFamily="18" charset="0"/>
                <a:cs typeface="Arial" pitchFamily="34" charset="0"/>
                <a:sym typeface="Symbol" pitchFamily="18" charset="2"/>
              </a:rPr>
              <a:t>C</a:t>
            </a:r>
            <a:r>
              <a:rPr lang="fr-FR" sz="3200" i="1" baseline="-30000" dirty="0">
                <a:latin typeface="+mn-lt"/>
                <a:ea typeface="Times New Roman" pitchFamily="18" charset="0"/>
                <a:cs typeface="Arial" pitchFamily="34" charset="0"/>
                <a:sym typeface="Symbol" pitchFamily="18" charset="2"/>
              </a:rPr>
              <a:t>1</a:t>
            </a:r>
            <a:r>
              <a:rPr lang="fr-FR" sz="3200" dirty="0">
                <a:latin typeface="+mn-lt"/>
                <a:ea typeface="Times New Roman" pitchFamily="18" charset="0"/>
                <a:cs typeface="Arial" pitchFamily="34" charset="0"/>
                <a:sym typeface="Symbol" pitchFamily="18" charset="2"/>
              </a:rPr>
              <a:t>(</a:t>
            </a:r>
            <a:r>
              <a:rPr lang="fr-FR" sz="3200" i="1" dirty="0">
                <a:latin typeface="+mn-lt"/>
                <a:ea typeface="Times New Roman" pitchFamily="18" charset="0"/>
                <a:cs typeface="Arial" pitchFamily="34" charset="0"/>
                <a:sym typeface="Symbol" pitchFamily="18" charset="2"/>
              </a:rPr>
              <a:t>f</a:t>
            </a:r>
            <a:r>
              <a:rPr lang="fr-FR" sz="3200" dirty="0">
                <a:latin typeface="+mn-lt"/>
                <a:ea typeface="Times New Roman" pitchFamily="18" charset="0"/>
                <a:cs typeface="Arial" pitchFamily="34" charset="0"/>
                <a:sym typeface="Symbol" pitchFamily="18" charset="2"/>
              </a:rPr>
              <a:t>)</a:t>
            </a:r>
            <a:r>
              <a:rPr lang="fr-FR" sz="3200" i="1" dirty="0">
                <a:latin typeface="+mn-lt"/>
                <a:ea typeface="Times New Roman" pitchFamily="18" charset="0"/>
                <a:cs typeface="Arial" pitchFamily="34" charset="0"/>
                <a:sym typeface="Symbol" pitchFamily="18" charset="2"/>
              </a:rPr>
              <a:t>=K</a:t>
            </a:r>
            <a:r>
              <a:rPr lang="fr-FR" sz="3200" i="1" baseline="30000" dirty="0">
                <a:latin typeface="+mn-lt"/>
                <a:ea typeface="Times New Roman" pitchFamily="18" charset="0"/>
                <a:cs typeface="Arial" pitchFamily="34" charset="0"/>
                <a:sym typeface="Symbol" pitchFamily="18" charset="2"/>
              </a:rPr>
              <a:t>1</a:t>
            </a:r>
            <a:r>
              <a:rPr lang="fr-FR" sz="3200" dirty="0">
                <a:latin typeface="+mn-lt"/>
                <a:ea typeface="Times New Roman" pitchFamily="18" charset="0"/>
                <a:cs typeface="Arial" pitchFamily="34" charset="0"/>
                <a:sym typeface="Symbol" pitchFamily="18" charset="2"/>
              </a:rPr>
              <a:t>(</a:t>
            </a:r>
            <a:r>
              <a:rPr lang="fr-FR" sz="3200" i="1" dirty="0">
                <a:latin typeface="+mn-lt"/>
                <a:ea typeface="Times New Roman" pitchFamily="18" charset="0"/>
                <a:cs typeface="Arial" pitchFamily="34" charset="0"/>
                <a:sym typeface="Symbol" pitchFamily="18" charset="2"/>
              </a:rPr>
              <a:t>f</a:t>
            </a:r>
            <a:r>
              <a:rPr lang="fr-FR" sz="3200" dirty="0">
                <a:latin typeface="+mn-lt"/>
                <a:ea typeface="Times New Roman" pitchFamily="18" charset="0"/>
                <a:cs typeface="Arial" pitchFamily="34" charset="0"/>
                <a:sym typeface="Symbol" pitchFamily="18" charset="2"/>
              </a:rPr>
              <a:t>)</a:t>
            </a:r>
            <a:r>
              <a:rPr lang="en-US" sz="3200" i="1" dirty="0">
                <a:latin typeface="+mn-lt"/>
                <a:ea typeface="Times New Roman" pitchFamily="18" charset="0"/>
                <a:cs typeface="Arial" pitchFamily="34" charset="0"/>
                <a:sym typeface="Symbol" pitchFamily="18" charset="2"/>
              </a:rPr>
              <a:t>:</a:t>
            </a:r>
            <a:r>
              <a:rPr lang="fr-FR" sz="3200" i="1" dirty="0">
                <a:latin typeface="+mn-lt"/>
                <a:ea typeface="Times New Roman" pitchFamily="18" charset="0"/>
                <a:cs typeface="Arial" pitchFamily="34" charset="0"/>
                <a:sym typeface="Symbol" pitchFamily="18" charset="2"/>
              </a:rPr>
              <a:t> 	S</a:t>
            </a:r>
            <a:r>
              <a:rPr lang="fr-FR" sz="3200" i="1" baseline="30000" dirty="0">
                <a:latin typeface="+mn-lt"/>
                <a:ea typeface="Times New Roman" pitchFamily="18" charset="0"/>
                <a:cs typeface="Arial" pitchFamily="34" charset="0"/>
                <a:sym typeface="Symbol" pitchFamily="18" charset="2"/>
              </a:rPr>
              <a:t>a</a:t>
            </a:r>
            <a:r>
              <a:rPr lang="fr-FR" sz="3200" dirty="0">
                <a:latin typeface="+mn-lt"/>
                <a:ea typeface="Times New Roman" pitchFamily="18" charset="0"/>
                <a:cs typeface="Arial" pitchFamily="34" charset="0"/>
                <a:sym typeface="Symbol" pitchFamily="18" charset="2"/>
              </a:rPr>
              <a:t>=4</a:t>
            </a:r>
            <a:r>
              <a:rPr lang="ru-RU" sz="3200" i="1" dirty="0">
                <a:latin typeface="+mn-lt"/>
                <a:ea typeface="Times New Roman" pitchFamily="18" charset="0"/>
                <a:cs typeface="Arial" pitchFamily="34" charset="0"/>
                <a:sym typeface="Symbol" pitchFamily="18" charset="2"/>
              </a:rPr>
              <a:t></a:t>
            </a:r>
            <a:r>
              <a:rPr lang="fr-FR" sz="3200" dirty="0">
                <a:latin typeface="+mn-lt"/>
                <a:ea typeface="Times New Roman" pitchFamily="18" charset="0"/>
                <a:cs typeface="Arial" pitchFamily="34" charset="0"/>
              </a:rPr>
              <a:t>2=8; </a:t>
            </a:r>
            <a:r>
              <a:rPr lang="fr-FR" sz="3200" i="1" dirty="0">
                <a:latin typeface="+mn-lt"/>
                <a:ea typeface="Times New Roman" pitchFamily="18" charset="0"/>
                <a:cs typeface="Arial" pitchFamily="34" charset="0"/>
                <a:sym typeface="Symbol" pitchFamily="18" charset="2"/>
              </a:rPr>
              <a:t>		S</a:t>
            </a:r>
            <a:r>
              <a:rPr lang="fr-FR" sz="3200" i="1" baseline="30000" dirty="0">
                <a:latin typeface="+mn-lt"/>
                <a:ea typeface="Times New Roman" pitchFamily="18" charset="0"/>
                <a:cs typeface="Arial" pitchFamily="34" charset="0"/>
                <a:sym typeface="Symbol" pitchFamily="18" charset="2"/>
              </a:rPr>
              <a:t>b</a:t>
            </a:r>
            <a:r>
              <a:rPr lang="fr-FR" sz="3200" i="1" dirty="0">
                <a:latin typeface="+mn-lt"/>
                <a:ea typeface="Times New Roman" pitchFamily="18" charset="0"/>
                <a:cs typeface="Arial" pitchFamily="34" charset="0"/>
                <a:sym typeface="Symbol" pitchFamily="18" charset="2"/>
              </a:rPr>
              <a:t>=S</a:t>
            </a:r>
            <a:r>
              <a:rPr lang="fr-FR" sz="3200" i="1" baseline="30000" dirty="0">
                <a:latin typeface="+mn-lt"/>
                <a:ea typeface="Times New Roman" pitchFamily="18" charset="0"/>
                <a:cs typeface="Arial" pitchFamily="34" charset="0"/>
                <a:sym typeface="Symbol" pitchFamily="18" charset="2"/>
              </a:rPr>
              <a:t>a</a:t>
            </a:r>
            <a:r>
              <a:rPr lang="fr-FR" sz="3200" dirty="0">
                <a:latin typeface="+mn-lt"/>
                <a:ea typeface="Times New Roman" pitchFamily="18" charset="0"/>
                <a:cs typeface="Arial" pitchFamily="34" charset="0"/>
                <a:sym typeface="Symbol" pitchFamily="18" charset="2"/>
              </a:rPr>
              <a:t>+4=12;</a:t>
            </a:r>
            <a:endParaRPr lang="ru-RU" sz="3200" i="1" dirty="0">
              <a:latin typeface="+mn-lt"/>
              <a:cs typeface="Arial" pitchFamily="34" charset="0"/>
              <a:sym typeface="Symbol" pitchFamily="18" charset="2"/>
            </a:endParaRPr>
          </a:p>
          <a:p>
            <a:pPr algn="just" eaLnBrk="0" hangingPunct="0">
              <a:defRPr/>
            </a:pPr>
            <a:r>
              <a:rPr lang="fr-FR" sz="3200" i="1" dirty="0">
                <a:latin typeface="+mn-lt"/>
                <a:ea typeface="Times New Roman" pitchFamily="18" charset="0"/>
                <a:cs typeface="Arial" pitchFamily="34" charset="0"/>
                <a:sym typeface="Symbol" pitchFamily="18" charset="2"/>
              </a:rPr>
              <a:t>C</a:t>
            </a:r>
            <a:r>
              <a:rPr lang="en-US" sz="3200" i="1" baseline="-30000" dirty="0">
                <a:latin typeface="+mn-lt"/>
                <a:ea typeface="Times New Roman" pitchFamily="18" charset="0"/>
                <a:cs typeface="Arial" pitchFamily="34" charset="0"/>
                <a:sym typeface="Symbol" pitchFamily="18" charset="2"/>
              </a:rPr>
              <a:t>2</a:t>
            </a:r>
            <a:r>
              <a:rPr lang="fr-FR" sz="3200" dirty="0">
                <a:latin typeface="+mn-lt"/>
                <a:ea typeface="Times New Roman" pitchFamily="18" charset="0"/>
                <a:cs typeface="Arial" pitchFamily="34" charset="0"/>
                <a:sym typeface="Symbol" pitchFamily="18" charset="2"/>
              </a:rPr>
              <a:t>(</a:t>
            </a:r>
            <a:r>
              <a:rPr lang="fr-FR" sz="3200" i="1" dirty="0">
                <a:latin typeface="+mn-lt"/>
                <a:ea typeface="Times New Roman" pitchFamily="18" charset="0"/>
                <a:cs typeface="Arial" pitchFamily="34" charset="0"/>
                <a:sym typeface="Symbol" pitchFamily="18" charset="2"/>
              </a:rPr>
              <a:t>f</a:t>
            </a:r>
            <a:r>
              <a:rPr lang="fr-FR" sz="3200" dirty="0">
                <a:latin typeface="+mn-lt"/>
                <a:ea typeface="Times New Roman" pitchFamily="18" charset="0"/>
                <a:cs typeface="Arial" pitchFamily="34" charset="0"/>
                <a:sym typeface="Symbol" pitchFamily="18" charset="2"/>
              </a:rPr>
              <a:t>)</a:t>
            </a:r>
            <a:r>
              <a:rPr lang="fr-FR" sz="3200" i="1" dirty="0">
                <a:latin typeface="+mn-lt"/>
                <a:ea typeface="Times New Roman" pitchFamily="18" charset="0"/>
                <a:cs typeface="Arial" pitchFamily="34" charset="0"/>
                <a:sym typeface="Symbol" pitchFamily="18" charset="2"/>
              </a:rPr>
              <a:t>=</a:t>
            </a:r>
            <a:r>
              <a:rPr lang="en-US" sz="3200" i="1" dirty="0" err="1">
                <a:latin typeface="+mn-lt"/>
                <a:ea typeface="Times New Roman" pitchFamily="18" charset="0"/>
                <a:cs typeface="Arial" pitchFamily="34" charset="0"/>
                <a:sym typeface="Symbol" pitchFamily="18" charset="2"/>
              </a:rPr>
              <a:t>C</a:t>
            </a:r>
            <a:r>
              <a:rPr lang="en-US" sz="3200" i="1" baseline="-30000" dirty="0" err="1">
                <a:latin typeface="+mn-lt"/>
                <a:ea typeface="Times New Roman" pitchFamily="18" charset="0"/>
                <a:cs typeface="Arial" pitchFamily="34" charset="0"/>
                <a:sym typeface="Symbol" pitchFamily="18" charset="2"/>
              </a:rPr>
              <a:t>min</a:t>
            </a:r>
            <a:r>
              <a:rPr lang="en-US" sz="3200" dirty="0">
                <a:latin typeface="+mn-lt"/>
                <a:ea typeface="Times New Roman" pitchFamily="18" charset="0"/>
                <a:cs typeface="Arial" pitchFamily="34" charset="0"/>
                <a:sym typeface="Symbol" pitchFamily="18" charset="2"/>
              </a:rPr>
              <a:t>(</a:t>
            </a:r>
            <a:r>
              <a:rPr lang="en-US" sz="3200" i="1" dirty="0">
                <a:latin typeface="+mn-lt"/>
                <a:ea typeface="Times New Roman" pitchFamily="18" charset="0"/>
                <a:cs typeface="Arial" pitchFamily="34" charset="0"/>
                <a:sym typeface="Symbol" pitchFamily="18" charset="2"/>
              </a:rPr>
              <a:t>f</a:t>
            </a:r>
            <a:r>
              <a:rPr lang="en-US" sz="3200" dirty="0">
                <a:latin typeface="+mn-lt"/>
                <a:ea typeface="Times New Roman" pitchFamily="18" charset="0"/>
                <a:cs typeface="Arial" pitchFamily="34" charset="0"/>
                <a:sym typeface="Symbol" pitchFamily="18" charset="2"/>
              </a:rPr>
              <a:t>):</a:t>
            </a:r>
            <a:r>
              <a:rPr lang="en-US" sz="3200" i="1" dirty="0">
                <a:latin typeface="+mn-lt"/>
                <a:ea typeface="Times New Roman" pitchFamily="18" charset="0"/>
                <a:cs typeface="Arial" pitchFamily="34" charset="0"/>
                <a:sym typeface="Symbol" pitchFamily="18" charset="2"/>
              </a:rPr>
              <a:t> 	S</a:t>
            </a:r>
            <a:r>
              <a:rPr lang="en-US" sz="3200" i="1" baseline="30000" dirty="0">
                <a:latin typeface="+mn-lt"/>
                <a:ea typeface="Times New Roman" pitchFamily="18" charset="0"/>
                <a:cs typeface="Arial" pitchFamily="34" charset="0"/>
                <a:sym typeface="Symbol" pitchFamily="18" charset="2"/>
              </a:rPr>
              <a:t>a</a:t>
            </a:r>
            <a:r>
              <a:rPr lang="en-US" sz="3200" dirty="0">
                <a:latin typeface="+mn-lt"/>
                <a:ea typeface="Times New Roman" pitchFamily="18" charset="0"/>
                <a:cs typeface="Arial" pitchFamily="34" charset="0"/>
                <a:sym typeface="Symbol" pitchFamily="18" charset="2"/>
              </a:rPr>
              <a:t>=3</a:t>
            </a:r>
            <a:r>
              <a:rPr lang="ru-RU" sz="3200" i="1" dirty="0">
                <a:latin typeface="+mn-lt"/>
                <a:ea typeface="Times New Roman" pitchFamily="18" charset="0"/>
                <a:cs typeface="Arial" pitchFamily="34" charset="0"/>
                <a:sym typeface="Symbol" pitchFamily="18" charset="2"/>
              </a:rPr>
              <a:t></a:t>
            </a:r>
            <a:r>
              <a:rPr lang="en-US" sz="3200" dirty="0">
                <a:latin typeface="+mn-lt"/>
                <a:ea typeface="Times New Roman" pitchFamily="18" charset="0"/>
                <a:cs typeface="Arial" pitchFamily="34" charset="0"/>
              </a:rPr>
              <a:t>2=6 ; </a:t>
            </a:r>
            <a:r>
              <a:rPr lang="en-US" sz="3200" i="1" dirty="0">
                <a:latin typeface="+mn-lt"/>
                <a:ea typeface="Times New Roman" pitchFamily="18" charset="0"/>
                <a:cs typeface="Arial" pitchFamily="34" charset="0"/>
                <a:sym typeface="Symbol" pitchFamily="18" charset="2"/>
              </a:rPr>
              <a:t>		</a:t>
            </a:r>
            <a:r>
              <a:rPr lang="en-US" sz="3200" i="1" dirty="0" err="1">
                <a:latin typeface="+mn-lt"/>
                <a:ea typeface="Times New Roman" pitchFamily="18" charset="0"/>
                <a:cs typeface="Arial" pitchFamily="34" charset="0"/>
                <a:sym typeface="Symbol" pitchFamily="18" charset="2"/>
              </a:rPr>
              <a:t>S</a:t>
            </a:r>
            <a:r>
              <a:rPr lang="en-US" sz="3200" i="1" baseline="30000" dirty="0" err="1">
                <a:latin typeface="+mn-lt"/>
                <a:ea typeface="Times New Roman" pitchFamily="18" charset="0"/>
                <a:cs typeface="Arial" pitchFamily="34" charset="0"/>
                <a:sym typeface="Symbol" pitchFamily="18" charset="2"/>
              </a:rPr>
              <a:t>b</a:t>
            </a:r>
            <a:r>
              <a:rPr lang="en-US" sz="3200" dirty="0">
                <a:latin typeface="+mn-lt"/>
                <a:ea typeface="Times New Roman" pitchFamily="18" charset="0"/>
                <a:cs typeface="Arial" pitchFamily="34" charset="0"/>
                <a:sym typeface="Symbol" pitchFamily="18" charset="2"/>
              </a:rPr>
              <a:t>=9.</a:t>
            </a:r>
            <a:endParaRPr lang="en-US" sz="3200" i="1" dirty="0">
              <a:latin typeface="+mn-lt"/>
              <a:ea typeface="Times New Roman" pitchFamily="18" charset="0"/>
              <a:cs typeface="Arial" pitchFamily="34" charset="0"/>
              <a:sym typeface="Symbol" pitchFamily="18" charset="2"/>
            </a:endParaRPr>
          </a:p>
        </p:txBody>
      </p:sp>
      <p:graphicFrame>
        <p:nvGraphicFramePr>
          <p:cNvPr id="7" name="Object 6"/>
          <p:cNvGraphicFramePr>
            <a:graphicFrameLocks noChangeAspect="1"/>
          </p:cNvGraphicFramePr>
          <p:nvPr/>
        </p:nvGraphicFramePr>
        <p:xfrm>
          <a:off x="251520" y="1268760"/>
          <a:ext cx="3456384" cy="2761917"/>
        </p:xfrm>
        <a:graphic>
          <a:graphicData uri="http://schemas.openxmlformats.org/presentationml/2006/ole">
            <mc:AlternateContent xmlns:mc="http://schemas.openxmlformats.org/markup-compatibility/2006">
              <mc:Choice xmlns:v="urn:schemas-microsoft-com:vml" Requires="v">
                <p:oleObj spid="_x0000_s33795" name="Формула" r:id="rId4" imgW="1181100" imgH="1143000" progId="Equation.3">
                  <p:embed/>
                </p:oleObj>
              </mc:Choice>
              <mc:Fallback>
                <p:oleObj name="Формула" r:id="rId4" imgW="1181100" imgH="1143000" progId="Equation.3">
                  <p:embed/>
                  <p:pic>
                    <p:nvPicPr>
                      <p:cNvPr id="0"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1520" y="1268760"/>
                        <a:ext cx="3456384" cy="276191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8" name="Picture 19"/>
          <p:cNvPicPr>
            <a:picLocks noChangeAspect="1" noChangeArrowheads="1"/>
          </p:cNvPicPr>
          <p:nvPr/>
        </p:nvPicPr>
        <p:blipFill>
          <a:blip r:embed="rId6" cstate="print">
            <a:clrChange>
              <a:clrFrom>
                <a:srgbClr val="FFFFFF"/>
              </a:clrFrom>
              <a:clrTo>
                <a:srgbClr val="FFFFFF">
                  <a:alpha val="0"/>
                </a:srgbClr>
              </a:clrTo>
            </a:clrChange>
            <a:lum bright="-20000" contrast="40000"/>
          </a:blip>
          <a:srcRect l="34496" t="34880" r="42616" b="41180"/>
          <a:stretch>
            <a:fillRect/>
          </a:stretch>
        </p:blipFill>
        <p:spPr bwMode="auto">
          <a:xfrm>
            <a:off x="4607620" y="1124298"/>
            <a:ext cx="3708796" cy="2274512"/>
          </a:xfrm>
          <a:prstGeom prst="rect">
            <a:avLst/>
          </a:prstGeom>
          <a:noFill/>
          <a:ln w="9525">
            <a:noFill/>
            <a:miter lim="800000"/>
            <a:headEnd/>
            <a:tailEnd/>
          </a:ln>
        </p:spPr>
      </p:pic>
      <p:graphicFrame>
        <p:nvGraphicFramePr>
          <p:cNvPr id="3" name="Object 4"/>
          <p:cNvGraphicFramePr>
            <a:graphicFrameLocks noChangeAspect="1"/>
          </p:cNvGraphicFramePr>
          <p:nvPr/>
        </p:nvGraphicFramePr>
        <p:xfrm>
          <a:off x="4644008" y="3356992"/>
          <a:ext cx="2880320" cy="1785595"/>
        </p:xfrm>
        <a:graphic>
          <a:graphicData uri="http://schemas.openxmlformats.org/presentationml/2006/ole">
            <mc:AlternateContent xmlns:mc="http://schemas.openxmlformats.org/markup-compatibility/2006">
              <mc:Choice xmlns:v="urn:schemas-microsoft-com:vml" Requires="v">
                <p:oleObj spid="_x0000_s33796" name="Формула" r:id="rId7" imgW="1091726" imgH="710891" progId="Equation.3">
                  <p:embed/>
                </p:oleObj>
              </mc:Choice>
              <mc:Fallback>
                <p:oleObj name="Формула" r:id="rId7" imgW="1091726" imgH="710891" progId="Equation.3">
                  <p:embed/>
                  <p:pic>
                    <p:nvPicPr>
                      <p:cNvPr id="0"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44008" y="3356992"/>
                        <a:ext cx="2880320" cy="178559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20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up)">
                                      <p:cBhvr>
                                        <p:cTn id="12" dur="20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up)">
                                      <p:cBhvr>
                                        <p:cTn id="17" dur="20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76805"/>
                                        </p:tgtEl>
                                        <p:attrNameLst>
                                          <p:attrName>style.visibility</p:attrName>
                                        </p:attrNameLst>
                                      </p:cBhvr>
                                      <p:to>
                                        <p:strVal val="visible"/>
                                      </p:to>
                                    </p:set>
                                    <p:animEffect transition="in" filter="wipe(up)">
                                      <p:cBhvr>
                                        <p:cTn id="22" dur="2000"/>
                                        <p:tgtEl>
                                          <p:spTgt spid="768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805"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p:cNvSpPr>
            <a:spLocks noGrp="1"/>
          </p:cNvSpPr>
          <p:nvPr>
            <p:ph type="sldNum" sz="quarter" idx="12"/>
          </p:nvPr>
        </p:nvSpPr>
        <p:spPr/>
        <p:txBody>
          <a:bodyPr/>
          <a:lstStyle/>
          <a:p>
            <a:pPr>
              <a:defRPr/>
            </a:pPr>
            <a:fld id="{A206CBF4-71E5-47AA-9CB3-A73DF7D1AABB}" type="slidenum">
              <a:rPr lang="ru-RU" smtClean="0"/>
              <a:pPr>
                <a:defRPr/>
              </a:pPr>
              <a:t>76</a:t>
            </a:fld>
            <a:endParaRPr lang="ru-RU"/>
          </a:p>
        </p:txBody>
      </p:sp>
      <p:sp>
        <p:nvSpPr>
          <p:cNvPr id="4" name="Rectangle 6"/>
          <p:cNvSpPr>
            <a:spLocks noChangeArrowheads="1"/>
          </p:cNvSpPr>
          <p:nvPr/>
        </p:nvSpPr>
        <p:spPr bwMode="auto">
          <a:xfrm>
            <a:off x="0" y="0"/>
            <a:ext cx="9144000" cy="1569660"/>
          </a:xfrm>
          <a:prstGeom prst="rect">
            <a:avLst/>
          </a:prstGeom>
          <a:noFill/>
          <a:ln w="9525">
            <a:noFill/>
            <a:miter lim="800000"/>
            <a:headEnd/>
            <a:tailEnd/>
          </a:ln>
        </p:spPr>
        <p:txBody>
          <a:bodyPr anchor="ctr">
            <a:spAutoFit/>
          </a:bodyPr>
          <a:lstStyle/>
          <a:p>
            <a:pPr algn="just" eaLnBrk="0" hangingPunct="0"/>
            <a:r>
              <a:rPr lang="ru-RU" sz="3200" dirty="0">
                <a:latin typeface="Calibri" pitchFamily="34" charset="0"/>
                <a:cs typeface="Times New Roman" pitchFamily="18" charset="0"/>
              </a:rPr>
              <a:t>Цены покрытия </a:t>
            </a:r>
            <a:r>
              <a:rPr lang="en-US" sz="3200" i="1" dirty="0">
                <a:latin typeface="Calibri" pitchFamily="34" charset="0"/>
                <a:cs typeface="Times New Roman" pitchFamily="18" charset="0"/>
              </a:rPr>
              <a:t>S</a:t>
            </a:r>
            <a:r>
              <a:rPr lang="en-US" sz="3200" i="1" baseline="30000" dirty="0">
                <a:latin typeface="Calibri" pitchFamily="34" charset="0"/>
                <a:cs typeface="Times New Roman" pitchFamily="18" charset="0"/>
              </a:rPr>
              <a:t>a</a:t>
            </a:r>
            <a:r>
              <a:rPr lang="ru-RU" sz="3200" dirty="0">
                <a:latin typeface="Calibri" pitchFamily="34" charset="0"/>
                <a:cs typeface="Times New Roman" pitchFamily="18" charset="0"/>
              </a:rPr>
              <a:t> и </a:t>
            </a:r>
            <a:r>
              <a:rPr lang="en-US" sz="3200" i="1" dirty="0" err="1">
                <a:latin typeface="Calibri" pitchFamily="34" charset="0"/>
                <a:cs typeface="Times New Roman" pitchFamily="18" charset="0"/>
              </a:rPr>
              <a:t>S</a:t>
            </a:r>
            <a:r>
              <a:rPr lang="en-US" sz="3200" i="1" baseline="30000" dirty="0" err="1">
                <a:latin typeface="Calibri" pitchFamily="34" charset="0"/>
                <a:cs typeface="Times New Roman" pitchFamily="18" charset="0"/>
              </a:rPr>
              <a:t>b</a:t>
            </a:r>
            <a:r>
              <a:rPr lang="en-US" sz="3200" i="1" dirty="0">
                <a:latin typeface="Calibri" pitchFamily="34" charset="0"/>
                <a:cs typeface="Times New Roman" pitchFamily="18" charset="0"/>
              </a:rPr>
              <a:t> </a:t>
            </a:r>
            <a:r>
              <a:rPr lang="ru-RU" sz="3200" dirty="0">
                <a:latin typeface="Calibri" pitchFamily="34" charset="0"/>
                <a:cs typeface="Times New Roman" pitchFamily="18" charset="0"/>
              </a:rPr>
              <a:t>связаны с ДНФ, соответствующей этому покрытию, следующим образом:</a:t>
            </a:r>
            <a:endParaRPr lang="ru-RU" sz="3200" dirty="0">
              <a:latin typeface="Calibri" pitchFamily="34" charset="0"/>
            </a:endParaRPr>
          </a:p>
        </p:txBody>
      </p:sp>
      <p:sp>
        <p:nvSpPr>
          <p:cNvPr id="5" name="TextBox 4"/>
          <p:cNvSpPr txBox="1"/>
          <p:nvPr/>
        </p:nvSpPr>
        <p:spPr>
          <a:xfrm>
            <a:off x="0" y="1700808"/>
            <a:ext cx="9144000" cy="1077218"/>
          </a:xfrm>
          <a:prstGeom prst="rect">
            <a:avLst/>
          </a:prstGeom>
          <a:noFill/>
        </p:spPr>
        <p:txBody>
          <a:bodyPr wrap="square" rtlCol="0">
            <a:spAutoFit/>
          </a:bodyPr>
          <a:lstStyle/>
          <a:p>
            <a:pPr algn="just" eaLnBrk="0" hangingPunct="0"/>
            <a:r>
              <a:rPr lang="ru-RU" sz="3200" dirty="0">
                <a:latin typeface="Calibri" pitchFamily="34" charset="0"/>
                <a:cs typeface="Times New Roman" pitchFamily="18" charset="0"/>
              </a:rPr>
              <a:t>- цена покрытия </a:t>
            </a:r>
            <a:r>
              <a:rPr lang="en-US" sz="3200" i="1" dirty="0">
                <a:latin typeface="Calibri" pitchFamily="34" charset="0"/>
                <a:cs typeface="Times New Roman" pitchFamily="18" charset="0"/>
              </a:rPr>
              <a:t>S</a:t>
            </a:r>
            <a:r>
              <a:rPr lang="en-US" sz="3200" i="1" baseline="30000" dirty="0">
                <a:latin typeface="Calibri" pitchFamily="34" charset="0"/>
                <a:cs typeface="Times New Roman" pitchFamily="18" charset="0"/>
              </a:rPr>
              <a:t>a</a:t>
            </a:r>
            <a:r>
              <a:rPr lang="ru-RU" sz="3200" dirty="0">
                <a:latin typeface="Calibri" pitchFamily="34" charset="0"/>
                <a:cs typeface="Times New Roman" pitchFamily="18" charset="0"/>
              </a:rPr>
              <a:t> представляет собой количество букв, входящих в ДНФ;</a:t>
            </a:r>
            <a:endParaRPr lang="ru-RU" sz="3200" dirty="0">
              <a:latin typeface="Calibri" pitchFamily="34" charset="0"/>
            </a:endParaRPr>
          </a:p>
        </p:txBody>
      </p:sp>
      <p:sp>
        <p:nvSpPr>
          <p:cNvPr id="6" name="TextBox 5"/>
          <p:cNvSpPr txBox="1"/>
          <p:nvPr/>
        </p:nvSpPr>
        <p:spPr>
          <a:xfrm>
            <a:off x="0" y="2996952"/>
            <a:ext cx="9144000" cy="1077218"/>
          </a:xfrm>
          <a:prstGeom prst="rect">
            <a:avLst/>
          </a:prstGeom>
          <a:noFill/>
        </p:spPr>
        <p:txBody>
          <a:bodyPr wrap="square" rtlCol="0">
            <a:spAutoFit/>
          </a:bodyPr>
          <a:lstStyle/>
          <a:p>
            <a:pPr algn="just" eaLnBrk="0" hangingPunct="0"/>
            <a:r>
              <a:rPr lang="ru-RU" sz="3200" dirty="0">
                <a:latin typeface="Calibri" pitchFamily="34" charset="0"/>
                <a:cs typeface="Times New Roman" pitchFamily="18" charset="0"/>
              </a:rPr>
              <a:t>- цена </a:t>
            </a:r>
            <a:r>
              <a:rPr lang="en-US" sz="3200" i="1" dirty="0" err="1">
                <a:latin typeface="Calibri" pitchFamily="34" charset="0"/>
                <a:cs typeface="Times New Roman" pitchFamily="18" charset="0"/>
              </a:rPr>
              <a:t>S</a:t>
            </a:r>
            <a:r>
              <a:rPr lang="en-US" sz="3200" i="1" baseline="30000" dirty="0" err="1">
                <a:latin typeface="Calibri" pitchFamily="34" charset="0"/>
                <a:cs typeface="Times New Roman" pitchFamily="18" charset="0"/>
              </a:rPr>
              <a:t>b</a:t>
            </a:r>
            <a:r>
              <a:rPr lang="en-US" sz="3200" i="1" dirty="0">
                <a:latin typeface="Calibri" pitchFamily="34" charset="0"/>
                <a:cs typeface="Times New Roman" pitchFamily="18" charset="0"/>
              </a:rPr>
              <a:t> </a:t>
            </a:r>
            <a:r>
              <a:rPr lang="ru-RU" sz="3200" dirty="0">
                <a:latin typeface="Calibri" pitchFamily="34" charset="0"/>
                <a:cs typeface="Times New Roman" pitchFamily="18" charset="0"/>
              </a:rPr>
              <a:t>представляет сумму количества букв и     количества термов, образующих ДНФ. </a:t>
            </a:r>
            <a:endParaRPr lang="ru-RU" sz="3200" dirty="0">
              <a:latin typeface="Calibri" pitchFamily="34" charset="0"/>
            </a:endParaRPr>
          </a:p>
        </p:txBody>
      </p:sp>
      <p:sp>
        <p:nvSpPr>
          <p:cNvPr id="7" name="TextBox 6"/>
          <p:cNvSpPr txBox="1"/>
          <p:nvPr/>
        </p:nvSpPr>
        <p:spPr>
          <a:xfrm>
            <a:off x="0" y="4365104"/>
            <a:ext cx="9144000" cy="1569660"/>
          </a:xfrm>
          <a:prstGeom prst="rect">
            <a:avLst/>
          </a:prstGeom>
          <a:noFill/>
        </p:spPr>
        <p:txBody>
          <a:bodyPr wrap="square" rtlCol="0">
            <a:spAutoFit/>
          </a:bodyPr>
          <a:lstStyle/>
          <a:p>
            <a:r>
              <a:rPr lang="ru-RU" sz="3200" dirty="0">
                <a:latin typeface="Calibri" pitchFamily="34" charset="0"/>
                <a:cs typeface="Times New Roman" pitchFamily="18" charset="0"/>
              </a:rPr>
              <a:t>Цена покрытия хорошо согласуется с ценой схемы, построенной по нормальной форме функции, соответствующей этому покрытию.</a:t>
            </a:r>
            <a:endParaRPr lang="ru-RU" sz="3200" dirty="0">
              <a:latin typeface="Calibri" pitchFamily="34" charset="0"/>
            </a:endParaRPr>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2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up)">
                                      <p:cBhvr>
                                        <p:cTn id="12" dur="20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up)">
                                      <p:cBhvr>
                                        <p:cTn id="17"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p:cNvSpPr>
            <a:spLocks noGrp="1"/>
          </p:cNvSpPr>
          <p:nvPr>
            <p:ph type="sldNum" sz="quarter" idx="12"/>
          </p:nvPr>
        </p:nvSpPr>
        <p:spPr/>
        <p:txBody>
          <a:bodyPr/>
          <a:lstStyle/>
          <a:p>
            <a:pPr>
              <a:defRPr/>
            </a:pPr>
            <a:fld id="{AEBCEAB3-011C-4EEA-BA05-9B8B1FC5E276}" type="slidenum">
              <a:rPr lang="ru-RU" smtClean="0"/>
              <a:pPr>
                <a:defRPr/>
              </a:pPr>
              <a:t>77</a:t>
            </a:fld>
            <a:endParaRPr lang="ru-RU"/>
          </a:p>
        </p:txBody>
      </p:sp>
      <p:sp>
        <p:nvSpPr>
          <p:cNvPr id="34820" name="Rectangle 4"/>
          <p:cNvSpPr>
            <a:spLocks noChangeArrowheads="1"/>
          </p:cNvSpPr>
          <p:nvPr/>
        </p:nvSpPr>
        <p:spPr bwMode="auto">
          <a:xfrm>
            <a:off x="0" y="0"/>
            <a:ext cx="9144000" cy="3540125"/>
          </a:xfrm>
          <a:prstGeom prst="rect">
            <a:avLst/>
          </a:prstGeom>
          <a:noFill/>
          <a:ln w="9525">
            <a:noFill/>
            <a:miter lim="800000"/>
            <a:headEnd/>
            <a:tailEnd/>
          </a:ln>
        </p:spPr>
        <p:txBody>
          <a:bodyPr anchor="ctr">
            <a:spAutoFit/>
          </a:bodyPr>
          <a:lstStyle/>
          <a:p>
            <a:pPr algn="just" eaLnBrk="0" hangingPunct="0"/>
            <a:r>
              <a:rPr lang="ru-RU" sz="3200" b="1" dirty="0">
                <a:solidFill>
                  <a:srgbClr val="FF0000"/>
                </a:solidFill>
                <a:latin typeface="Calibri" pitchFamily="34" charset="0"/>
                <a:cs typeface="Times New Roman" pitchFamily="18" charset="0"/>
              </a:rPr>
              <a:t>Пример.</a:t>
            </a:r>
            <a:r>
              <a:rPr lang="ru-RU" sz="3200" b="1" dirty="0">
                <a:latin typeface="Calibri" pitchFamily="34" charset="0"/>
                <a:cs typeface="Times New Roman" pitchFamily="18" charset="0"/>
              </a:rPr>
              <a:t> </a:t>
            </a:r>
            <a:r>
              <a:rPr lang="ru-RU" sz="3200" dirty="0">
                <a:latin typeface="Calibri" pitchFamily="34" charset="0"/>
                <a:cs typeface="Times New Roman" pitchFamily="18" charset="0"/>
              </a:rPr>
              <a:t>Построить логическую схему, реализующую булеву функцию по МДНФ из примера. Определить цену схемы по </a:t>
            </a:r>
            <a:r>
              <a:rPr lang="ru-RU" sz="3200" dirty="0" err="1">
                <a:latin typeface="Calibri" pitchFamily="34" charset="0"/>
                <a:cs typeface="Times New Roman" pitchFamily="18" charset="0"/>
              </a:rPr>
              <a:t>Квайну</a:t>
            </a:r>
            <a:r>
              <a:rPr lang="ru-RU" sz="3200" dirty="0">
                <a:latin typeface="Calibri" pitchFamily="34" charset="0"/>
                <a:cs typeface="Times New Roman" pitchFamily="18" charset="0"/>
              </a:rPr>
              <a:t> и сравнить ее значение с ценами покрытия </a:t>
            </a:r>
            <a:r>
              <a:rPr lang="en-US" sz="3200" i="1" dirty="0">
                <a:latin typeface="Calibri" pitchFamily="34" charset="0"/>
                <a:cs typeface="Times New Roman" pitchFamily="18" charset="0"/>
              </a:rPr>
              <a:t>S</a:t>
            </a:r>
            <a:r>
              <a:rPr lang="en-US" sz="3200" i="1" baseline="30000" dirty="0">
                <a:latin typeface="Calibri" pitchFamily="34" charset="0"/>
                <a:cs typeface="Times New Roman" pitchFamily="18" charset="0"/>
              </a:rPr>
              <a:t>a</a:t>
            </a:r>
            <a:r>
              <a:rPr lang="ru-RU" sz="3200" dirty="0">
                <a:latin typeface="Calibri" pitchFamily="34" charset="0"/>
                <a:cs typeface="Times New Roman" pitchFamily="18" charset="0"/>
              </a:rPr>
              <a:t> и </a:t>
            </a:r>
            <a:r>
              <a:rPr lang="en-US" sz="3200" i="1" dirty="0" err="1">
                <a:latin typeface="Calibri" pitchFamily="34" charset="0"/>
                <a:cs typeface="Times New Roman" pitchFamily="18" charset="0"/>
              </a:rPr>
              <a:t>S</a:t>
            </a:r>
            <a:r>
              <a:rPr lang="en-US" sz="3200" i="1" baseline="30000" dirty="0" err="1">
                <a:latin typeface="Calibri" pitchFamily="34" charset="0"/>
                <a:cs typeface="Times New Roman" pitchFamily="18" charset="0"/>
              </a:rPr>
              <a:t>b</a:t>
            </a:r>
            <a:r>
              <a:rPr lang="ru-RU" sz="3200" i="1" dirty="0">
                <a:latin typeface="Calibri" pitchFamily="34" charset="0"/>
                <a:cs typeface="Times New Roman" pitchFamily="18" charset="0"/>
              </a:rPr>
              <a:t>.</a:t>
            </a:r>
            <a:endParaRPr lang="ru-RU" sz="3200" dirty="0">
              <a:latin typeface="Calibri" pitchFamily="34" charset="0"/>
            </a:endParaRPr>
          </a:p>
          <a:p>
            <a:pPr algn="just" eaLnBrk="0" hangingPunct="0"/>
            <a:r>
              <a:rPr lang="ru-RU" sz="3200" dirty="0">
                <a:latin typeface="Calibri" pitchFamily="34" charset="0"/>
                <a:cs typeface="Times New Roman" pitchFamily="18" charset="0"/>
              </a:rPr>
              <a:t>В качестве исходного аналитического выражения для построения схемы возьмем МДНФ функции </a:t>
            </a:r>
            <a:r>
              <a:rPr lang="en-US" sz="3200" i="1" dirty="0">
                <a:latin typeface="Calibri" pitchFamily="34" charset="0"/>
                <a:cs typeface="Times New Roman" pitchFamily="18" charset="0"/>
              </a:rPr>
              <a:t>f</a:t>
            </a:r>
            <a:r>
              <a:rPr lang="ru-RU" sz="3200" i="1" baseline="-30000" dirty="0">
                <a:latin typeface="Calibri" pitchFamily="34" charset="0"/>
                <a:cs typeface="Times New Roman" pitchFamily="18" charset="0"/>
              </a:rPr>
              <a:t>2</a:t>
            </a:r>
            <a:r>
              <a:rPr lang="ru-RU" sz="3200" dirty="0">
                <a:latin typeface="Calibri" pitchFamily="34" charset="0"/>
                <a:cs typeface="Times New Roman" pitchFamily="18" charset="0"/>
              </a:rPr>
              <a:t>(</a:t>
            </a:r>
            <a:r>
              <a:rPr lang="en-US" sz="3200" i="1" dirty="0">
                <a:latin typeface="Calibri" pitchFamily="34" charset="0"/>
                <a:cs typeface="Times New Roman" pitchFamily="18" charset="0"/>
              </a:rPr>
              <a:t>X</a:t>
            </a:r>
            <a:r>
              <a:rPr lang="ru-RU" sz="3200" dirty="0">
                <a:latin typeface="Calibri" pitchFamily="34" charset="0"/>
                <a:cs typeface="Times New Roman" pitchFamily="18" charset="0"/>
              </a:rPr>
              <a:t>): </a:t>
            </a:r>
            <a:endParaRPr lang="ru-RU" sz="3200" dirty="0">
              <a:latin typeface="Calibri" pitchFamily="34" charset="0"/>
            </a:endParaRPr>
          </a:p>
        </p:txBody>
      </p:sp>
      <p:graphicFrame>
        <p:nvGraphicFramePr>
          <p:cNvPr id="34818" name="Object 3"/>
          <p:cNvGraphicFramePr>
            <a:graphicFrameLocks noChangeAspect="1"/>
          </p:cNvGraphicFramePr>
          <p:nvPr/>
        </p:nvGraphicFramePr>
        <p:xfrm>
          <a:off x="1476375" y="2852738"/>
          <a:ext cx="4559300" cy="890587"/>
        </p:xfrm>
        <a:graphic>
          <a:graphicData uri="http://schemas.openxmlformats.org/presentationml/2006/ole">
            <mc:AlternateContent xmlns:mc="http://schemas.openxmlformats.org/markup-compatibility/2006">
              <mc:Choice xmlns:v="urn:schemas-microsoft-com:vml" Requires="v">
                <p:oleObj spid="_x0000_s34818" name="Формула" r:id="rId2" imgW="1384300" imgH="228600" progId="Equation.3">
                  <p:embed/>
                </p:oleObj>
              </mc:Choice>
              <mc:Fallback>
                <p:oleObj name="Формула" r:id="rId2" imgW="1384300" imgH="228600" progId="Equation.3">
                  <p:embed/>
                  <p:pic>
                    <p:nvPicPr>
                      <p:cNvPr id="0" name="Object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6375" y="2852738"/>
                        <a:ext cx="4559300" cy="890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4821" name="Rectangle 5"/>
          <p:cNvSpPr>
            <a:spLocks noChangeArrowheads="1"/>
          </p:cNvSpPr>
          <p:nvPr/>
        </p:nvSpPr>
        <p:spPr bwMode="auto">
          <a:xfrm>
            <a:off x="0" y="3860800"/>
            <a:ext cx="9144000" cy="2554288"/>
          </a:xfrm>
          <a:prstGeom prst="rect">
            <a:avLst/>
          </a:prstGeom>
          <a:noFill/>
          <a:ln w="9525">
            <a:noFill/>
            <a:miter lim="800000"/>
            <a:headEnd/>
            <a:tailEnd/>
          </a:ln>
        </p:spPr>
        <p:txBody>
          <a:bodyPr anchor="ctr">
            <a:spAutoFit/>
          </a:bodyPr>
          <a:lstStyle/>
          <a:p>
            <a:pPr algn="just" eaLnBrk="0" hangingPunct="0"/>
            <a:r>
              <a:rPr lang="ru-RU" sz="3200" i="1" dirty="0">
                <a:latin typeface="Calibri" pitchFamily="34" charset="0"/>
                <a:cs typeface="Times New Roman" pitchFamily="18" charset="0"/>
              </a:rPr>
              <a:t> </a:t>
            </a:r>
            <a:r>
              <a:rPr lang="ru-RU" sz="3200" dirty="0">
                <a:latin typeface="Calibri" pitchFamily="34" charset="0"/>
                <a:cs typeface="Times New Roman" pitchFamily="18" charset="0"/>
              </a:rPr>
              <a:t>В качестве системы логических элементов используем элементы булева базиса {И, ИЛИ, НЕ}. Будем строить схему с </a:t>
            </a:r>
            <a:r>
              <a:rPr lang="ru-RU" sz="3200" dirty="0" err="1">
                <a:latin typeface="Calibri" pitchFamily="34" charset="0"/>
                <a:cs typeface="Times New Roman" pitchFamily="18" charset="0"/>
              </a:rPr>
              <a:t>парафазными</a:t>
            </a:r>
            <a:r>
              <a:rPr lang="ru-RU" sz="3200" dirty="0">
                <a:latin typeface="Calibri" pitchFamily="34" charset="0"/>
                <a:cs typeface="Times New Roman" pitchFamily="18" charset="0"/>
              </a:rPr>
              <a:t> входами, в следствии чего элементы НЕ (инверторы) не понадобятся.</a:t>
            </a:r>
            <a:endParaRPr lang="ru-RU" sz="3200" dirty="0">
              <a:latin typeface="Calibri" pitchFamily="34" charset="0"/>
            </a:endParaRPr>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4821"/>
                                        </p:tgtEl>
                                        <p:attrNameLst>
                                          <p:attrName>style.visibility</p:attrName>
                                        </p:attrNameLst>
                                      </p:cBhvr>
                                      <p:to>
                                        <p:strVal val="visible"/>
                                      </p:to>
                                    </p:set>
                                    <p:animEffect transition="in" filter="wipe(up)">
                                      <p:cBhvr>
                                        <p:cTn id="7" dur="2000"/>
                                        <p:tgtEl>
                                          <p:spTgt spid="348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821"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p:cNvSpPr>
            <a:spLocks noGrp="1"/>
          </p:cNvSpPr>
          <p:nvPr>
            <p:ph type="sldNum" sz="quarter" idx="12"/>
          </p:nvPr>
        </p:nvSpPr>
        <p:spPr/>
        <p:txBody>
          <a:bodyPr/>
          <a:lstStyle/>
          <a:p>
            <a:pPr>
              <a:defRPr/>
            </a:pPr>
            <a:fld id="{D1AEEA2E-D150-4397-9108-6D0B1AA1C9D7}" type="slidenum">
              <a:rPr lang="ru-RU" smtClean="0"/>
              <a:pPr>
                <a:defRPr/>
              </a:pPr>
              <a:t>78</a:t>
            </a:fld>
            <a:endParaRPr lang="ru-RU"/>
          </a:p>
        </p:txBody>
      </p:sp>
      <p:graphicFrame>
        <p:nvGraphicFramePr>
          <p:cNvPr id="35842" name="Object 2"/>
          <p:cNvGraphicFramePr>
            <a:graphicFrameLocks noChangeAspect="1"/>
          </p:cNvGraphicFramePr>
          <p:nvPr/>
        </p:nvGraphicFramePr>
        <p:xfrm>
          <a:off x="2268538" y="908050"/>
          <a:ext cx="4175125" cy="889000"/>
        </p:xfrm>
        <a:graphic>
          <a:graphicData uri="http://schemas.openxmlformats.org/presentationml/2006/ole">
            <mc:AlternateContent xmlns:mc="http://schemas.openxmlformats.org/markup-compatibility/2006">
              <mc:Choice xmlns:v="urn:schemas-microsoft-com:vml" Requires="v">
                <p:oleObj spid="_x0000_s35842" name="Формула" r:id="rId2" imgW="1422400" imgH="228600" progId="Equation.3">
                  <p:embed/>
                </p:oleObj>
              </mc:Choice>
              <mc:Fallback>
                <p:oleObj name="Формула" r:id="rId2" imgW="1422400" imgH="228600" progId="Equation.3">
                  <p:embed/>
                  <p:pic>
                    <p:nvPicPr>
                      <p:cNvPr id="0" name="Object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68538" y="908050"/>
                        <a:ext cx="4175125" cy="889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5844" name="AutoShape 3"/>
          <p:cNvSpPr>
            <a:spLocks/>
          </p:cNvSpPr>
          <p:nvPr/>
        </p:nvSpPr>
        <p:spPr bwMode="auto">
          <a:xfrm rot="5400000">
            <a:off x="5687219" y="1448594"/>
            <a:ext cx="288925" cy="792163"/>
          </a:xfrm>
          <a:prstGeom prst="rightBrace">
            <a:avLst>
              <a:gd name="adj1" fmla="val 18431"/>
              <a:gd name="adj2" fmla="val 50000"/>
            </a:avLst>
          </a:prstGeom>
          <a:noFill/>
          <a:ln w="9525">
            <a:solidFill>
              <a:srgbClr val="000000"/>
            </a:solidFill>
            <a:round/>
            <a:headEnd/>
            <a:tailEnd/>
          </a:ln>
        </p:spPr>
        <p:txBody>
          <a:bodyPr/>
          <a:lstStyle/>
          <a:p>
            <a:endParaRPr lang="ru-RU"/>
          </a:p>
        </p:txBody>
      </p:sp>
      <p:sp>
        <p:nvSpPr>
          <p:cNvPr id="35845" name="AutoShape 4"/>
          <p:cNvSpPr>
            <a:spLocks/>
          </p:cNvSpPr>
          <p:nvPr/>
        </p:nvSpPr>
        <p:spPr bwMode="auto">
          <a:xfrm rot="5400000">
            <a:off x="3347244" y="1412082"/>
            <a:ext cx="288925" cy="865187"/>
          </a:xfrm>
          <a:prstGeom prst="rightBrace">
            <a:avLst>
              <a:gd name="adj1" fmla="val 18452"/>
              <a:gd name="adj2" fmla="val 50000"/>
            </a:avLst>
          </a:prstGeom>
          <a:noFill/>
          <a:ln w="9525">
            <a:solidFill>
              <a:srgbClr val="000000"/>
            </a:solidFill>
            <a:round/>
            <a:headEnd/>
            <a:tailEnd/>
          </a:ln>
        </p:spPr>
        <p:txBody>
          <a:bodyPr/>
          <a:lstStyle/>
          <a:p>
            <a:endParaRPr lang="ru-RU"/>
          </a:p>
        </p:txBody>
      </p:sp>
      <p:sp>
        <p:nvSpPr>
          <p:cNvPr id="35846" name="AutoShape 5"/>
          <p:cNvSpPr>
            <a:spLocks/>
          </p:cNvSpPr>
          <p:nvPr/>
        </p:nvSpPr>
        <p:spPr bwMode="auto">
          <a:xfrm rot="5400000">
            <a:off x="4536281" y="1448595"/>
            <a:ext cx="288925" cy="792162"/>
          </a:xfrm>
          <a:prstGeom prst="rightBrace">
            <a:avLst>
              <a:gd name="adj1" fmla="val 18431"/>
              <a:gd name="adj2" fmla="val 50000"/>
            </a:avLst>
          </a:prstGeom>
          <a:noFill/>
          <a:ln w="9525">
            <a:solidFill>
              <a:srgbClr val="000000"/>
            </a:solidFill>
            <a:round/>
            <a:headEnd/>
            <a:tailEnd/>
          </a:ln>
        </p:spPr>
        <p:txBody>
          <a:bodyPr/>
          <a:lstStyle/>
          <a:p>
            <a:endParaRPr lang="ru-RU"/>
          </a:p>
        </p:txBody>
      </p:sp>
      <p:sp>
        <p:nvSpPr>
          <p:cNvPr id="35847" name="AutoShape 1"/>
          <p:cNvSpPr>
            <a:spLocks/>
          </p:cNvSpPr>
          <p:nvPr/>
        </p:nvSpPr>
        <p:spPr bwMode="auto">
          <a:xfrm rot="5400000">
            <a:off x="4680744" y="1377156"/>
            <a:ext cx="287338" cy="2663825"/>
          </a:xfrm>
          <a:prstGeom prst="rightBrace">
            <a:avLst>
              <a:gd name="adj1" fmla="val 71848"/>
              <a:gd name="adj2" fmla="val 50000"/>
            </a:avLst>
          </a:prstGeom>
          <a:noFill/>
          <a:ln w="9525">
            <a:solidFill>
              <a:srgbClr val="000000"/>
            </a:solidFill>
            <a:round/>
            <a:headEnd/>
            <a:tailEnd/>
          </a:ln>
        </p:spPr>
        <p:txBody>
          <a:bodyPr/>
          <a:lstStyle/>
          <a:p>
            <a:endParaRPr lang="ru-RU"/>
          </a:p>
        </p:txBody>
      </p:sp>
      <p:sp>
        <p:nvSpPr>
          <p:cNvPr id="35848" name="Rectangle 6"/>
          <p:cNvSpPr>
            <a:spLocks noChangeArrowheads="1"/>
          </p:cNvSpPr>
          <p:nvPr/>
        </p:nvSpPr>
        <p:spPr bwMode="auto">
          <a:xfrm>
            <a:off x="0" y="0"/>
            <a:ext cx="9144000" cy="1354138"/>
          </a:xfrm>
          <a:prstGeom prst="rect">
            <a:avLst/>
          </a:prstGeom>
          <a:noFill/>
          <a:ln w="9525">
            <a:noFill/>
            <a:miter lim="800000"/>
            <a:headEnd/>
            <a:tailEnd/>
          </a:ln>
        </p:spPr>
        <p:txBody>
          <a:bodyPr anchor="ctr">
            <a:spAutoFit/>
          </a:bodyPr>
          <a:lstStyle/>
          <a:p>
            <a:pPr eaLnBrk="0" hangingPunct="0"/>
            <a:r>
              <a:rPr lang="ru-RU" sz="3200">
                <a:latin typeface="Calibri" pitchFamily="34" charset="0"/>
                <a:cs typeface="Times New Roman" pitchFamily="18" charset="0"/>
              </a:rPr>
              <a:t>Для интерпретации выражения для МДНФ в схему представим его в следующем виде</a:t>
            </a:r>
            <a:r>
              <a:rPr lang="ru-RU" sz="1400">
                <a:cs typeface="Times New Roman" pitchFamily="18" charset="0"/>
              </a:rPr>
              <a:t>:</a:t>
            </a:r>
            <a:endParaRPr lang="ru-RU" sz="1100"/>
          </a:p>
          <a:p>
            <a:pPr eaLnBrk="0" hangingPunct="0"/>
            <a:endParaRPr lang="ru-RU"/>
          </a:p>
        </p:txBody>
      </p:sp>
      <p:sp>
        <p:nvSpPr>
          <p:cNvPr id="35849" name="Rectangle 7"/>
          <p:cNvSpPr>
            <a:spLocks noChangeArrowheads="1"/>
          </p:cNvSpPr>
          <p:nvPr/>
        </p:nvSpPr>
        <p:spPr bwMode="auto">
          <a:xfrm>
            <a:off x="0" y="533400"/>
            <a:ext cx="9144000" cy="0"/>
          </a:xfrm>
          <a:prstGeom prst="rect">
            <a:avLst/>
          </a:prstGeom>
          <a:noFill/>
          <a:ln w="9525">
            <a:noFill/>
            <a:miter lim="800000"/>
            <a:headEnd/>
            <a:tailEnd/>
          </a:ln>
        </p:spPr>
        <p:txBody>
          <a:bodyPr wrap="none" anchor="ctr">
            <a:spAutoFit/>
          </a:bodyPr>
          <a:lstStyle/>
          <a:p>
            <a:endParaRPr lang="ru-RU"/>
          </a:p>
        </p:txBody>
      </p:sp>
      <p:sp>
        <p:nvSpPr>
          <p:cNvPr id="35850" name="Rectangle 9"/>
          <p:cNvSpPr>
            <a:spLocks noChangeArrowheads="1"/>
          </p:cNvSpPr>
          <p:nvPr/>
        </p:nvSpPr>
        <p:spPr bwMode="auto">
          <a:xfrm>
            <a:off x="2232025" y="1989138"/>
            <a:ext cx="5076825" cy="1570037"/>
          </a:xfrm>
          <a:prstGeom prst="rect">
            <a:avLst/>
          </a:prstGeom>
          <a:noFill/>
          <a:ln w="9525">
            <a:noFill/>
            <a:miter lim="800000"/>
            <a:headEnd/>
            <a:tailEnd/>
          </a:ln>
        </p:spPr>
        <p:txBody>
          <a:bodyPr anchor="ctr">
            <a:spAutoFit/>
          </a:bodyPr>
          <a:lstStyle/>
          <a:p>
            <a:pPr indent="539750" algn="just" eaLnBrk="0" hangingPunct="0"/>
            <a:r>
              <a:rPr lang="ru-RU" sz="3200" dirty="0">
                <a:latin typeface="Calibri" pitchFamily="34" charset="0"/>
                <a:cs typeface="Times New Roman" pitchFamily="18" charset="0"/>
              </a:rPr>
              <a:t>       И(2)   И(2)   И(2)</a:t>
            </a:r>
          </a:p>
          <a:p>
            <a:pPr indent="539750" algn="just" eaLnBrk="0" hangingPunct="0"/>
            <a:endParaRPr lang="ru-RU" sz="3200" dirty="0">
              <a:latin typeface="Calibri" pitchFamily="34" charset="0"/>
            </a:endParaRPr>
          </a:p>
          <a:p>
            <a:pPr indent="539750" algn="just" eaLnBrk="0" hangingPunct="0"/>
            <a:r>
              <a:rPr lang="ru-RU" sz="3200" dirty="0">
                <a:latin typeface="Calibri" pitchFamily="34" charset="0"/>
                <a:cs typeface="Times New Roman" pitchFamily="18" charset="0"/>
              </a:rPr>
              <a:t>               ИЛИ(3)</a:t>
            </a:r>
            <a:endParaRPr lang="ru-RU" sz="3200" dirty="0">
              <a:latin typeface="Calibri" pitchFamily="34" charset="0"/>
            </a:endParaRPr>
          </a:p>
        </p:txBody>
      </p:sp>
      <p:sp>
        <p:nvSpPr>
          <p:cNvPr id="35851" name="Rectangle 10"/>
          <p:cNvSpPr>
            <a:spLocks noChangeArrowheads="1"/>
          </p:cNvSpPr>
          <p:nvPr/>
        </p:nvSpPr>
        <p:spPr bwMode="auto">
          <a:xfrm>
            <a:off x="0" y="3695700"/>
            <a:ext cx="9144000" cy="3048000"/>
          </a:xfrm>
          <a:prstGeom prst="rect">
            <a:avLst/>
          </a:prstGeom>
          <a:noFill/>
          <a:ln w="9525">
            <a:noFill/>
            <a:miter lim="800000"/>
            <a:headEnd/>
            <a:tailEnd/>
          </a:ln>
        </p:spPr>
        <p:txBody>
          <a:bodyPr anchor="ctr">
            <a:spAutoFit/>
          </a:bodyPr>
          <a:lstStyle/>
          <a:p>
            <a:pPr algn="just" eaLnBrk="0" hangingPunct="0"/>
            <a:r>
              <a:rPr lang="ru-RU" sz="3200" dirty="0">
                <a:latin typeface="Calibri" pitchFamily="34" charset="0"/>
                <a:cs typeface="Times New Roman" pitchFamily="18" charset="0"/>
              </a:rPr>
              <a:t>где показано соответствие термов функции и логических элементов схемы. Значения аргументов булевой функции и их инверсий интерпретируется в схеме в виде входных сигналов, а значение самой функции интерпретируется в виде выходного сигнала </a:t>
            </a:r>
            <a:r>
              <a:rPr lang="ru-RU" sz="3200" i="1" dirty="0">
                <a:latin typeface="Calibri" pitchFamily="34" charset="0"/>
                <a:cs typeface="Times New Roman" pitchFamily="18" charset="0"/>
              </a:rPr>
              <a:t>у</a:t>
            </a:r>
            <a:r>
              <a:rPr lang="ru-RU" sz="3200" dirty="0">
                <a:latin typeface="Calibri" pitchFamily="34" charset="0"/>
                <a:cs typeface="Times New Roman" pitchFamily="18" charset="0"/>
              </a:rPr>
              <a:t>.</a:t>
            </a:r>
            <a:endParaRPr lang="ru-RU" sz="3200" dirty="0">
              <a:latin typeface="Calibri" pitchFamily="34" charset="0"/>
            </a:endParaRPr>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5851"/>
                                        </p:tgtEl>
                                        <p:attrNameLst>
                                          <p:attrName>style.visibility</p:attrName>
                                        </p:attrNameLst>
                                      </p:cBhvr>
                                      <p:to>
                                        <p:strVal val="visible"/>
                                      </p:to>
                                    </p:set>
                                    <p:animEffect transition="in" filter="wipe(up)">
                                      <p:cBhvr>
                                        <p:cTn id="7" dur="2000"/>
                                        <p:tgtEl>
                                          <p:spTgt spid="358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51"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p:cNvSpPr>
            <a:spLocks noGrp="1"/>
          </p:cNvSpPr>
          <p:nvPr>
            <p:ph type="sldNum" sz="quarter" idx="12"/>
          </p:nvPr>
        </p:nvSpPr>
        <p:spPr/>
        <p:txBody>
          <a:bodyPr/>
          <a:lstStyle/>
          <a:p>
            <a:pPr>
              <a:defRPr/>
            </a:pPr>
            <a:fld id="{CC7B41C2-AA93-47F3-93FD-DE53B1A4CC51}" type="slidenum">
              <a:rPr lang="ru-RU" smtClean="0"/>
              <a:pPr>
                <a:defRPr/>
              </a:pPr>
              <a:t>79</a:t>
            </a:fld>
            <a:endParaRPr lang="ru-RU"/>
          </a:p>
        </p:txBody>
      </p:sp>
      <p:pic>
        <p:nvPicPr>
          <p:cNvPr id="116739" name="Picture 41"/>
          <p:cNvPicPr>
            <a:picLocks noChangeAspect="1" noChangeArrowheads="1"/>
          </p:cNvPicPr>
          <p:nvPr/>
        </p:nvPicPr>
        <p:blipFill>
          <a:blip r:embed="rId2" cstate="print">
            <a:clrChange>
              <a:clrFrom>
                <a:srgbClr val="FFFFFF"/>
              </a:clrFrom>
              <a:clrTo>
                <a:srgbClr val="FFFFFF">
                  <a:alpha val="0"/>
                </a:srgbClr>
              </a:clrTo>
            </a:clrChange>
            <a:lum bright="-20000" contrast="40000"/>
          </a:blip>
          <a:srcRect l="30067" t="39920" r="35973" b="28580"/>
          <a:stretch>
            <a:fillRect/>
          </a:stretch>
        </p:blipFill>
        <p:spPr bwMode="auto">
          <a:xfrm>
            <a:off x="0" y="0"/>
            <a:ext cx="9144000" cy="4248150"/>
          </a:xfrm>
          <a:prstGeom prst="rect">
            <a:avLst/>
          </a:prstGeom>
          <a:noFill/>
          <a:ln w="9525">
            <a:noFill/>
            <a:miter lim="800000"/>
            <a:headEnd/>
            <a:tailEnd/>
          </a:ln>
        </p:spPr>
      </p:pic>
      <p:sp>
        <p:nvSpPr>
          <p:cNvPr id="44" name="Прямоугольник 43"/>
          <p:cNvSpPr/>
          <p:nvPr/>
        </p:nvSpPr>
        <p:spPr>
          <a:xfrm>
            <a:off x="0" y="3933825"/>
            <a:ext cx="9144000" cy="584200"/>
          </a:xfrm>
          <a:prstGeom prst="rect">
            <a:avLst/>
          </a:prstGeom>
        </p:spPr>
        <p:txBody>
          <a:bodyPr>
            <a:spAutoFit/>
          </a:bodyPr>
          <a:lstStyle/>
          <a:p>
            <a:pPr>
              <a:defRPr/>
            </a:pPr>
            <a:r>
              <a:rPr lang="ru-RU" sz="3200" dirty="0">
                <a:latin typeface="+mn-lt"/>
              </a:rPr>
              <a:t>Логическая схема, построенная по покрытию </a:t>
            </a:r>
            <a:r>
              <a:rPr lang="ru-RU" sz="3200" i="1" dirty="0">
                <a:latin typeface="+mn-lt"/>
              </a:rPr>
              <a:t>С</a:t>
            </a:r>
            <a:r>
              <a:rPr lang="ru-RU" sz="3200" i="1" baseline="-25000" dirty="0">
                <a:latin typeface="+mn-lt"/>
              </a:rPr>
              <a:t>2</a:t>
            </a:r>
            <a:r>
              <a:rPr lang="ru-RU" sz="3200" i="1" dirty="0">
                <a:latin typeface="+mn-lt"/>
              </a:rPr>
              <a:t> </a:t>
            </a:r>
            <a:endParaRPr lang="ru-RU" sz="3200" dirty="0">
              <a:latin typeface="+mn-lt"/>
            </a:endParaRPr>
          </a:p>
        </p:txBody>
      </p:sp>
      <p:sp>
        <p:nvSpPr>
          <p:cNvPr id="116741" name="Прямоугольник 44"/>
          <p:cNvSpPr>
            <a:spLocks noChangeArrowheads="1"/>
          </p:cNvSpPr>
          <p:nvPr/>
        </p:nvSpPr>
        <p:spPr bwMode="auto">
          <a:xfrm>
            <a:off x="0" y="4724400"/>
            <a:ext cx="9144000" cy="2062163"/>
          </a:xfrm>
          <a:prstGeom prst="rect">
            <a:avLst/>
          </a:prstGeom>
          <a:noFill/>
          <a:ln w="9525">
            <a:noFill/>
            <a:miter lim="800000"/>
            <a:headEnd/>
            <a:tailEnd/>
          </a:ln>
        </p:spPr>
        <p:txBody>
          <a:bodyPr>
            <a:spAutoFit/>
          </a:bodyPr>
          <a:lstStyle/>
          <a:p>
            <a:pPr algn="just" eaLnBrk="0" hangingPunct="0"/>
            <a:r>
              <a:rPr lang="ru-RU" sz="3200" dirty="0">
                <a:latin typeface="Calibri" pitchFamily="34" charset="0"/>
                <a:cs typeface="Times New Roman" pitchFamily="18" charset="0"/>
              </a:rPr>
              <a:t>Цена схемы по </a:t>
            </a:r>
            <a:r>
              <a:rPr lang="ru-RU" sz="3200" dirty="0" err="1">
                <a:latin typeface="Calibri" pitchFamily="34" charset="0"/>
                <a:cs typeface="Times New Roman" pitchFamily="18" charset="0"/>
              </a:rPr>
              <a:t>Квайну</a:t>
            </a:r>
            <a:r>
              <a:rPr lang="ru-RU" sz="3200" dirty="0">
                <a:latin typeface="Calibri" pitchFamily="34" charset="0"/>
                <a:cs typeface="Times New Roman" pitchFamily="18" charset="0"/>
              </a:rPr>
              <a:t>, определяемая суммарным числом входов во все логические элементы схемы:  </a:t>
            </a:r>
            <a:r>
              <a:rPr lang="en-US" sz="3200" i="1" dirty="0">
                <a:latin typeface="Calibri" pitchFamily="34" charset="0"/>
                <a:cs typeface="Times New Roman" pitchFamily="18" charset="0"/>
              </a:rPr>
              <a:t>S</a:t>
            </a:r>
            <a:r>
              <a:rPr lang="en-US" sz="3200" i="1" baseline="-30000" dirty="0">
                <a:latin typeface="Calibri" pitchFamily="34" charset="0"/>
                <a:cs typeface="Times New Roman" pitchFamily="18" charset="0"/>
              </a:rPr>
              <a:t>Q</a:t>
            </a:r>
            <a:r>
              <a:rPr lang="ru-RU" sz="3200" i="1" dirty="0">
                <a:latin typeface="Calibri" pitchFamily="34" charset="0"/>
                <a:cs typeface="Times New Roman" pitchFamily="18" charset="0"/>
              </a:rPr>
              <a:t>=</a:t>
            </a:r>
            <a:r>
              <a:rPr lang="ru-RU" sz="3200" dirty="0">
                <a:latin typeface="Calibri" pitchFamily="34" charset="0"/>
                <a:cs typeface="Times New Roman" pitchFamily="18" charset="0"/>
              </a:rPr>
              <a:t>2*3 (входы в элементы И) + 1*3 (входы в элемент ИЛИ) =</a:t>
            </a:r>
            <a:r>
              <a:rPr lang="ru-RU" sz="3200" i="1" dirty="0">
                <a:latin typeface="Calibri" pitchFamily="34" charset="0"/>
                <a:cs typeface="Times New Roman" pitchFamily="18" charset="0"/>
              </a:rPr>
              <a:t> </a:t>
            </a:r>
            <a:r>
              <a:rPr lang="ru-RU" sz="3200" dirty="0">
                <a:latin typeface="Calibri" pitchFamily="34" charset="0"/>
                <a:cs typeface="Times New Roman" pitchFamily="18" charset="0"/>
              </a:rPr>
              <a:t>9.</a:t>
            </a:r>
            <a:endParaRPr lang="ru-RU" sz="3200" dirty="0">
              <a:latin typeface="Calibri" pitchFamily="34" charset="0"/>
            </a:endParaRPr>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16741"/>
                                        </p:tgtEl>
                                        <p:attrNameLst>
                                          <p:attrName>style.visibility</p:attrName>
                                        </p:attrNameLst>
                                      </p:cBhvr>
                                      <p:to>
                                        <p:strVal val="visible"/>
                                      </p:to>
                                    </p:set>
                                    <p:animEffect transition="in" filter="wipe(up)">
                                      <p:cBhvr>
                                        <p:cTn id="7" dur="2000"/>
                                        <p:tgtEl>
                                          <p:spTgt spid="1167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74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1"/>
          <p:cNvSpPr>
            <a:spLocks noChangeArrowheads="1"/>
          </p:cNvSpPr>
          <p:nvPr/>
        </p:nvSpPr>
        <p:spPr bwMode="auto">
          <a:xfrm>
            <a:off x="0" y="692696"/>
            <a:ext cx="9144000" cy="1077218"/>
          </a:xfrm>
          <a:prstGeom prst="rect">
            <a:avLst/>
          </a:prstGeom>
          <a:noFill/>
          <a:ln w="9525">
            <a:noFill/>
            <a:miter lim="800000"/>
            <a:headEnd/>
            <a:tailEnd/>
          </a:ln>
        </p:spPr>
        <p:txBody>
          <a:bodyPr anchor="ctr">
            <a:spAutoFit/>
          </a:bodyPr>
          <a:lstStyle/>
          <a:p>
            <a:r>
              <a:rPr lang="ru-RU" sz="3200" b="1" i="1" dirty="0">
                <a:solidFill>
                  <a:srgbClr val="FF0000"/>
                </a:solidFill>
                <a:latin typeface="Calibri" pitchFamily="34" charset="0"/>
                <a:cs typeface="Times New Roman" pitchFamily="18" charset="0"/>
              </a:rPr>
              <a:t>Табличная форма</a:t>
            </a:r>
            <a:r>
              <a:rPr lang="ru-RU" sz="3200" dirty="0">
                <a:solidFill>
                  <a:srgbClr val="FF0000"/>
                </a:solidFill>
                <a:latin typeface="Calibri" pitchFamily="34" charset="0"/>
                <a:cs typeface="Times New Roman" pitchFamily="18" charset="0"/>
              </a:rPr>
              <a:t> </a:t>
            </a:r>
            <a:r>
              <a:rPr lang="ru-RU" sz="3200" dirty="0">
                <a:latin typeface="Calibri" pitchFamily="34" charset="0"/>
                <a:cs typeface="Times New Roman" pitchFamily="18" charset="0"/>
              </a:rPr>
              <a:t>– булева функция задается таблицей истинности.</a:t>
            </a:r>
            <a:endParaRPr lang="ru-RU" sz="3200" dirty="0">
              <a:latin typeface="Calibri" pitchFamily="34" charset="0"/>
            </a:endParaRPr>
          </a:p>
        </p:txBody>
      </p:sp>
      <p:sp>
        <p:nvSpPr>
          <p:cNvPr id="3" name="Номер слайда 2"/>
          <p:cNvSpPr>
            <a:spLocks noGrp="1"/>
          </p:cNvSpPr>
          <p:nvPr>
            <p:ph type="sldNum" sz="quarter" idx="12"/>
          </p:nvPr>
        </p:nvSpPr>
        <p:spPr/>
        <p:txBody>
          <a:bodyPr/>
          <a:lstStyle/>
          <a:p>
            <a:pPr>
              <a:defRPr/>
            </a:pPr>
            <a:fld id="{F807062B-8B0E-41D0-B687-177AE2AC6749}" type="slidenum">
              <a:rPr lang="ru-RU" smtClean="0"/>
              <a:pPr>
                <a:defRPr/>
              </a:pPr>
              <a:t>8</a:t>
            </a:fld>
            <a:endParaRPr lang="ru-RU"/>
          </a:p>
        </p:txBody>
      </p:sp>
      <p:graphicFrame>
        <p:nvGraphicFramePr>
          <p:cNvPr id="78852" name="Object 1"/>
          <p:cNvGraphicFramePr>
            <a:graphicFrameLocks noChangeAspect="1"/>
          </p:cNvGraphicFramePr>
          <p:nvPr/>
        </p:nvGraphicFramePr>
        <p:xfrm>
          <a:off x="3203848" y="4365104"/>
          <a:ext cx="2632075" cy="606425"/>
        </p:xfrm>
        <a:graphic>
          <a:graphicData uri="http://schemas.openxmlformats.org/presentationml/2006/ole">
            <mc:AlternateContent xmlns:mc="http://schemas.openxmlformats.org/markup-compatibility/2006">
              <mc:Choice xmlns:v="urn:schemas-microsoft-com:vml" Requires="v">
                <p:oleObj spid="_x0000_s78852" name="Формула" r:id="rId2" imgW="990360" imgH="228600" progId="Equation.3">
                  <p:embed/>
                </p:oleObj>
              </mc:Choice>
              <mc:Fallback>
                <p:oleObj name="Формула" r:id="rId2" imgW="990360" imgH="228600" progId="Equation.3">
                  <p:embed/>
                  <p:pic>
                    <p:nvPicPr>
                      <p:cNvPr id="0" name="Object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3848" y="4365104"/>
                        <a:ext cx="2632075" cy="6064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TextBox 5"/>
          <p:cNvSpPr txBox="1"/>
          <p:nvPr/>
        </p:nvSpPr>
        <p:spPr>
          <a:xfrm>
            <a:off x="0" y="1916832"/>
            <a:ext cx="9144000" cy="2554545"/>
          </a:xfrm>
          <a:prstGeom prst="rect">
            <a:avLst/>
          </a:prstGeom>
          <a:noFill/>
        </p:spPr>
        <p:txBody>
          <a:bodyPr wrap="square" rtlCol="0">
            <a:spAutoFit/>
          </a:bodyPr>
          <a:lstStyle/>
          <a:p>
            <a:pPr eaLnBrk="0" hangingPunct="0"/>
            <a:r>
              <a:rPr lang="ru-RU" sz="3200" dirty="0">
                <a:latin typeface="Calibri" pitchFamily="34" charset="0"/>
                <a:cs typeface="Times New Roman" pitchFamily="18" charset="0"/>
              </a:rPr>
              <a:t>Переход от аналитической формы к табличной однозначен. Обратный переход однозначным не является.</a:t>
            </a:r>
            <a:endParaRPr lang="ru-RU" sz="3200" dirty="0">
              <a:latin typeface="Calibri" pitchFamily="34" charset="0"/>
            </a:endParaRPr>
          </a:p>
          <a:p>
            <a:pPr eaLnBrk="0" hangingPunct="0"/>
            <a:r>
              <a:rPr lang="ru-RU" sz="3200" dirty="0">
                <a:latin typeface="Calibri" pitchFamily="34" charset="0"/>
                <a:cs typeface="Times New Roman" pitchFamily="18" charset="0"/>
              </a:rPr>
              <a:t>В качестве примера составим таблицу истинности для функции </a:t>
            </a:r>
            <a:r>
              <a:rPr lang="en-US" sz="3200" i="1" dirty="0">
                <a:latin typeface="Calibri" pitchFamily="34" charset="0"/>
                <a:cs typeface="Times New Roman" pitchFamily="18" charset="0"/>
              </a:rPr>
              <a:t>y</a:t>
            </a:r>
            <a:r>
              <a:rPr lang="ru-RU" sz="3200" i="1" baseline="-30000" dirty="0">
                <a:latin typeface="Calibri" pitchFamily="34" charset="0"/>
                <a:cs typeface="Times New Roman" pitchFamily="18" charset="0"/>
              </a:rPr>
              <a:t>1</a:t>
            </a:r>
            <a:r>
              <a:rPr lang="ru-RU" sz="3200" dirty="0">
                <a:latin typeface="Calibri" pitchFamily="34" charset="0"/>
                <a:cs typeface="Times New Roman" pitchFamily="18" charset="0"/>
              </a:rPr>
              <a:t>:</a:t>
            </a:r>
            <a:endParaRPr lang="ru-RU" sz="3200" dirty="0"/>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2000"/>
                                        <p:tgtEl>
                                          <p:spTgt spid="6"/>
                                        </p:tgtEl>
                                      </p:cBhvr>
                                    </p:animEffect>
                                  </p:childTnLst>
                                </p:cTn>
                              </p:par>
                              <p:par>
                                <p:cTn id="8" presetID="22" presetClass="entr" presetSubtype="1" fill="hold" nodeType="withEffect">
                                  <p:stCondLst>
                                    <p:cond delay="0"/>
                                  </p:stCondLst>
                                  <p:childTnLst>
                                    <p:set>
                                      <p:cBhvr>
                                        <p:cTn id="9" dur="1" fill="hold">
                                          <p:stCondLst>
                                            <p:cond delay="0"/>
                                          </p:stCondLst>
                                        </p:cTn>
                                        <p:tgtEl>
                                          <p:spTgt spid="78852"/>
                                        </p:tgtEl>
                                        <p:attrNameLst>
                                          <p:attrName>style.visibility</p:attrName>
                                        </p:attrNameLst>
                                      </p:cBhvr>
                                      <p:to>
                                        <p:strVal val="visible"/>
                                      </p:to>
                                    </p:set>
                                    <p:animEffect transition="in" filter="wipe(up)">
                                      <p:cBhvr>
                                        <p:cTn id="10" dur="2000"/>
                                        <p:tgtEl>
                                          <p:spTgt spid="788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p:cNvSpPr>
            <a:spLocks noGrp="1"/>
          </p:cNvSpPr>
          <p:nvPr>
            <p:ph type="sldNum" sz="quarter" idx="12"/>
          </p:nvPr>
        </p:nvSpPr>
        <p:spPr/>
        <p:txBody>
          <a:bodyPr/>
          <a:lstStyle/>
          <a:p>
            <a:pPr>
              <a:defRPr/>
            </a:pPr>
            <a:fld id="{DE075D49-FE81-4823-AE48-BBE9147B5570}" type="slidenum">
              <a:rPr lang="ru-RU" smtClean="0"/>
              <a:pPr>
                <a:defRPr/>
              </a:pPr>
              <a:t>80</a:t>
            </a:fld>
            <a:endParaRPr lang="ru-RU"/>
          </a:p>
        </p:txBody>
      </p:sp>
      <p:sp>
        <p:nvSpPr>
          <p:cNvPr id="117763" name="Rectangle 1"/>
          <p:cNvSpPr>
            <a:spLocks noChangeArrowheads="1"/>
          </p:cNvSpPr>
          <p:nvPr/>
        </p:nvSpPr>
        <p:spPr bwMode="auto">
          <a:xfrm>
            <a:off x="0" y="0"/>
            <a:ext cx="9144000" cy="1569660"/>
          </a:xfrm>
          <a:prstGeom prst="rect">
            <a:avLst/>
          </a:prstGeom>
          <a:noFill/>
          <a:ln w="9525">
            <a:noFill/>
            <a:miter lim="800000"/>
            <a:headEnd/>
            <a:tailEnd/>
          </a:ln>
        </p:spPr>
        <p:txBody>
          <a:bodyPr anchor="ctr">
            <a:spAutoFit/>
          </a:bodyPr>
          <a:lstStyle/>
          <a:p>
            <a:pPr algn="just" eaLnBrk="0" hangingPunct="0"/>
            <a:r>
              <a:rPr lang="ru-RU" sz="3200" dirty="0">
                <a:latin typeface="Calibri" pitchFamily="34" charset="0"/>
                <a:cs typeface="Times New Roman" pitchFamily="18" charset="0"/>
              </a:rPr>
              <a:t>В свою очередь, цены покрытия по МДНФ, по которой строилась схема, </a:t>
            </a:r>
            <a:r>
              <a:rPr lang="en-US" sz="3200" i="1" dirty="0">
                <a:latin typeface="Calibri" pitchFamily="34" charset="0"/>
                <a:cs typeface="Times New Roman" pitchFamily="18" charset="0"/>
              </a:rPr>
              <a:t>S</a:t>
            </a:r>
            <a:r>
              <a:rPr lang="en-US" sz="3200" i="1" baseline="30000" dirty="0">
                <a:latin typeface="Calibri" pitchFamily="34" charset="0"/>
                <a:cs typeface="Times New Roman" pitchFamily="18" charset="0"/>
              </a:rPr>
              <a:t>a</a:t>
            </a:r>
            <a:r>
              <a:rPr lang="en-US" sz="3200" i="1" dirty="0">
                <a:latin typeface="Calibri" pitchFamily="34" charset="0"/>
                <a:cs typeface="Times New Roman" pitchFamily="18" charset="0"/>
              </a:rPr>
              <a:t> </a:t>
            </a:r>
            <a:r>
              <a:rPr lang="ru-RU" sz="3200" i="1" dirty="0">
                <a:latin typeface="Calibri" pitchFamily="34" charset="0"/>
                <a:cs typeface="Times New Roman" pitchFamily="18" charset="0"/>
              </a:rPr>
              <a:t>=</a:t>
            </a:r>
            <a:r>
              <a:rPr lang="ru-RU" sz="3200" dirty="0">
                <a:latin typeface="Calibri" pitchFamily="34" charset="0"/>
                <a:cs typeface="Times New Roman" pitchFamily="18" charset="0"/>
              </a:rPr>
              <a:t>6, </a:t>
            </a:r>
            <a:r>
              <a:rPr lang="ru-RU" sz="3200" i="1" dirty="0">
                <a:latin typeface="Calibri" pitchFamily="34" charset="0"/>
                <a:cs typeface="Times New Roman" pitchFamily="18" charset="0"/>
              </a:rPr>
              <a:t> </a:t>
            </a:r>
            <a:r>
              <a:rPr lang="en-US" sz="3200" i="1" dirty="0" err="1">
                <a:latin typeface="Calibri" pitchFamily="34" charset="0"/>
                <a:cs typeface="Times New Roman" pitchFamily="18" charset="0"/>
              </a:rPr>
              <a:t>S</a:t>
            </a:r>
            <a:r>
              <a:rPr lang="en-US" sz="3200" i="1" baseline="30000" dirty="0" err="1">
                <a:latin typeface="Calibri" pitchFamily="34" charset="0"/>
                <a:cs typeface="Times New Roman" pitchFamily="18" charset="0"/>
              </a:rPr>
              <a:t>b</a:t>
            </a:r>
            <a:r>
              <a:rPr lang="en-US" sz="3200" dirty="0">
                <a:latin typeface="Calibri" pitchFamily="34" charset="0"/>
                <a:cs typeface="Times New Roman" pitchFamily="18" charset="0"/>
              </a:rPr>
              <a:t> </a:t>
            </a:r>
            <a:r>
              <a:rPr lang="ru-RU" sz="3200" dirty="0">
                <a:latin typeface="Calibri" pitchFamily="34" charset="0"/>
                <a:cs typeface="Times New Roman" pitchFamily="18" charset="0"/>
              </a:rPr>
              <a:t>=9. Таким образом, </a:t>
            </a:r>
            <a:r>
              <a:rPr lang="en-US" sz="3200" b="1" i="1" dirty="0">
                <a:latin typeface="Calibri" pitchFamily="34" charset="0"/>
                <a:cs typeface="Times New Roman" pitchFamily="18" charset="0"/>
              </a:rPr>
              <a:t>S</a:t>
            </a:r>
            <a:r>
              <a:rPr lang="en-US" sz="3200" b="1" i="1" baseline="30000" dirty="0">
                <a:latin typeface="Calibri" pitchFamily="34" charset="0"/>
                <a:cs typeface="Times New Roman" pitchFamily="18" charset="0"/>
              </a:rPr>
              <a:t>a</a:t>
            </a:r>
            <a:r>
              <a:rPr lang="en-US" sz="3200" b="1" i="1" dirty="0">
                <a:latin typeface="Calibri" pitchFamily="34" charset="0"/>
                <a:cs typeface="Times New Roman" pitchFamily="18" charset="0"/>
              </a:rPr>
              <a:t> </a:t>
            </a:r>
            <a:r>
              <a:rPr lang="en-US" sz="3200" b="1" dirty="0">
                <a:latin typeface="Calibri" pitchFamily="34" charset="0"/>
                <a:cs typeface="Times New Roman" pitchFamily="18" charset="0"/>
              </a:rPr>
              <a:t>&lt;</a:t>
            </a:r>
            <a:r>
              <a:rPr lang="en-US" sz="3200" b="1" i="1" dirty="0">
                <a:latin typeface="Calibri" pitchFamily="34" charset="0"/>
                <a:cs typeface="Times New Roman" pitchFamily="18" charset="0"/>
              </a:rPr>
              <a:t> S</a:t>
            </a:r>
            <a:r>
              <a:rPr lang="en-US" sz="3200" b="1" i="1" baseline="-30000" dirty="0">
                <a:latin typeface="Calibri" pitchFamily="34" charset="0"/>
                <a:cs typeface="Times New Roman" pitchFamily="18" charset="0"/>
              </a:rPr>
              <a:t>Q</a:t>
            </a:r>
            <a:r>
              <a:rPr lang="en-US" sz="3200" b="1" i="1" dirty="0">
                <a:latin typeface="Calibri" pitchFamily="34" charset="0"/>
                <a:cs typeface="Times New Roman" pitchFamily="18" charset="0"/>
              </a:rPr>
              <a:t> </a:t>
            </a:r>
            <a:r>
              <a:rPr lang="ru-RU" sz="3200" b="1" dirty="0">
                <a:latin typeface="Calibri" pitchFamily="34" charset="0"/>
                <a:cs typeface="Times New Roman" pitchFamily="18" charset="0"/>
              </a:rPr>
              <a:t>=</a:t>
            </a:r>
            <a:r>
              <a:rPr lang="ru-RU" sz="3200" b="1" i="1" dirty="0">
                <a:latin typeface="Calibri" pitchFamily="34" charset="0"/>
                <a:cs typeface="Times New Roman" pitchFamily="18" charset="0"/>
              </a:rPr>
              <a:t> </a:t>
            </a:r>
            <a:r>
              <a:rPr lang="en-US" sz="3200" b="1" i="1" dirty="0" err="1">
                <a:latin typeface="Calibri" pitchFamily="34" charset="0"/>
                <a:cs typeface="Times New Roman" pitchFamily="18" charset="0"/>
              </a:rPr>
              <a:t>S</a:t>
            </a:r>
            <a:r>
              <a:rPr lang="en-US" sz="3200" b="1" i="1" baseline="30000" dirty="0" err="1">
                <a:latin typeface="Calibri" pitchFamily="34" charset="0"/>
                <a:cs typeface="Times New Roman" pitchFamily="18" charset="0"/>
              </a:rPr>
              <a:t>b</a:t>
            </a:r>
            <a:endParaRPr lang="ru-RU" sz="3200" b="1" dirty="0">
              <a:latin typeface="Calibri" pitchFamily="34" charset="0"/>
            </a:endParaRPr>
          </a:p>
        </p:txBody>
      </p:sp>
      <p:sp>
        <p:nvSpPr>
          <p:cNvPr id="4" name="TextBox 3"/>
          <p:cNvSpPr txBox="1"/>
          <p:nvPr/>
        </p:nvSpPr>
        <p:spPr>
          <a:xfrm>
            <a:off x="0" y="1484784"/>
            <a:ext cx="9144000" cy="2062103"/>
          </a:xfrm>
          <a:prstGeom prst="rect">
            <a:avLst/>
          </a:prstGeom>
          <a:noFill/>
        </p:spPr>
        <p:txBody>
          <a:bodyPr wrap="square" rtlCol="0">
            <a:spAutoFit/>
          </a:bodyPr>
          <a:lstStyle/>
          <a:p>
            <a:pPr algn="just" eaLnBrk="0" hangingPunct="0"/>
            <a:r>
              <a:rPr lang="ru-RU" sz="3200" i="1" u="sng" dirty="0">
                <a:solidFill>
                  <a:srgbClr val="FF0000"/>
                </a:solidFill>
                <a:latin typeface="Calibri" pitchFamily="34" charset="0"/>
                <a:cs typeface="Times New Roman" pitchFamily="18" charset="0"/>
              </a:rPr>
              <a:t>Замечание.</a:t>
            </a:r>
            <a:r>
              <a:rPr lang="ru-RU" sz="3200" dirty="0">
                <a:latin typeface="Calibri" pitchFamily="34" charset="0"/>
                <a:cs typeface="Times New Roman" pitchFamily="18" charset="0"/>
              </a:rPr>
              <a:t> В принципе, между ценой схемы </a:t>
            </a:r>
            <a:r>
              <a:rPr lang="en-US" sz="3200" i="1" dirty="0">
                <a:latin typeface="Calibri" pitchFamily="34" charset="0"/>
                <a:cs typeface="Times New Roman" pitchFamily="18" charset="0"/>
              </a:rPr>
              <a:t>S</a:t>
            </a:r>
            <a:r>
              <a:rPr lang="en-US" sz="3200" i="1" baseline="-30000" dirty="0">
                <a:latin typeface="Calibri" pitchFamily="34" charset="0"/>
                <a:cs typeface="Times New Roman" pitchFamily="18" charset="0"/>
              </a:rPr>
              <a:t>Q</a:t>
            </a:r>
            <a:r>
              <a:rPr lang="ru-RU" sz="3200" dirty="0">
                <a:latin typeface="Calibri" pitchFamily="34" charset="0"/>
                <a:cs typeface="Times New Roman" pitchFamily="18" charset="0"/>
              </a:rPr>
              <a:t> и ценами покрытия </a:t>
            </a:r>
            <a:r>
              <a:rPr lang="en-US" sz="3200" i="1" dirty="0">
                <a:latin typeface="Calibri" pitchFamily="34" charset="0"/>
                <a:cs typeface="Times New Roman" pitchFamily="18" charset="0"/>
              </a:rPr>
              <a:t>S</a:t>
            </a:r>
            <a:r>
              <a:rPr lang="en-US" sz="3200" i="1" baseline="30000" dirty="0">
                <a:latin typeface="Calibri" pitchFamily="34" charset="0"/>
                <a:cs typeface="Times New Roman" pitchFamily="18" charset="0"/>
              </a:rPr>
              <a:t>a</a:t>
            </a:r>
            <a:r>
              <a:rPr lang="ru-RU" sz="3200" dirty="0">
                <a:latin typeface="Calibri" pitchFamily="34" charset="0"/>
                <a:cs typeface="Times New Roman" pitchFamily="18" charset="0"/>
              </a:rPr>
              <a:t> и </a:t>
            </a:r>
            <a:r>
              <a:rPr lang="en-US" sz="3200" i="1" dirty="0" err="1">
                <a:latin typeface="Calibri" pitchFamily="34" charset="0"/>
                <a:cs typeface="Times New Roman" pitchFamily="18" charset="0"/>
              </a:rPr>
              <a:t>S</a:t>
            </a:r>
            <a:r>
              <a:rPr lang="en-US" sz="3200" i="1" baseline="30000" dirty="0" err="1">
                <a:latin typeface="Calibri" pitchFamily="34" charset="0"/>
                <a:cs typeface="Times New Roman" pitchFamily="18" charset="0"/>
              </a:rPr>
              <a:t>b</a:t>
            </a:r>
            <a:r>
              <a:rPr lang="ru-RU" sz="3200" dirty="0">
                <a:latin typeface="Calibri" pitchFamily="34" charset="0"/>
                <a:cs typeface="Times New Roman" pitchFamily="18" charset="0"/>
              </a:rPr>
              <a:t> существует соотношение: </a:t>
            </a:r>
            <a:r>
              <a:rPr lang="en-US" sz="3200" b="1" i="1" dirty="0">
                <a:latin typeface="Calibri" pitchFamily="34" charset="0"/>
                <a:cs typeface="Times New Roman" pitchFamily="18" charset="0"/>
              </a:rPr>
              <a:t>S</a:t>
            </a:r>
            <a:r>
              <a:rPr lang="en-US" sz="3200" b="1" i="1" baseline="30000" dirty="0">
                <a:latin typeface="Calibri" pitchFamily="34" charset="0"/>
                <a:cs typeface="Times New Roman" pitchFamily="18" charset="0"/>
              </a:rPr>
              <a:t>a</a:t>
            </a:r>
            <a:r>
              <a:rPr lang="en-US" sz="3200" b="1" i="1" dirty="0">
                <a:latin typeface="Calibri" pitchFamily="34" charset="0"/>
                <a:cs typeface="Times New Roman" pitchFamily="18" charset="0"/>
              </a:rPr>
              <a:t> </a:t>
            </a:r>
            <a:r>
              <a:rPr lang="en-US" sz="3200" b="1" dirty="0">
                <a:latin typeface="Calibri" pitchFamily="34" charset="0"/>
                <a:cs typeface="Times New Roman" pitchFamily="18" charset="0"/>
                <a:sym typeface="Symbol" pitchFamily="18" charset="2"/>
              </a:rPr>
              <a:t></a:t>
            </a:r>
            <a:r>
              <a:rPr lang="en-US" sz="3200" b="1" i="1" dirty="0">
                <a:latin typeface="Calibri" pitchFamily="34" charset="0"/>
                <a:cs typeface="Times New Roman" pitchFamily="18" charset="0"/>
              </a:rPr>
              <a:t> </a:t>
            </a:r>
            <a:r>
              <a:rPr lang="en-US" sz="3200" b="1" i="1" dirty="0">
                <a:latin typeface="Calibri" pitchFamily="34" charset="0"/>
                <a:cs typeface="Times New Roman" pitchFamily="18" charset="0"/>
                <a:sym typeface="Symbol" pitchFamily="18" charset="2"/>
              </a:rPr>
              <a:t>S</a:t>
            </a:r>
            <a:r>
              <a:rPr lang="en-US" sz="3200" b="1" i="1" baseline="-30000" dirty="0">
                <a:latin typeface="Calibri" pitchFamily="34" charset="0"/>
                <a:cs typeface="Times New Roman" pitchFamily="18" charset="0"/>
                <a:sym typeface="Symbol" pitchFamily="18" charset="2"/>
              </a:rPr>
              <a:t>Q</a:t>
            </a:r>
            <a:r>
              <a:rPr lang="en-US" sz="3200" b="1" i="1" dirty="0">
                <a:latin typeface="Calibri" pitchFamily="34" charset="0"/>
                <a:cs typeface="Times New Roman" pitchFamily="18" charset="0"/>
                <a:sym typeface="Symbol" pitchFamily="18" charset="2"/>
              </a:rPr>
              <a:t> </a:t>
            </a:r>
            <a:r>
              <a:rPr lang="en-US" sz="3200" b="1" dirty="0">
                <a:latin typeface="Calibri" pitchFamily="34" charset="0"/>
                <a:cs typeface="Times New Roman" pitchFamily="18" charset="0"/>
                <a:sym typeface="Symbol" pitchFamily="18" charset="2"/>
              </a:rPr>
              <a:t></a:t>
            </a:r>
            <a:r>
              <a:rPr lang="en-US" sz="3200" b="1" i="1" dirty="0">
                <a:latin typeface="Calibri" pitchFamily="34" charset="0"/>
                <a:cs typeface="Times New Roman" pitchFamily="18" charset="0"/>
              </a:rPr>
              <a:t> </a:t>
            </a:r>
            <a:r>
              <a:rPr lang="en-US" sz="3200" b="1" i="1" dirty="0" err="1">
                <a:latin typeface="Calibri" pitchFamily="34" charset="0"/>
                <a:cs typeface="Times New Roman" pitchFamily="18" charset="0"/>
                <a:sym typeface="Symbol" pitchFamily="18" charset="2"/>
              </a:rPr>
              <a:t>S</a:t>
            </a:r>
            <a:r>
              <a:rPr lang="en-US" sz="3200" b="1" i="1" baseline="30000" dirty="0" err="1">
                <a:latin typeface="Calibri" pitchFamily="34" charset="0"/>
                <a:cs typeface="Times New Roman" pitchFamily="18" charset="0"/>
                <a:sym typeface="Symbol" pitchFamily="18" charset="2"/>
              </a:rPr>
              <a:t>b</a:t>
            </a:r>
            <a:r>
              <a:rPr lang="ru-RU" sz="3200" b="1" dirty="0">
                <a:latin typeface="Calibri" pitchFamily="34" charset="0"/>
                <a:cs typeface="Times New Roman" pitchFamily="18" charset="0"/>
                <a:sym typeface="Symbol" pitchFamily="18" charset="2"/>
              </a:rPr>
              <a:t>, </a:t>
            </a:r>
            <a:r>
              <a:rPr lang="ru-RU" sz="3200" dirty="0">
                <a:latin typeface="Calibri" pitchFamily="34" charset="0"/>
                <a:cs typeface="Times New Roman" pitchFamily="18" charset="0"/>
                <a:sym typeface="Symbol" pitchFamily="18" charset="2"/>
              </a:rPr>
              <a:t>которое выполняется при следующих допущениях:</a:t>
            </a:r>
          </a:p>
        </p:txBody>
      </p:sp>
      <p:sp>
        <p:nvSpPr>
          <p:cNvPr id="5" name="TextBox 4"/>
          <p:cNvSpPr txBox="1"/>
          <p:nvPr/>
        </p:nvSpPr>
        <p:spPr>
          <a:xfrm>
            <a:off x="0" y="3429000"/>
            <a:ext cx="9144000" cy="1077218"/>
          </a:xfrm>
          <a:prstGeom prst="rect">
            <a:avLst/>
          </a:prstGeom>
          <a:noFill/>
        </p:spPr>
        <p:txBody>
          <a:bodyPr wrap="square" rtlCol="0">
            <a:spAutoFit/>
          </a:bodyPr>
          <a:lstStyle/>
          <a:p>
            <a:r>
              <a:rPr lang="ru-RU" sz="3200" dirty="0">
                <a:latin typeface="Calibri" pitchFamily="34" charset="0"/>
              </a:rPr>
              <a:t>1. Схема строится по нормальной форме (ДНФ или КНФ).</a:t>
            </a:r>
          </a:p>
        </p:txBody>
      </p:sp>
      <p:sp>
        <p:nvSpPr>
          <p:cNvPr id="6" name="TextBox 5"/>
          <p:cNvSpPr txBox="1"/>
          <p:nvPr/>
        </p:nvSpPr>
        <p:spPr>
          <a:xfrm>
            <a:off x="0" y="4365104"/>
            <a:ext cx="9144000" cy="1077218"/>
          </a:xfrm>
          <a:prstGeom prst="rect">
            <a:avLst/>
          </a:prstGeom>
          <a:noFill/>
        </p:spPr>
        <p:txBody>
          <a:bodyPr wrap="square" rtlCol="0">
            <a:spAutoFit/>
          </a:bodyPr>
          <a:lstStyle/>
          <a:p>
            <a:r>
              <a:rPr lang="ru-RU" sz="3200" dirty="0">
                <a:latin typeface="Calibri" pitchFamily="34" charset="0"/>
              </a:rPr>
              <a:t>2. Схема строится на элементах булевого базиса (И, ИЛИ).</a:t>
            </a:r>
          </a:p>
        </p:txBody>
      </p:sp>
      <p:sp>
        <p:nvSpPr>
          <p:cNvPr id="7" name="TextBox 6"/>
          <p:cNvSpPr txBox="1"/>
          <p:nvPr/>
        </p:nvSpPr>
        <p:spPr>
          <a:xfrm>
            <a:off x="0" y="5373216"/>
            <a:ext cx="9144000" cy="1569660"/>
          </a:xfrm>
          <a:prstGeom prst="rect">
            <a:avLst/>
          </a:prstGeom>
          <a:noFill/>
        </p:spPr>
        <p:txBody>
          <a:bodyPr wrap="square" rtlCol="0">
            <a:spAutoFit/>
          </a:bodyPr>
          <a:lstStyle/>
          <a:p>
            <a:r>
              <a:rPr lang="ru-RU" sz="3200" dirty="0">
                <a:latin typeface="Calibri" pitchFamily="34" charset="0"/>
              </a:rPr>
              <a:t>3. На входы схемы подаются как прямые, так и инверсные значения аргументов булевой функции (схема с </a:t>
            </a:r>
            <a:r>
              <a:rPr lang="ru-RU" sz="3200" dirty="0" err="1">
                <a:latin typeface="Calibri" pitchFamily="34" charset="0"/>
              </a:rPr>
              <a:t>парафазными</a:t>
            </a:r>
            <a:r>
              <a:rPr lang="ru-RU" sz="3200" dirty="0">
                <a:latin typeface="Calibri" pitchFamily="34" charset="0"/>
              </a:rPr>
              <a:t> входами). </a:t>
            </a:r>
            <a:endParaRPr lang="ru-RU" sz="3200" dirty="0">
              <a:latin typeface="Calibri" pitchFamily="34" charset="0"/>
              <a:cs typeface="Times New Roman" pitchFamily="18" charset="0"/>
              <a:sym typeface="Symbol" pitchFamily="18" charset="2"/>
            </a:endParaRPr>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up)">
                                      <p:cBhvr>
                                        <p:cTn id="12" dur="20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up)">
                                      <p:cBhvr>
                                        <p:cTn id="17" dur="20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up)">
                                      <p:cBhvr>
                                        <p:cTn id="22"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p:cNvSpPr>
            <a:spLocks noGrp="1"/>
          </p:cNvSpPr>
          <p:nvPr>
            <p:ph type="sldNum" sz="quarter" idx="12"/>
          </p:nvPr>
        </p:nvSpPr>
        <p:spPr/>
        <p:txBody>
          <a:bodyPr/>
          <a:lstStyle/>
          <a:p>
            <a:pPr>
              <a:defRPr/>
            </a:pPr>
            <a:fld id="{1C45FC0E-276D-4ED3-8266-496A6B5B9305}" type="slidenum">
              <a:rPr lang="ru-RU" smtClean="0"/>
              <a:pPr>
                <a:defRPr/>
              </a:pPr>
              <a:t>81</a:t>
            </a:fld>
            <a:endParaRPr lang="ru-RU"/>
          </a:p>
        </p:txBody>
      </p:sp>
      <p:sp>
        <p:nvSpPr>
          <p:cNvPr id="118787" name="Rectangle 1"/>
          <p:cNvSpPr>
            <a:spLocks noChangeArrowheads="1"/>
          </p:cNvSpPr>
          <p:nvPr/>
        </p:nvSpPr>
        <p:spPr bwMode="auto">
          <a:xfrm>
            <a:off x="0" y="103188"/>
            <a:ext cx="9144000" cy="6494462"/>
          </a:xfrm>
          <a:prstGeom prst="rect">
            <a:avLst/>
          </a:prstGeom>
          <a:noFill/>
          <a:ln w="9525">
            <a:noFill/>
            <a:miter lim="800000"/>
            <a:headEnd/>
            <a:tailEnd/>
          </a:ln>
        </p:spPr>
        <p:txBody>
          <a:bodyPr anchor="ctr">
            <a:spAutoFit/>
          </a:bodyPr>
          <a:lstStyle/>
          <a:p>
            <a:pPr algn="ctr" eaLnBrk="0" hangingPunct="0"/>
            <a:r>
              <a:rPr lang="ru-RU" sz="3200" b="1" dirty="0">
                <a:solidFill>
                  <a:srgbClr val="FF0000"/>
                </a:solidFill>
                <a:latin typeface="Calibri" pitchFamily="34" charset="0"/>
                <a:cs typeface="Times New Roman" pitchFamily="18" charset="0"/>
              </a:rPr>
              <a:t>Нулевое покрытие булевой функции </a:t>
            </a:r>
          </a:p>
          <a:p>
            <a:pPr algn="ctr" eaLnBrk="0" hangingPunct="0"/>
            <a:r>
              <a:rPr lang="ru-RU" sz="3200" b="1" dirty="0">
                <a:solidFill>
                  <a:srgbClr val="FF0000"/>
                </a:solidFill>
                <a:latin typeface="Calibri" pitchFamily="34" charset="0"/>
                <a:cs typeface="Times New Roman" pitchFamily="18" charset="0"/>
              </a:rPr>
              <a:t>и получение МКНФ</a:t>
            </a:r>
            <a:endParaRPr lang="ru-RU" sz="3200" dirty="0">
              <a:solidFill>
                <a:srgbClr val="FF0000"/>
              </a:solidFill>
              <a:latin typeface="Calibri" pitchFamily="34" charset="0"/>
            </a:endParaRPr>
          </a:p>
          <a:p>
            <a:pPr algn="just" eaLnBrk="0" hangingPunct="0"/>
            <a:r>
              <a:rPr lang="ru-RU" sz="3200" dirty="0">
                <a:latin typeface="Calibri" pitchFamily="34" charset="0"/>
                <a:cs typeface="Times New Roman" pitchFamily="18" charset="0"/>
              </a:rPr>
              <a:t>Выше было рассмотрено покрытие булевой функции на наборах аргументов, для которых функция равна единице. Такие покрытия можно назвать </a:t>
            </a:r>
            <a:r>
              <a:rPr lang="ru-RU" sz="3200" b="1" i="1" dirty="0">
                <a:solidFill>
                  <a:srgbClr val="FF0000"/>
                </a:solidFill>
                <a:latin typeface="Calibri" pitchFamily="34" charset="0"/>
                <a:cs typeface="Times New Roman" pitchFamily="18" charset="0"/>
              </a:rPr>
              <a:t>единичными</a:t>
            </a:r>
            <a:r>
              <a:rPr lang="ru-RU" sz="3200" dirty="0">
                <a:solidFill>
                  <a:srgbClr val="FF0000"/>
                </a:solidFill>
                <a:latin typeface="Calibri" pitchFamily="34" charset="0"/>
                <a:cs typeface="Times New Roman" pitchFamily="18" charset="0"/>
              </a:rPr>
              <a:t>. </a:t>
            </a:r>
            <a:r>
              <a:rPr lang="ru-RU" sz="3200" dirty="0">
                <a:latin typeface="Calibri" pitchFamily="34" charset="0"/>
                <a:cs typeface="Times New Roman" pitchFamily="18" charset="0"/>
              </a:rPr>
              <a:t>Наряду с единичными покрытиями существуют и </a:t>
            </a:r>
            <a:r>
              <a:rPr lang="ru-RU" sz="3200" b="1" i="1" dirty="0">
                <a:solidFill>
                  <a:srgbClr val="FF0000"/>
                </a:solidFill>
                <a:latin typeface="Calibri" pitchFamily="34" charset="0"/>
                <a:cs typeface="Times New Roman" pitchFamily="18" charset="0"/>
              </a:rPr>
              <a:t>нулевые</a:t>
            </a:r>
            <a:r>
              <a:rPr lang="ru-RU" sz="3200" dirty="0">
                <a:latin typeface="Calibri" pitchFamily="34" charset="0"/>
                <a:cs typeface="Times New Roman" pitchFamily="18" charset="0"/>
              </a:rPr>
              <a:t>, покрывающие наборы аргументов, на которых функция равна нулю, то есть покрытие строится для существенных вершин, но не самой функции, а ее отрицания (инверсии).</a:t>
            </a:r>
          </a:p>
          <a:p>
            <a:pPr algn="just" eaLnBrk="0" hangingPunct="0"/>
            <a:r>
              <a:rPr lang="ru-RU" sz="3200" dirty="0">
                <a:latin typeface="Calibri" pitchFamily="34" charset="0"/>
              </a:rPr>
              <a:t>Принципы построения нулевого покрытия такие же, как и для единичного.</a:t>
            </a:r>
          </a:p>
        </p:txBody>
      </p:sp>
    </p:spTree>
  </p:cSld>
  <p:clrMapOvr>
    <a:masterClrMapping/>
  </p:clrMapOvr>
  <p:transition spd="slow">
    <p:wipe dir="d"/>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p:cNvSpPr>
            <a:spLocks noGrp="1"/>
          </p:cNvSpPr>
          <p:nvPr>
            <p:ph type="sldNum" sz="quarter" idx="12"/>
          </p:nvPr>
        </p:nvSpPr>
        <p:spPr/>
        <p:txBody>
          <a:bodyPr/>
          <a:lstStyle/>
          <a:p>
            <a:pPr>
              <a:defRPr/>
            </a:pPr>
            <a:fld id="{C203A5AD-3528-48C0-A60C-72A76E6239FF}" type="slidenum">
              <a:rPr lang="ru-RU" smtClean="0"/>
              <a:pPr>
                <a:defRPr/>
              </a:pPr>
              <a:t>82</a:t>
            </a:fld>
            <a:endParaRPr lang="ru-RU"/>
          </a:p>
        </p:txBody>
      </p:sp>
      <p:graphicFrame>
        <p:nvGraphicFramePr>
          <p:cNvPr id="36866" name="Object 2"/>
          <p:cNvGraphicFramePr>
            <a:graphicFrameLocks noChangeAspect="1"/>
          </p:cNvGraphicFramePr>
          <p:nvPr/>
        </p:nvGraphicFramePr>
        <p:xfrm>
          <a:off x="1763713" y="620713"/>
          <a:ext cx="5764212" cy="1008062"/>
        </p:xfrm>
        <a:graphic>
          <a:graphicData uri="http://schemas.openxmlformats.org/presentationml/2006/ole">
            <mc:AlternateContent xmlns:mc="http://schemas.openxmlformats.org/markup-compatibility/2006">
              <mc:Choice xmlns:v="urn:schemas-microsoft-com:vml" Requires="v">
                <p:oleObj spid="_x0000_s36866" name="Формула" r:id="rId2" imgW="1637589" imgH="304668" progId="Equation.3">
                  <p:embed/>
                </p:oleObj>
              </mc:Choice>
              <mc:Fallback>
                <p:oleObj name="Формула" r:id="rId2" imgW="1637589" imgH="304668" progId="Equation.3">
                  <p:embed/>
                  <p:pic>
                    <p:nvPicPr>
                      <p:cNvPr id="0" name="Object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3713" y="620713"/>
                        <a:ext cx="5764212" cy="10080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6867" name="Object 1"/>
          <p:cNvGraphicFramePr>
            <a:graphicFrameLocks noChangeAspect="1"/>
          </p:cNvGraphicFramePr>
          <p:nvPr/>
        </p:nvGraphicFramePr>
        <p:xfrm>
          <a:off x="2411413" y="3554413"/>
          <a:ext cx="3816350" cy="954087"/>
        </p:xfrm>
        <a:graphic>
          <a:graphicData uri="http://schemas.openxmlformats.org/presentationml/2006/ole">
            <mc:AlternateContent xmlns:mc="http://schemas.openxmlformats.org/markup-compatibility/2006">
              <mc:Choice xmlns:v="urn:schemas-microsoft-com:vml" Requires="v">
                <p:oleObj spid="_x0000_s36867" name="Формула" r:id="rId4" imgW="1231366" imgH="304668" progId="Equation.3">
                  <p:embed/>
                </p:oleObj>
              </mc:Choice>
              <mc:Fallback>
                <p:oleObj name="Формула" r:id="rId4" imgW="1231366" imgH="304668" progId="Equation.3">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11413" y="3554413"/>
                        <a:ext cx="3816350" cy="9540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6869" name="Rectangle 3"/>
          <p:cNvSpPr>
            <a:spLocks noChangeArrowheads="1"/>
          </p:cNvSpPr>
          <p:nvPr/>
        </p:nvSpPr>
        <p:spPr bwMode="auto">
          <a:xfrm>
            <a:off x="0" y="0"/>
            <a:ext cx="9144000" cy="2554288"/>
          </a:xfrm>
          <a:prstGeom prst="rect">
            <a:avLst/>
          </a:prstGeom>
          <a:noFill/>
          <a:ln w="9525">
            <a:noFill/>
            <a:miter lim="800000"/>
            <a:headEnd/>
            <a:tailEnd/>
          </a:ln>
        </p:spPr>
        <p:txBody>
          <a:bodyPr anchor="ctr">
            <a:spAutoFit/>
          </a:bodyPr>
          <a:lstStyle/>
          <a:p>
            <a:pPr algn="just" eaLnBrk="0" hangingPunct="0"/>
            <a:r>
              <a:rPr lang="ru-RU" sz="3200" b="1">
                <a:solidFill>
                  <a:srgbClr val="FF0000"/>
                </a:solidFill>
                <a:latin typeface="Calibri" pitchFamily="34" charset="0"/>
                <a:cs typeface="Times New Roman" pitchFamily="18" charset="0"/>
              </a:rPr>
              <a:t>Пример. </a:t>
            </a:r>
            <a:r>
              <a:rPr lang="ru-RU" sz="3200">
                <a:latin typeface="Calibri" pitchFamily="34" charset="0"/>
                <a:cs typeface="Times New Roman" pitchFamily="18" charset="0"/>
              </a:rPr>
              <a:t>Для булевой функции</a:t>
            </a:r>
          </a:p>
          <a:p>
            <a:pPr algn="just" eaLnBrk="0" hangingPunct="0"/>
            <a:endParaRPr lang="ru-RU" sz="3200">
              <a:latin typeface="Calibri" pitchFamily="34" charset="0"/>
              <a:cs typeface="Times New Roman" pitchFamily="18" charset="0"/>
            </a:endParaRPr>
          </a:p>
          <a:p>
            <a:pPr algn="just" eaLnBrk="0" hangingPunct="0"/>
            <a:endParaRPr lang="ru-RU" sz="3200">
              <a:latin typeface="Calibri" pitchFamily="34" charset="0"/>
              <a:cs typeface="Times New Roman" pitchFamily="18" charset="0"/>
            </a:endParaRPr>
          </a:p>
          <a:p>
            <a:pPr algn="just" eaLnBrk="0" hangingPunct="0"/>
            <a:r>
              <a:rPr lang="ru-RU" sz="3200">
                <a:latin typeface="Calibri" pitchFamily="34" charset="0"/>
                <a:cs typeface="Times New Roman" pitchFamily="18" charset="0"/>
              </a:rPr>
              <a:t>найти минимальное нулевое покрытие и составить МКНФ.</a:t>
            </a:r>
            <a:endParaRPr lang="ru-RU" sz="3200">
              <a:latin typeface="Calibri" pitchFamily="34" charset="0"/>
            </a:endParaRPr>
          </a:p>
        </p:txBody>
      </p:sp>
      <p:sp>
        <p:nvSpPr>
          <p:cNvPr id="36870" name="Rectangle 4"/>
          <p:cNvSpPr>
            <a:spLocks noChangeArrowheads="1"/>
          </p:cNvSpPr>
          <p:nvPr/>
        </p:nvSpPr>
        <p:spPr bwMode="auto">
          <a:xfrm>
            <a:off x="0" y="2492375"/>
            <a:ext cx="9144000" cy="1354138"/>
          </a:xfrm>
          <a:prstGeom prst="rect">
            <a:avLst/>
          </a:prstGeom>
          <a:noFill/>
          <a:ln w="9525">
            <a:noFill/>
            <a:miter lim="800000"/>
            <a:headEnd/>
            <a:tailEnd/>
          </a:ln>
        </p:spPr>
        <p:txBody>
          <a:bodyPr anchor="ctr">
            <a:spAutoFit/>
          </a:bodyPr>
          <a:lstStyle/>
          <a:p>
            <a:pPr eaLnBrk="0" hangingPunct="0"/>
            <a:r>
              <a:rPr lang="ru-RU" sz="3200" dirty="0">
                <a:latin typeface="Calibri" pitchFamily="34" charset="0"/>
                <a:cs typeface="Times New Roman" pitchFamily="18" charset="0"/>
              </a:rPr>
              <a:t>Альтернативное числовое представление булевой функции по нулевым значениям имеет вид:</a:t>
            </a:r>
            <a:endParaRPr lang="ru-RU" sz="3200" dirty="0">
              <a:latin typeface="Calibri" pitchFamily="34" charset="0"/>
            </a:endParaRPr>
          </a:p>
          <a:p>
            <a:pPr eaLnBrk="0" hangingPunct="0"/>
            <a:endParaRPr lang="ru-RU" dirty="0"/>
          </a:p>
        </p:txBody>
      </p:sp>
      <p:sp>
        <p:nvSpPr>
          <p:cNvPr id="36871" name="Rectangle 5"/>
          <p:cNvSpPr>
            <a:spLocks noChangeArrowheads="1"/>
          </p:cNvSpPr>
          <p:nvPr/>
        </p:nvSpPr>
        <p:spPr bwMode="auto">
          <a:xfrm>
            <a:off x="0" y="4451350"/>
            <a:ext cx="9144000" cy="1570038"/>
          </a:xfrm>
          <a:prstGeom prst="rect">
            <a:avLst/>
          </a:prstGeom>
          <a:noFill/>
          <a:ln w="9525">
            <a:noFill/>
            <a:miter lim="800000"/>
            <a:headEnd/>
            <a:tailEnd/>
          </a:ln>
        </p:spPr>
        <p:txBody>
          <a:bodyPr anchor="ctr">
            <a:spAutoFit/>
          </a:bodyPr>
          <a:lstStyle/>
          <a:p>
            <a:pPr algn="just" eaLnBrk="0" hangingPunct="0"/>
            <a:r>
              <a:rPr lang="ru-RU" sz="3200" dirty="0">
                <a:latin typeface="Calibri" pitchFamily="34" charset="0"/>
                <a:cs typeface="Times New Roman" pitchFamily="18" charset="0"/>
              </a:rPr>
              <a:t>Определим множество максимальных кубов нулевого покрытия. Над 0-кубами кубического комплекса выполним операцию склеивания</a:t>
            </a:r>
            <a:endParaRPr lang="ru-RU" sz="3200" dirty="0">
              <a:latin typeface="Calibri" pitchFamily="34" charset="0"/>
            </a:endParaRPr>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6870"/>
                                        </p:tgtEl>
                                        <p:attrNameLst>
                                          <p:attrName>style.visibility</p:attrName>
                                        </p:attrNameLst>
                                      </p:cBhvr>
                                      <p:to>
                                        <p:strVal val="visible"/>
                                      </p:to>
                                    </p:set>
                                    <p:animEffect transition="in" filter="wipe(up)">
                                      <p:cBhvr>
                                        <p:cTn id="7" dur="500"/>
                                        <p:tgtEl>
                                          <p:spTgt spid="36870"/>
                                        </p:tgtEl>
                                      </p:cBhvr>
                                    </p:animEffect>
                                  </p:childTnLst>
                                </p:cTn>
                              </p:par>
                              <p:par>
                                <p:cTn id="8" presetID="22" presetClass="entr" presetSubtype="1" fill="hold" nodeType="withEffect">
                                  <p:stCondLst>
                                    <p:cond delay="0"/>
                                  </p:stCondLst>
                                  <p:childTnLst>
                                    <p:set>
                                      <p:cBhvr>
                                        <p:cTn id="9" dur="1" fill="hold">
                                          <p:stCondLst>
                                            <p:cond delay="0"/>
                                          </p:stCondLst>
                                        </p:cTn>
                                        <p:tgtEl>
                                          <p:spTgt spid="36867"/>
                                        </p:tgtEl>
                                        <p:attrNameLst>
                                          <p:attrName>style.visibility</p:attrName>
                                        </p:attrNameLst>
                                      </p:cBhvr>
                                      <p:to>
                                        <p:strVal val="visible"/>
                                      </p:to>
                                    </p:set>
                                    <p:animEffect transition="in" filter="wipe(up)">
                                      <p:cBhvr>
                                        <p:cTn id="10" dur="2000"/>
                                        <p:tgtEl>
                                          <p:spTgt spid="36867"/>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grpId="0" nodeType="clickEffect">
                                  <p:stCondLst>
                                    <p:cond delay="0"/>
                                  </p:stCondLst>
                                  <p:childTnLst>
                                    <p:set>
                                      <p:cBhvr>
                                        <p:cTn id="14" dur="1" fill="hold">
                                          <p:stCondLst>
                                            <p:cond delay="0"/>
                                          </p:stCondLst>
                                        </p:cTn>
                                        <p:tgtEl>
                                          <p:spTgt spid="36871"/>
                                        </p:tgtEl>
                                        <p:attrNameLst>
                                          <p:attrName>style.visibility</p:attrName>
                                        </p:attrNameLst>
                                      </p:cBhvr>
                                      <p:to>
                                        <p:strVal val="visible"/>
                                      </p:to>
                                    </p:set>
                                    <p:animEffect transition="in" filter="wipe(up)">
                                      <p:cBhvr>
                                        <p:cTn id="15" dur="2000"/>
                                        <p:tgtEl>
                                          <p:spTgt spid="368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70" grpId="0"/>
      <p:bldP spid="36871"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p:cNvSpPr>
            <a:spLocks noGrp="1"/>
          </p:cNvSpPr>
          <p:nvPr>
            <p:ph type="sldNum" sz="quarter" idx="12"/>
          </p:nvPr>
        </p:nvSpPr>
        <p:spPr/>
        <p:txBody>
          <a:bodyPr/>
          <a:lstStyle/>
          <a:p>
            <a:pPr>
              <a:defRPr/>
            </a:pPr>
            <a:fld id="{BFE848FD-DE47-4ECC-B982-B24130DFBCFA}" type="slidenum">
              <a:rPr lang="ru-RU" smtClean="0"/>
              <a:pPr>
                <a:defRPr/>
              </a:pPr>
              <a:t>83</a:t>
            </a:fld>
            <a:endParaRPr lang="ru-RU"/>
          </a:p>
        </p:txBody>
      </p:sp>
      <p:graphicFrame>
        <p:nvGraphicFramePr>
          <p:cNvPr id="37890" name="Object 1"/>
          <p:cNvGraphicFramePr>
            <a:graphicFrameLocks noChangeAspect="1"/>
          </p:cNvGraphicFramePr>
          <p:nvPr/>
        </p:nvGraphicFramePr>
        <p:xfrm>
          <a:off x="1835150" y="260350"/>
          <a:ext cx="3495675" cy="2216150"/>
        </p:xfrm>
        <a:graphic>
          <a:graphicData uri="http://schemas.openxmlformats.org/presentationml/2006/ole">
            <mc:AlternateContent xmlns:mc="http://schemas.openxmlformats.org/markup-compatibility/2006">
              <mc:Choice xmlns:v="urn:schemas-microsoft-com:vml" Requires="v">
                <p:oleObj spid="_x0000_s37890" name="Формула" r:id="rId2" imgW="977760" imgH="711000" progId="Equation.3">
                  <p:embed/>
                </p:oleObj>
              </mc:Choice>
              <mc:Fallback>
                <p:oleObj name="Формула" r:id="rId2" imgW="977760" imgH="711000" progId="Equation.3">
                  <p:embed/>
                  <p:pic>
                    <p:nvPicPr>
                      <p:cNvPr id="0" name="Object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5150" y="260350"/>
                        <a:ext cx="3495675" cy="22161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1858" name="Rectangle 2"/>
          <p:cNvSpPr>
            <a:spLocks noChangeArrowheads="1"/>
          </p:cNvSpPr>
          <p:nvPr/>
        </p:nvSpPr>
        <p:spPr bwMode="auto">
          <a:xfrm>
            <a:off x="5651500" y="768350"/>
            <a:ext cx="2052638" cy="1076325"/>
          </a:xfrm>
          <a:prstGeom prst="rect">
            <a:avLst/>
          </a:prstGeom>
          <a:noFill/>
          <a:ln w="9525">
            <a:noFill/>
            <a:miter lim="800000"/>
            <a:headEnd/>
            <a:tailEnd/>
          </a:ln>
          <a:effectLst/>
        </p:spPr>
        <p:txBody>
          <a:bodyPr anchor="ctr">
            <a:spAutoFit/>
          </a:bodyPr>
          <a:lstStyle/>
          <a:p>
            <a:pPr indent="539750" algn="just" eaLnBrk="0" hangingPunct="0">
              <a:defRPr/>
            </a:pPr>
            <a:r>
              <a:rPr lang="en-US" sz="3200" i="1" dirty="0">
                <a:latin typeface="+mn-lt"/>
                <a:ea typeface="Times New Roman" pitchFamily="18" charset="0"/>
                <a:cs typeface="Arial" pitchFamily="34" charset="0"/>
              </a:rPr>
              <a:t>S</a:t>
            </a:r>
            <a:r>
              <a:rPr lang="en-US" sz="3200" i="1" baseline="30000" dirty="0">
                <a:latin typeface="+mn-lt"/>
                <a:ea typeface="Times New Roman" pitchFamily="18" charset="0"/>
                <a:cs typeface="Arial" pitchFamily="34" charset="0"/>
              </a:rPr>
              <a:t>a</a:t>
            </a:r>
            <a:r>
              <a:rPr lang="ru-RU" sz="3200" dirty="0">
                <a:latin typeface="+mn-lt"/>
                <a:ea typeface="Times New Roman" pitchFamily="18" charset="0"/>
                <a:cs typeface="Arial" pitchFamily="34" charset="0"/>
              </a:rPr>
              <a:t>=9 </a:t>
            </a:r>
            <a:endParaRPr lang="ru-RU" sz="3200" dirty="0">
              <a:latin typeface="+mn-lt"/>
              <a:cs typeface="Arial" pitchFamily="34" charset="0"/>
            </a:endParaRPr>
          </a:p>
          <a:p>
            <a:pPr indent="539750" algn="just" eaLnBrk="0" hangingPunct="0">
              <a:defRPr/>
            </a:pPr>
            <a:r>
              <a:rPr lang="en-US" sz="3200" i="1" dirty="0" err="1">
                <a:latin typeface="+mn-lt"/>
                <a:ea typeface="Times New Roman" pitchFamily="18" charset="0"/>
                <a:cs typeface="Arial" pitchFamily="34" charset="0"/>
              </a:rPr>
              <a:t>S</a:t>
            </a:r>
            <a:r>
              <a:rPr lang="en-US" sz="3200" i="1" baseline="30000" dirty="0" err="1">
                <a:latin typeface="+mn-lt"/>
                <a:ea typeface="Times New Roman" pitchFamily="18" charset="0"/>
                <a:cs typeface="Arial" pitchFamily="34" charset="0"/>
              </a:rPr>
              <a:t>b</a:t>
            </a:r>
            <a:r>
              <a:rPr lang="ru-RU" sz="3200" dirty="0">
                <a:latin typeface="+mn-lt"/>
                <a:ea typeface="Times New Roman" pitchFamily="18" charset="0"/>
                <a:cs typeface="Arial" pitchFamily="34" charset="0"/>
              </a:rPr>
              <a:t>=12; </a:t>
            </a:r>
            <a:endParaRPr lang="ru-RU" sz="3200" dirty="0">
              <a:latin typeface="+mn-lt"/>
              <a:cs typeface="Arial" pitchFamily="34" charset="0"/>
            </a:endParaRPr>
          </a:p>
        </p:txBody>
      </p:sp>
      <p:graphicFrame>
        <p:nvGraphicFramePr>
          <p:cNvPr id="37892" name="Object 6"/>
          <p:cNvGraphicFramePr>
            <a:graphicFrameLocks noChangeAspect="1"/>
          </p:cNvGraphicFramePr>
          <p:nvPr/>
        </p:nvGraphicFramePr>
        <p:xfrm>
          <a:off x="2339975" y="3068638"/>
          <a:ext cx="2984500" cy="747712"/>
        </p:xfrm>
        <a:graphic>
          <a:graphicData uri="http://schemas.openxmlformats.org/presentationml/2006/ole">
            <mc:AlternateContent xmlns:mc="http://schemas.openxmlformats.org/markup-compatibility/2006">
              <mc:Choice xmlns:v="urn:schemas-microsoft-com:vml" Requires="v">
                <p:oleObj spid="_x0000_s37892" name="Формула" r:id="rId4" imgW="990170" imgH="241195" progId="Equation.3">
                  <p:embed/>
                </p:oleObj>
              </mc:Choice>
              <mc:Fallback>
                <p:oleObj name="Формула" r:id="rId4" imgW="990170" imgH="241195" progId="Equation.3">
                  <p:embed/>
                  <p:pic>
                    <p:nvPicPr>
                      <p:cNvPr id="0"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39975" y="3068638"/>
                        <a:ext cx="2984500" cy="7477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7893" name="Object 4"/>
          <p:cNvGraphicFramePr>
            <a:graphicFrameLocks noChangeAspect="1"/>
          </p:cNvGraphicFramePr>
          <p:nvPr/>
        </p:nvGraphicFramePr>
        <p:xfrm>
          <a:off x="2771775" y="5737225"/>
          <a:ext cx="2305050" cy="1120775"/>
        </p:xfrm>
        <a:graphic>
          <a:graphicData uri="http://schemas.openxmlformats.org/presentationml/2006/ole">
            <mc:AlternateContent xmlns:mc="http://schemas.openxmlformats.org/markup-compatibility/2006">
              <mc:Choice xmlns:v="urn:schemas-microsoft-com:vml" Requires="v">
                <p:oleObj spid="_x0000_s37893" name="Формула" r:id="rId6" imgW="939800" imgH="457200" progId="Equation.3">
                  <p:embed/>
                </p:oleObj>
              </mc:Choice>
              <mc:Fallback>
                <p:oleObj name="Формула" r:id="rId6" imgW="939800" imgH="457200" progId="Equation.3">
                  <p:embed/>
                  <p:pic>
                    <p:nvPicPr>
                      <p:cNvPr id="0" name="Object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71775" y="5737225"/>
                        <a:ext cx="2305050" cy="11207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7897" name="Rectangle 7"/>
          <p:cNvSpPr>
            <a:spLocks noChangeArrowheads="1"/>
          </p:cNvSpPr>
          <p:nvPr/>
        </p:nvSpPr>
        <p:spPr bwMode="auto">
          <a:xfrm>
            <a:off x="0" y="2564904"/>
            <a:ext cx="9144000" cy="584775"/>
          </a:xfrm>
          <a:prstGeom prst="rect">
            <a:avLst/>
          </a:prstGeom>
          <a:noFill/>
          <a:ln w="9525">
            <a:noFill/>
            <a:miter lim="800000"/>
            <a:headEnd/>
            <a:tailEnd/>
          </a:ln>
        </p:spPr>
        <p:txBody>
          <a:bodyPr anchor="ctr">
            <a:spAutoFit/>
          </a:bodyPr>
          <a:lstStyle/>
          <a:p>
            <a:pPr eaLnBrk="0" hangingPunct="0"/>
            <a:r>
              <a:rPr lang="ru-RU" sz="3200" dirty="0">
                <a:latin typeface="Calibri" pitchFamily="34" charset="0"/>
                <a:cs typeface="Times New Roman" pitchFamily="18" charset="0"/>
              </a:rPr>
              <a:t>в результате чего получим кубический комплекс</a:t>
            </a:r>
            <a:endParaRPr lang="ru-RU" sz="3200" dirty="0">
              <a:latin typeface="Calibri" pitchFamily="34" charset="0"/>
            </a:endParaRPr>
          </a:p>
        </p:txBody>
      </p:sp>
      <p:sp>
        <p:nvSpPr>
          <p:cNvPr id="37898" name="Rectangle 8"/>
          <p:cNvSpPr>
            <a:spLocks noChangeArrowheads="1"/>
          </p:cNvSpPr>
          <p:nvPr/>
        </p:nvSpPr>
        <p:spPr bwMode="auto">
          <a:xfrm>
            <a:off x="0" y="4007271"/>
            <a:ext cx="9144000" cy="1077913"/>
          </a:xfrm>
          <a:prstGeom prst="rect">
            <a:avLst/>
          </a:prstGeom>
          <a:noFill/>
          <a:ln w="9525">
            <a:noFill/>
            <a:miter lim="800000"/>
            <a:headEnd/>
            <a:tailEnd/>
          </a:ln>
        </p:spPr>
        <p:txBody>
          <a:bodyPr anchor="ctr">
            <a:spAutoFit/>
          </a:bodyPr>
          <a:lstStyle/>
          <a:p>
            <a:pPr algn="just" eaLnBrk="0" hangingPunct="0"/>
            <a:r>
              <a:rPr lang="ru-RU" sz="3200" dirty="0">
                <a:latin typeface="Calibri" pitchFamily="34" charset="0"/>
                <a:cs typeface="Times New Roman" pitchFamily="18" charset="0"/>
              </a:rPr>
              <a:t> Поскольку 0-куб (101) не склеивался с другими 0-кубами, а 1-куб – единственный</a:t>
            </a:r>
            <a:endParaRPr lang="ru-RU" sz="3200" dirty="0">
              <a:latin typeface="Calibri" pitchFamily="34" charset="0"/>
            </a:endParaRPr>
          </a:p>
        </p:txBody>
      </p:sp>
      <p:sp>
        <p:nvSpPr>
          <p:cNvPr id="37899" name="Rectangle 9"/>
          <p:cNvSpPr>
            <a:spLocks noChangeArrowheads="1"/>
          </p:cNvSpPr>
          <p:nvPr/>
        </p:nvSpPr>
        <p:spPr bwMode="auto">
          <a:xfrm>
            <a:off x="7596188" y="4508500"/>
            <a:ext cx="1547812" cy="585788"/>
          </a:xfrm>
          <a:prstGeom prst="rect">
            <a:avLst/>
          </a:prstGeom>
          <a:noFill/>
          <a:ln w="9525">
            <a:noFill/>
            <a:miter lim="800000"/>
            <a:headEnd/>
            <a:tailEnd/>
          </a:ln>
        </p:spPr>
        <p:txBody>
          <a:bodyPr anchor="ctr">
            <a:spAutoFit/>
          </a:bodyPr>
          <a:lstStyle/>
          <a:p>
            <a:pPr eaLnBrk="0" hangingPunct="0"/>
            <a:r>
              <a:rPr lang="ru-RU" sz="3200" dirty="0">
                <a:latin typeface="Calibri" pitchFamily="34" charset="0"/>
                <a:cs typeface="Times New Roman" pitchFamily="18" charset="0"/>
              </a:rPr>
              <a:t> </a:t>
            </a:r>
            <a:r>
              <a:rPr lang="en-US" sz="3200" dirty="0">
                <a:latin typeface="Calibri" pitchFamily="34" charset="0"/>
                <a:cs typeface="Times New Roman" pitchFamily="18" charset="0"/>
                <a:sym typeface="Symbol" pitchFamily="18" charset="2"/>
              </a:rPr>
              <a:t></a:t>
            </a:r>
            <a:r>
              <a:rPr lang="ru-RU" sz="3200" dirty="0">
                <a:latin typeface="Calibri" pitchFamily="34" charset="0"/>
                <a:cs typeface="Times New Roman" pitchFamily="18" charset="0"/>
              </a:rPr>
              <a:t>), то</a:t>
            </a:r>
            <a:endParaRPr lang="ru-RU" sz="3200" dirty="0">
              <a:latin typeface="Calibri" pitchFamily="34" charset="0"/>
              <a:cs typeface="Times New Roman" pitchFamily="18" charset="0"/>
              <a:sym typeface="Symbol" pitchFamily="18" charset="2"/>
            </a:endParaRPr>
          </a:p>
        </p:txBody>
      </p:sp>
      <p:sp>
        <p:nvSpPr>
          <p:cNvPr id="121866" name="Rectangle 10"/>
          <p:cNvSpPr>
            <a:spLocks noChangeArrowheads="1"/>
          </p:cNvSpPr>
          <p:nvPr/>
        </p:nvSpPr>
        <p:spPr bwMode="auto">
          <a:xfrm>
            <a:off x="5219700" y="5661025"/>
            <a:ext cx="1439863" cy="1077913"/>
          </a:xfrm>
          <a:prstGeom prst="rect">
            <a:avLst/>
          </a:prstGeom>
          <a:noFill/>
          <a:ln w="9525">
            <a:noFill/>
            <a:miter lim="800000"/>
            <a:headEnd/>
            <a:tailEnd/>
          </a:ln>
          <a:effectLst/>
        </p:spPr>
        <p:txBody>
          <a:bodyPr anchor="ctr">
            <a:spAutoFit/>
          </a:bodyPr>
          <a:lstStyle/>
          <a:p>
            <a:pPr algn="just" eaLnBrk="0" hangingPunct="0">
              <a:defRPr/>
            </a:pPr>
            <a:r>
              <a:rPr lang="en-US" sz="3200" i="1" dirty="0">
                <a:latin typeface="+mn-lt"/>
                <a:ea typeface="Times New Roman" pitchFamily="18" charset="0"/>
                <a:cs typeface="Arial" pitchFamily="34" charset="0"/>
              </a:rPr>
              <a:t>S</a:t>
            </a:r>
            <a:r>
              <a:rPr lang="en-US" sz="3200" i="1" baseline="30000" dirty="0">
                <a:latin typeface="+mn-lt"/>
                <a:ea typeface="Times New Roman" pitchFamily="18" charset="0"/>
                <a:cs typeface="Arial" pitchFamily="34" charset="0"/>
              </a:rPr>
              <a:t>a</a:t>
            </a:r>
            <a:r>
              <a:rPr lang="ru-RU" sz="3200" dirty="0">
                <a:latin typeface="+mn-lt"/>
                <a:ea typeface="Times New Roman" pitchFamily="18" charset="0"/>
                <a:cs typeface="Arial" pitchFamily="34" charset="0"/>
              </a:rPr>
              <a:t>=5</a:t>
            </a:r>
            <a:r>
              <a:rPr lang="ru-RU" sz="3200" i="1" dirty="0">
                <a:latin typeface="+mn-lt"/>
                <a:ea typeface="Times New Roman" pitchFamily="18" charset="0"/>
                <a:cs typeface="Arial" pitchFamily="34" charset="0"/>
              </a:rPr>
              <a:t>                       </a:t>
            </a:r>
            <a:r>
              <a:rPr lang="en-US" sz="3200" i="1" dirty="0" err="1">
                <a:latin typeface="+mn-lt"/>
                <a:ea typeface="Times New Roman" pitchFamily="18" charset="0"/>
                <a:cs typeface="Arial" pitchFamily="34" charset="0"/>
              </a:rPr>
              <a:t>S</a:t>
            </a:r>
            <a:r>
              <a:rPr lang="en-US" sz="3200" i="1" baseline="30000" dirty="0" err="1">
                <a:latin typeface="+mn-lt"/>
                <a:ea typeface="Times New Roman" pitchFamily="18" charset="0"/>
                <a:cs typeface="Arial" pitchFamily="34" charset="0"/>
              </a:rPr>
              <a:t>b</a:t>
            </a:r>
            <a:r>
              <a:rPr lang="ru-RU" sz="3200" dirty="0">
                <a:latin typeface="+mn-lt"/>
                <a:ea typeface="Times New Roman" pitchFamily="18" charset="0"/>
                <a:cs typeface="Arial" pitchFamily="34" charset="0"/>
              </a:rPr>
              <a:t>=7.</a:t>
            </a:r>
            <a:endParaRPr lang="ru-RU" sz="3200" dirty="0">
              <a:latin typeface="+mn-lt"/>
              <a:cs typeface="Arial" pitchFamily="34" charset="0"/>
            </a:endParaRPr>
          </a:p>
        </p:txBody>
      </p:sp>
      <p:graphicFrame>
        <p:nvGraphicFramePr>
          <p:cNvPr id="37894" name="Object 11"/>
          <p:cNvGraphicFramePr>
            <a:graphicFrameLocks noChangeAspect="1"/>
          </p:cNvGraphicFramePr>
          <p:nvPr/>
        </p:nvGraphicFramePr>
        <p:xfrm>
          <a:off x="5651500" y="4437063"/>
          <a:ext cx="2233613" cy="677862"/>
        </p:xfrm>
        <a:graphic>
          <a:graphicData uri="http://schemas.openxmlformats.org/presentationml/2006/ole">
            <mc:AlternateContent xmlns:mc="http://schemas.openxmlformats.org/markup-compatibility/2006">
              <mc:Choice xmlns:v="urn:schemas-microsoft-com:vml" Requires="v">
                <p:oleObj spid="_x0000_s37894" name="Формула" r:id="rId8" imgW="660240" imgH="241200" progId="Equation.3">
                  <p:embed/>
                </p:oleObj>
              </mc:Choice>
              <mc:Fallback>
                <p:oleObj name="Формула" r:id="rId8" imgW="660240" imgH="241200" progId="Equation.3">
                  <p:embed/>
                  <p:pic>
                    <p:nvPicPr>
                      <p:cNvPr id="0" name="Object 1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651500" y="4437063"/>
                        <a:ext cx="2233613" cy="6778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7901" name="Прямоугольник 13"/>
          <p:cNvSpPr>
            <a:spLocks noChangeArrowheads="1"/>
          </p:cNvSpPr>
          <p:nvPr/>
        </p:nvSpPr>
        <p:spPr bwMode="auto">
          <a:xfrm>
            <a:off x="0" y="5084763"/>
            <a:ext cx="6029325" cy="585787"/>
          </a:xfrm>
          <a:prstGeom prst="rect">
            <a:avLst/>
          </a:prstGeom>
          <a:noFill/>
          <a:ln w="9525">
            <a:noFill/>
            <a:miter lim="800000"/>
            <a:headEnd/>
            <a:tailEnd/>
          </a:ln>
        </p:spPr>
        <p:txBody>
          <a:bodyPr wrap="none">
            <a:spAutoFit/>
          </a:bodyPr>
          <a:lstStyle/>
          <a:p>
            <a:pPr eaLnBrk="0" hangingPunct="0"/>
            <a:r>
              <a:rPr lang="ru-RU" sz="3200" dirty="0">
                <a:latin typeface="Calibri" pitchFamily="34" charset="0"/>
                <a:cs typeface="Times New Roman" pitchFamily="18" charset="0"/>
              </a:rPr>
              <a:t>множество максимальных кубов:</a:t>
            </a:r>
            <a:endParaRPr lang="ru-RU" sz="3200" dirty="0">
              <a:latin typeface="Calibri" pitchFamily="34" charset="0"/>
              <a:sym typeface="Symbol" pitchFamily="18" charset="2"/>
            </a:endParaRPr>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7897"/>
                                        </p:tgtEl>
                                        <p:attrNameLst>
                                          <p:attrName>style.visibility</p:attrName>
                                        </p:attrNameLst>
                                      </p:cBhvr>
                                      <p:to>
                                        <p:strVal val="visible"/>
                                      </p:to>
                                    </p:set>
                                    <p:animEffect transition="in" filter="wipe(up)">
                                      <p:cBhvr>
                                        <p:cTn id="7" dur="2000"/>
                                        <p:tgtEl>
                                          <p:spTgt spid="37897"/>
                                        </p:tgtEl>
                                      </p:cBhvr>
                                    </p:animEffect>
                                  </p:childTnLst>
                                </p:cTn>
                              </p:par>
                              <p:par>
                                <p:cTn id="8" presetID="22" presetClass="entr" presetSubtype="1" fill="hold" nodeType="withEffect">
                                  <p:stCondLst>
                                    <p:cond delay="0"/>
                                  </p:stCondLst>
                                  <p:childTnLst>
                                    <p:set>
                                      <p:cBhvr>
                                        <p:cTn id="9" dur="1" fill="hold">
                                          <p:stCondLst>
                                            <p:cond delay="0"/>
                                          </p:stCondLst>
                                        </p:cTn>
                                        <p:tgtEl>
                                          <p:spTgt spid="37892"/>
                                        </p:tgtEl>
                                        <p:attrNameLst>
                                          <p:attrName>style.visibility</p:attrName>
                                        </p:attrNameLst>
                                      </p:cBhvr>
                                      <p:to>
                                        <p:strVal val="visible"/>
                                      </p:to>
                                    </p:set>
                                    <p:animEffect transition="in" filter="wipe(up)">
                                      <p:cBhvr>
                                        <p:cTn id="10" dur="2000"/>
                                        <p:tgtEl>
                                          <p:spTgt spid="37892"/>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grpId="0" nodeType="clickEffect">
                                  <p:stCondLst>
                                    <p:cond delay="0"/>
                                  </p:stCondLst>
                                  <p:childTnLst>
                                    <p:set>
                                      <p:cBhvr>
                                        <p:cTn id="14" dur="1" fill="hold">
                                          <p:stCondLst>
                                            <p:cond delay="0"/>
                                          </p:stCondLst>
                                        </p:cTn>
                                        <p:tgtEl>
                                          <p:spTgt spid="37898"/>
                                        </p:tgtEl>
                                        <p:attrNameLst>
                                          <p:attrName>style.visibility</p:attrName>
                                        </p:attrNameLst>
                                      </p:cBhvr>
                                      <p:to>
                                        <p:strVal val="visible"/>
                                      </p:to>
                                    </p:set>
                                    <p:animEffect transition="in" filter="wipe(up)">
                                      <p:cBhvr>
                                        <p:cTn id="15" dur="2000"/>
                                        <p:tgtEl>
                                          <p:spTgt spid="37898"/>
                                        </p:tgtEl>
                                      </p:cBhvr>
                                    </p:animEffect>
                                  </p:childTnLst>
                                </p:cTn>
                              </p:par>
                              <p:par>
                                <p:cTn id="16" presetID="22" presetClass="entr" presetSubtype="1" fill="hold" nodeType="withEffect">
                                  <p:stCondLst>
                                    <p:cond delay="0"/>
                                  </p:stCondLst>
                                  <p:childTnLst>
                                    <p:set>
                                      <p:cBhvr>
                                        <p:cTn id="17" dur="1" fill="hold">
                                          <p:stCondLst>
                                            <p:cond delay="0"/>
                                          </p:stCondLst>
                                        </p:cTn>
                                        <p:tgtEl>
                                          <p:spTgt spid="37894"/>
                                        </p:tgtEl>
                                        <p:attrNameLst>
                                          <p:attrName>style.visibility</p:attrName>
                                        </p:attrNameLst>
                                      </p:cBhvr>
                                      <p:to>
                                        <p:strVal val="visible"/>
                                      </p:to>
                                    </p:set>
                                    <p:animEffect transition="in" filter="wipe(up)">
                                      <p:cBhvr>
                                        <p:cTn id="18" dur="2000"/>
                                        <p:tgtEl>
                                          <p:spTgt spid="37894"/>
                                        </p:tgtEl>
                                      </p:cBhvr>
                                    </p:animEffect>
                                  </p:childTnLst>
                                </p:cTn>
                              </p:par>
                              <p:par>
                                <p:cTn id="19" presetID="22" presetClass="entr" presetSubtype="1" fill="hold" nodeType="withEffect">
                                  <p:stCondLst>
                                    <p:cond delay="0"/>
                                  </p:stCondLst>
                                  <p:childTnLst>
                                    <p:set>
                                      <p:cBhvr>
                                        <p:cTn id="20" dur="1" fill="hold">
                                          <p:stCondLst>
                                            <p:cond delay="0"/>
                                          </p:stCondLst>
                                        </p:cTn>
                                        <p:tgtEl>
                                          <p:spTgt spid="37893"/>
                                        </p:tgtEl>
                                        <p:attrNameLst>
                                          <p:attrName>style.visibility</p:attrName>
                                        </p:attrNameLst>
                                      </p:cBhvr>
                                      <p:to>
                                        <p:strVal val="visible"/>
                                      </p:to>
                                    </p:set>
                                    <p:animEffect transition="in" filter="wipe(up)">
                                      <p:cBhvr>
                                        <p:cTn id="21" dur="2000"/>
                                        <p:tgtEl>
                                          <p:spTgt spid="37893"/>
                                        </p:tgtEl>
                                      </p:cBhvr>
                                    </p:animEffect>
                                  </p:childTnLst>
                                </p:cTn>
                              </p:par>
                              <p:par>
                                <p:cTn id="22" presetID="22" presetClass="entr" presetSubtype="1" fill="hold" grpId="0" nodeType="withEffect">
                                  <p:stCondLst>
                                    <p:cond delay="0"/>
                                  </p:stCondLst>
                                  <p:childTnLst>
                                    <p:set>
                                      <p:cBhvr>
                                        <p:cTn id="23" dur="1" fill="hold">
                                          <p:stCondLst>
                                            <p:cond delay="0"/>
                                          </p:stCondLst>
                                        </p:cTn>
                                        <p:tgtEl>
                                          <p:spTgt spid="121866"/>
                                        </p:tgtEl>
                                        <p:attrNameLst>
                                          <p:attrName>style.visibility</p:attrName>
                                        </p:attrNameLst>
                                      </p:cBhvr>
                                      <p:to>
                                        <p:strVal val="visible"/>
                                      </p:to>
                                    </p:set>
                                    <p:animEffect transition="in" filter="wipe(up)">
                                      <p:cBhvr>
                                        <p:cTn id="24" dur="2000"/>
                                        <p:tgtEl>
                                          <p:spTgt spid="121866"/>
                                        </p:tgtEl>
                                      </p:cBhvr>
                                    </p:animEffect>
                                  </p:childTnLst>
                                </p:cTn>
                              </p:par>
                              <p:par>
                                <p:cTn id="25" presetID="22" presetClass="entr" presetSubtype="1" fill="hold" grpId="0" nodeType="withEffect">
                                  <p:stCondLst>
                                    <p:cond delay="0"/>
                                  </p:stCondLst>
                                  <p:childTnLst>
                                    <p:set>
                                      <p:cBhvr>
                                        <p:cTn id="26" dur="1" fill="hold">
                                          <p:stCondLst>
                                            <p:cond delay="0"/>
                                          </p:stCondLst>
                                        </p:cTn>
                                        <p:tgtEl>
                                          <p:spTgt spid="37899"/>
                                        </p:tgtEl>
                                        <p:attrNameLst>
                                          <p:attrName>style.visibility</p:attrName>
                                        </p:attrNameLst>
                                      </p:cBhvr>
                                      <p:to>
                                        <p:strVal val="visible"/>
                                      </p:to>
                                    </p:set>
                                    <p:animEffect transition="in" filter="wipe(up)">
                                      <p:cBhvr>
                                        <p:cTn id="27" dur="2000"/>
                                        <p:tgtEl>
                                          <p:spTgt spid="37899"/>
                                        </p:tgtEl>
                                      </p:cBhvr>
                                    </p:animEffect>
                                  </p:childTnLst>
                                </p:cTn>
                              </p:par>
                              <p:par>
                                <p:cTn id="28" presetID="22" presetClass="entr" presetSubtype="1" fill="hold" grpId="0" nodeType="withEffect">
                                  <p:stCondLst>
                                    <p:cond delay="0"/>
                                  </p:stCondLst>
                                  <p:childTnLst>
                                    <p:set>
                                      <p:cBhvr>
                                        <p:cTn id="29" dur="1" fill="hold">
                                          <p:stCondLst>
                                            <p:cond delay="0"/>
                                          </p:stCondLst>
                                        </p:cTn>
                                        <p:tgtEl>
                                          <p:spTgt spid="37901"/>
                                        </p:tgtEl>
                                        <p:attrNameLst>
                                          <p:attrName>style.visibility</p:attrName>
                                        </p:attrNameLst>
                                      </p:cBhvr>
                                      <p:to>
                                        <p:strVal val="visible"/>
                                      </p:to>
                                    </p:set>
                                    <p:animEffect transition="in" filter="wipe(up)">
                                      <p:cBhvr>
                                        <p:cTn id="30" dur="2000"/>
                                        <p:tgtEl>
                                          <p:spTgt spid="379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897" grpId="0"/>
      <p:bldP spid="37898" grpId="0"/>
      <p:bldP spid="37899" grpId="0"/>
      <p:bldP spid="121866" grpId="0"/>
      <p:bldP spid="37901"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p:cNvSpPr>
            <a:spLocks noGrp="1"/>
          </p:cNvSpPr>
          <p:nvPr>
            <p:ph type="sldNum" sz="quarter" idx="12"/>
          </p:nvPr>
        </p:nvSpPr>
        <p:spPr/>
        <p:txBody>
          <a:bodyPr/>
          <a:lstStyle/>
          <a:p>
            <a:pPr>
              <a:defRPr/>
            </a:pPr>
            <a:fld id="{30CC8AD6-537A-4B46-BFD5-9C8E1A91CCF2}" type="slidenum">
              <a:rPr lang="ru-RU" smtClean="0"/>
              <a:pPr>
                <a:defRPr/>
              </a:pPr>
              <a:t>84</a:t>
            </a:fld>
            <a:endParaRPr lang="ru-RU"/>
          </a:p>
        </p:txBody>
      </p:sp>
      <p:sp>
        <p:nvSpPr>
          <p:cNvPr id="38916" name="Rectangle 5"/>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ru-RU"/>
          </a:p>
        </p:txBody>
      </p:sp>
      <p:graphicFrame>
        <p:nvGraphicFramePr>
          <p:cNvPr id="38914" name="Object 6"/>
          <p:cNvGraphicFramePr>
            <a:graphicFrameLocks noChangeAspect="1"/>
          </p:cNvGraphicFramePr>
          <p:nvPr/>
        </p:nvGraphicFramePr>
        <p:xfrm>
          <a:off x="2843213" y="908050"/>
          <a:ext cx="3097212" cy="865188"/>
        </p:xfrm>
        <a:graphic>
          <a:graphicData uri="http://schemas.openxmlformats.org/presentationml/2006/ole">
            <mc:AlternateContent xmlns:mc="http://schemas.openxmlformats.org/markup-compatibility/2006">
              <mc:Choice xmlns:v="urn:schemas-microsoft-com:vml" Requires="v">
                <p:oleObj spid="_x0000_s38914" name="Формула" r:id="rId2" imgW="1016000" imgH="241300" progId="Equation.3">
                  <p:embed/>
                </p:oleObj>
              </mc:Choice>
              <mc:Fallback>
                <p:oleObj name="Формула" r:id="rId2" imgW="1016000" imgH="241300" progId="Equation.3">
                  <p:embed/>
                  <p:pic>
                    <p:nvPicPr>
                      <p:cNvPr id="0" name="Object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3213" y="908050"/>
                        <a:ext cx="3097212" cy="8651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8917" name="Прямоугольник 8"/>
          <p:cNvSpPr>
            <a:spLocks noChangeArrowheads="1"/>
          </p:cNvSpPr>
          <p:nvPr/>
        </p:nvSpPr>
        <p:spPr bwMode="auto">
          <a:xfrm>
            <a:off x="0" y="0"/>
            <a:ext cx="9144000" cy="1077913"/>
          </a:xfrm>
          <a:prstGeom prst="rect">
            <a:avLst/>
          </a:prstGeom>
          <a:noFill/>
          <a:ln w="9525">
            <a:noFill/>
            <a:miter lim="800000"/>
            <a:headEnd/>
            <a:tailEnd/>
          </a:ln>
        </p:spPr>
        <p:txBody>
          <a:bodyPr>
            <a:spAutoFit/>
          </a:bodyPr>
          <a:lstStyle/>
          <a:p>
            <a:r>
              <a:rPr lang="ru-RU" sz="3200">
                <a:latin typeface="Calibri" pitchFamily="34" charset="0"/>
                <a:cs typeface="Times New Roman" pitchFamily="18" charset="0"/>
              </a:rPr>
              <a:t>Минимальное нулевое покрытие совпадает с множеством максимальных кубов: </a:t>
            </a:r>
            <a:endParaRPr lang="ru-RU" sz="3200">
              <a:latin typeface="Calibri" pitchFamily="34" charset="0"/>
            </a:endParaRPr>
          </a:p>
        </p:txBody>
      </p:sp>
      <p:sp>
        <p:nvSpPr>
          <p:cNvPr id="38918" name="Rectangle 7"/>
          <p:cNvSpPr>
            <a:spLocks noChangeArrowheads="1"/>
          </p:cNvSpPr>
          <p:nvPr/>
        </p:nvSpPr>
        <p:spPr bwMode="auto">
          <a:xfrm>
            <a:off x="0" y="2060848"/>
            <a:ext cx="9144000" cy="3046988"/>
          </a:xfrm>
          <a:prstGeom prst="rect">
            <a:avLst/>
          </a:prstGeom>
          <a:noFill/>
          <a:ln w="9525">
            <a:noFill/>
            <a:miter lim="800000"/>
            <a:headEnd/>
            <a:tailEnd/>
          </a:ln>
        </p:spPr>
        <p:txBody>
          <a:bodyPr anchor="ctr">
            <a:spAutoFit/>
          </a:bodyPr>
          <a:lstStyle/>
          <a:p>
            <a:pPr eaLnBrk="0" hangingPunct="0"/>
            <a:r>
              <a:rPr lang="ru-RU" sz="3200" i="1" u="sng" dirty="0">
                <a:solidFill>
                  <a:srgbClr val="FF0000"/>
                </a:solidFill>
                <a:latin typeface="Calibri" pitchFamily="34" charset="0"/>
                <a:cs typeface="Times New Roman" pitchFamily="18" charset="0"/>
              </a:rPr>
              <a:t>Замечания</a:t>
            </a:r>
            <a:r>
              <a:rPr lang="ru-RU" sz="3200" dirty="0">
                <a:solidFill>
                  <a:srgbClr val="FF0000"/>
                </a:solidFill>
                <a:latin typeface="Calibri" pitchFamily="34" charset="0"/>
                <a:cs typeface="Times New Roman" pitchFamily="18" charset="0"/>
              </a:rPr>
              <a:t>. </a:t>
            </a:r>
            <a:endParaRPr lang="ru-RU" sz="3200" dirty="0">
              <a:solidFill>
                <a:srgbClr val="FF0000"/>
              </a:solidFill>
              <a:latin typeface="Calibri" pitchFamily="34" charset="0"/>
            </a:endParaRPr>
          </a:p>
          <a:p>
            <a:pPr eaLnBrk="0" hangingPunct="0">
              <a:buFontTx/>
              <a:buAutoNum type="arabicPeriod"/>
            </a:pPr>
            <a:r>
              <a:rPr lang="ru-RU" sz="3200" dirty="0">
                <a:latin typeface="Calibri" pitchFamily="34" charset="0"/>
                <a:cs typeface="Times New Roman" pitchFamily="18" charset="0"/>
              </a:rPr>
              <a:t> Для того, чтобы отличать нулевое покрытие от единичного в обозначениях кубических комплексов различной размерности, а также покрытий используется знак инверсии над функцией.</a:t>
            </a:r>
          </a:p>
        </p:txBody>
      </p:sp>
      <p:sp>
        <p:nvSpPr>
          <p:cNvPr id="7" name="TextBox 6"/>
          <p:cNvSpPr txBox="1"/>
          <p:nvPr/>
        </p:nvSpPr>
        <p:spPr>
          <a:xfrm>
            <a:off x="0" y="5229200"/>
            <a:ext cx="9144000" cy="1569660"/>
          </a:xfrm>
          <a:prstGeom prst="rect">
            <a:avLst/>
          </a:prstGeom>
          <a:noFill/>
        </p:spPr>
        <p:txBody>
          <a:bodyPr wrap="square" rtlCol="0">
            <a:spAutoFit/>
          </a:bodyPr>
          <a:lstStyle/>
          <a:p>
            <a:r>
              <a:rPr lang="ru-RU" sz="3200" dirty="0">
                <a:latin typeface="Calibri" pitchFamily="34" charset="0"/>
              </a:rPr>
              <a:t> 2. Цена минимального нулевого покрытия оказалась меньше цены минимального единичного покрытия.</a:t>
            </a:r>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8918"/>
                                        </p:tgtEl>
                                        <p:attrNameLst>
                                          <p:attrName>style.visibility</p:attrName>
                                        </p:attrNameLst>
                                      </p:cBhvr>
                                      <p:to>
                                        <p:strVal val="visible"/>
                                      </p:to>
                                    </p:set>
                                    <p:animEffect transition="in" filter="wipe(up)">
                                      <p:cBhvr>
                                        <p:cTn id="7" dur="2000"/>
                                        <p:tgtEl>
                                          <p:spTgt spid="3891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up)">
                                      <p:cBhvr>
                                        <p:cTn id="12"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18" grpId="0"/>
      <p:bldP spid="7"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p:cNvSpPr>
            <a:spLocks noGrp="1"/>
          </p:cNvSpPr>
          <p:nvPr>
            <p:ph type="sldNum" sz="quarter" idx="12"/>
          </p:nvPr>
        </p:nvSpPr>
        <p:spPr/>
        <p:txBody>
          <a:bodyPr/>
          <a:lstStyle/>
          <a:p>
            <a:pPr>
              <a:defRPr/>
            </a:pPr>
            <a:fld id="{3FE185A6-2276-49AA-BE50-C1F536E036BC}" type="slidenum">
              <a:rPr lang="ru-RU" smtClean="0"/>
              <a:pPr>
                <a:defRPr/>
              </a:pPr>
              <a:t>85</a:t>
            </a:fld>
            <a:endParaRPr lang="ru-RU"/>
          </a:p>
        </p:txBody>
      </p:sp>
      <p:sp>
        <p:nvSpPr>
          <p:cNvPr id="4" name="TextBox 3"/>
          <p:cNvSpPr txBox="1"/>
          <p:nvPr/>
        </p:nvSpPr>
        <p:spPr>
          <a:xfrm>
            <a:off x="0" y="3573016"/>
            <a:ext cx="9144000" cy="3539430"/>
          </a:xfrm>
          <a:prstGeom prst="rect">
            <a:avLst/>
          </a:prstGeom>
          <a:noFill/>
        </p:spPr>
        <p:txBody>
          <a:bodyPr wrap="square" rtlCol="0">
            <a:spAutoFit/>
          </a:bodyPr>
          <a:lstStyle/>
          <a:p>
            <a:pPr lvl="1" algn="ctr" eaLnBrk="0" hangingPunct="0"/>
            <a:r>
              <a:rPr lang="ru-RU" sz="3200" b="1" dirty="0">
                <a:solidFill>
                  <a:srgbClr val="FF0000"/>
                </a:solidFill>
                <a:latin typeface="Calibri" pitchFamily="34" charset="0"/>
              </a:rPr>
              <a:t>Минимизация булевых функций</a:t>
            </a:r>
          </a:p>
          <a:p>
            <a:pPr lvl="1" algn="ctr" eaLnBrk="0" hangingPunct="0"/>
            <a:r>
              <a:rPr lang="ru-RU" sz="3200" b="1" dirty="0">
                <a:solidFill>
                  <a:srgbClr val="FF0000"/>
                </a:solidFill>
                <a:latin typeface="Calibri" pitchFamily="34" charset="0"/>
              </a:rPr>
              <a:t> на картах Карно</a:t>
            </a:r>
          </a:p>
          <a:p>
            <a:pPr lvl="1" algn="ctr" eaLnBrk="0" hangingPunct="0"/>
            <a:endParaRPr lang="ru-RU" sz="3200" b="1" dirty="0">
              <a:solidFill>
                <a:srgbClr val="FF0000"/>
              </a:solidFill>
              <a:latin typeface="Calibri" pitchFamily="34" charset="0"/>
            </a:endParaRPr>
          </a:p>
          <a:p>
            <a:pPr eaLnBrk="0" hangingPunct="0"/>
            <a:r>
              <a:rPr lang="ru-RU" sz="3200" dirty="0">
                <a:latin typeface="Calibri" pitchFamily="34" charset="0"/>
                <a:cs typeface="Times New Roman" pitchFamily="18" charset="0"/>
              </a:rPr>
              <a:t>Одним из способов графического представления булевых функций от небольшого числа переменных являются карты Карно. </a:t>
            </a:r>
            <a:endParaRPr lang="ru-RU" sz="3200" dirty="0">
              <a:latin typeface="Calibri" pitchFamily="34" charset="0"/>
            </a:endParaRPr>
          </a:p>
          <a:p>
            <a:endParaRPr lang="ru-RU" sz="3200" dirty="0"/>
          </a:p>
        </p:txBody>
      </p:sp>
      <p:sp>
        <p:nvSpPr>
          <p:cNvPr id="5" name="TextBox 4"/>
          <p:cNvSpPr txBox="1"/>
          <p:nvPr/>
        </p:nvSpPr>
        <p:spPr>
          <a:xfrm>
            <a:off x="0" y="0"/>
            <a:ext cx="9144000" cy="3539430"/>
          </a:xfrm>
          <a:prstGeom prst="rect">
            <a:avLst/>
          </a:prstGeom>
          <a:noFill/>
        </p:spPr>
        <p:txBody>
          <a:bodyPr wrap="square" rtlCol="0">
            <a:spAutoFit/>
          </a:bodyPr>
          <a:lstStyle/>
          <a:p>
            <a:r>
              <a:rPr lang="ru-RU" sz="3200" dirty="0">
                <a:latin typeface="Calibri" pitchFamily="34" charset="0"/>
                <a:cs typeface="Times New Roman" pitchFamily="18" charset="0"/>
              </a:rPr>
              <a:t>Так как предсказать какое из минимальных </a:t>
            </a:r>
            <a:r>
              <a:rPr lang="ru-RU" sz="3200" dirty="0" err="1">
                <a:latin typeface="Calibri" pitchFamily="34" charset="0"/>
                <a:cs typeface="Times New Roman" pitchFamily="18" charset="0"/>
              </a:rPr>
              <a:t>пок-рытий</a:t>
            </a:r>
            <a:r>
              <a:rPr lang="ru-RU" sz="3200" dirty="0">
                <a:latin typeface="Calibri" pitchFamily="34" charset="0"/>
                <a:cs typeface="Times New Roman" pitchFamily="18" charset="0"/>
              </a:rPr>
              <a:t> данной функции, единичное или нулевое, будет иметь меньшую цену заранее невозможно, то для построения схемы, обладающей </a:t>
            </a:r>
            <a:r>
              <a:rPr lang="ru-RU" sz="3200" dirty="0" err="1">
                <a:latin typeface="Calibri" pitchFamily="34" charset="0"/>
                <a:cs typeface="Times New Roman" pitchFamily="18" charset="0"/>
              </a:rPr>
              <a:t>минималь-ной</a:t>
            </a:r>
            <a:r>
              <a:rPr lang="ru-RU" sz="3200" dirty="0">
                <a:latin typeface="Calibri" pitchFamily="34" charset="0"/>
                <a:cs typeface="Times New Roman" pitchFamily="18" charset="0"/>
              </a:rPr>
              <a:t> ценой по </a:t>
            </a:r>
            <a:r>
              <a:rPr lang="ru-RU" sz="3200" dirty="0" err="1">
                <a:latin typeface="Calibri" pitchFamily="34" charset="0"/>
                <a:cs typeface="Times New Roman" pitchFamily="18" charset="0"/>
              </a:rPr>
              <a:t>Квайну</a:t>
            </a:r>
            <a:r>
              <a:rPr lang="ru-RU" sz="3200" dirty="0">
                <a:latin typeface="Calibri" pitchFamily="34" charset="0"/>
                <a:cs typeface="Times New Roman" pitchFamily="18" charset="0"/>
              </a:rPr>
              <a:t>, целесообразно решать задачу минимизации в отношении обоих покрытий.</a:t>
            </a:r>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p:cNvSpPr>
            <a:spLocks noGrp="1"/>
          </p:cNvSpPr>
          <p:nvPr>
            <p:ph type="sldNum" sz="quarter" idx="12"/>
          </p:nvPr>
        </p:nvSpPr>
        <p:spPr/>
        <p:txBody>
          <a:bodyPr/>
          <a:lstStyle/>
          <a:p>
            <a:pPr>
              <a:defRPr/>
            </a:pPr>
            <a:fld id="{02466746-2233-4F96-B487-9E9E1E4DC6CE}" type="slidenum">
              <a:rPr lang="ru-RU" smtClean="0"/>
              <a:pPr>
                <a:defRPr/>
              </a:pPr>
              <a:t>86</a:t>
            </a:fld>
            <a:endParaRPr lang="ru-RU"/>
          </a:p>
        </p:txBody>
      </p:sp>
      <p:pic>
        <p:nvPicPr>
          <p:cNvPr id="120835" name="Picture 1"/>
          <p:cNvPicPr>
            <a:picLocks noChangeAspect="1" noChangeArrowheads="1"/>
          </p:cNvPicPr>
          <p:nvPr/>
        </p:nvPicPr>
        <p:blipFill>
          <a:blip r:embed="rId2" cstate="print">
            <a:clrChange>
              <a:clrFrom>
                <a:srgbClr val="FFFFFF"/>
              </a:clrFrom>
              <a:clrTo>
                <a:srgbClr val="FFFFFF">
                  <a:alpha val="0"/>
                </a:srgbClr>
              </a:clrTo>
            </a:clrChange>
            <a:lum bright="-10000"/>
          </a:blip>
          <a:srcRect l="23250" t="42439" r="20641" b="37399"/>
          <a:stretch>
            <a:fillRect/>
          </a:stretch>
        </p:blipFill>
        <p:spPr bwMode="auto">
          <a:xfrm>
            <a:off x="215900" y="260350"/>
            <a:ext cx="8532813" cy="1944688"/>
          </a:xfrm>
          <a:prstGeom prst="rect">
            <a:avLst/>
          </a:prstGeom>
          <a:noFill/>
          <a:ln w="9525">
            <a:noFill/>
            <a:miter lim="800000"/>
            <a:headEnd/>
            <a:tailEnd/>
          </a:ln>
        </p:spPr>
      </p:pic>
      <p:sp>
        <p:nvSpPr>
          <p:cNvPr id="4" name="Прямоугольник 3"/>
          <p:cNvSpPr/>
          <p:nvPr/>
        </p:nvSpPr>
        <p:spPr>
          <a:xfrm>
            <a:off x="0" y="2052638"/>
            <a:ext cx="9144000" cy="584200"/>
          </a:xfrm>
          <a:prstGeom prst="rect">
            <a:avLst/>
          </a:prstGeom>
        </p:spPr>
        <p:txBody>
          <a:bodyPr>
            <a:spAutoFit/>
          </a:bodyPr>
          <a:lstStyle/>
          <a:p>
            <a:pPr algn="ctr">
              <a:defRPr/>
            </a:pPr>
            <a:r>
              <a:rPr lang="ru-RU" sz="3200" dirty="0">
                <a:latin typeface="+mn-lt"/>
              </a:rPr>
              <a:t>Карты Карно функций от трех переменных</a:t>
            </a:r>
          </a:p>
        </p:txBody>
      </p:sp>
      <p:sp>
        <p:nvSpPr>
          <p:cNvPr id="120837" name="Rectangle 2"/>
          <p:cNvSpPr>
            <a:spLocks noChangeArrowheads="1"/>
          </p:cNvSpPr>
          <p:nvPr/>
        </p:nvSpPr>
        <p:spPr bwMode="auto">
          <a:xfrm>
            <a:off x="0" y="2781300"/>
            <a:ext cx="9144000" cy="3538538"/>
          </a:xfrm>
          <a:prstGeom prst="rect">
            <a:avLst/>
          </a:prstGeom>
          <a:noFill/>
          <a:ln w="9525">
            <a:noFill/>
            <a:miter lim="800000"/>
            <a:headEnd/>
            <a:tailEnd/>
          </a:ln>
        </p:spPr>
        <p:txBody>
          <a:bodyPr anchor="ctr">
            <a:spAutoFit/>
          </a:bodyPr>
          <a:lstStyle/>
          <a:p>
            <a:pPr algn="just" eaLnBrk="0" hangingPunct="0"/>
            <a:r>
              <a:rPr lang="ru-RU" sz="3200" dirty="0">
                <a:latin typeface="Calibri" pitchFamily="34" charset="0"/>
                <a:cs typeface="Times New Roman" pitchFamily="18" charset="0"/>
              </a:rPr>
              <a:t>В связи с тем, что в основе формирования кубов различной размерности </a:t>
            </a:r>
            <a:r>
              <a:rPr lang="en-US" sz="3200" i="1" dirty="0">
                <a:latin typeface="Calibri" pitchFamily="34" charset="0"/>
                <a:cs typeface="Times New Roman" pitchFamily="18" charset="0"/>
              </a:rPr>
              <a:t>k </a:t>
            </a:r>
            <a:r>
              <a:rPr lang="ru-RU" sz="3200" dirty="0">
                <a:latin typeface="Calibri" pitchFamily="34" charset="0"/>
                <a:cs typeface="Times New Roman" pitchFamily="18" charset="0"/>
              </a:rPr>
              <a:t>(</a:t>
            </a:r>
            <a:r>
              <a:rPr lang="en-US" sz="3200" i="1" dirty="0">
                <a:latin typeface="Calibri" pitchFamily="34" charset="0"/>
                <a:cs typeface="Times New Roman" pitchFamily="18" charset="0"/>
              </a:rPr>
              <a:t>k</a:t>
            </a:r>
            <a:r>
              <a:rPr lang="ru-RU" sz="3200" i="1" dirty="0">
                <a:latin typeface="Calibri" pitchFamily="34" charset="0"/>
                <a:cs typeface="Times New Roman" pitchFamily="18" charset="0"/>
              </a:rPr>
              <a:t>&gt;</a:t>
            </a:r>
            <a:r>
              <a:rPr lang="ru-RU" sz="3200" dirty="0">
                <a:latin typeface="Calibri" pitchFamily="34" charset="0"/>
                <a:cs typeface="Times New Roman" pitchFamily="18" charset="0"/>
              </a:rPr>
              <a:t>0) положены отношения соседства и операции склеивания, порядок проставления координат (</a:t>
            </a:r>
            <a:r>
              <a:rPr lang="ru-RU" sz="3200" i="1" dirty="0">
                <a:latin typeface="Calibri" pitchFamily="34" charset="0"/>
                <a:cs typeface="Times New Roman" pitchFamily="18" charset="0"/>
              </a:rPr>
              <a:t>х</a:t>
            </a:r>
            <a:r>
              <a:rPr lang="ru-RU" sz="3200" i="1" baseline="-30000" dirty="0">
                <a:latin typeface="Calibri" pitchFamily="34" charset="0"/>
                <a:cs typeface="Times New Roman" pitchFamily="18" charset="0"/>
              </a:rPr>
              <a:t>2</a:t>
            </a:r>
            <a:r>
              <a:rPr lang="ru-RU" sz="3200" i="1" dirty="0">
                <a:latin typeface="Calibri" pitchFamily="34" charset="0"/>
                <a:cs typeface="Times New Roman" pitchFamily="18" charset="0"/>
              </a:rPr>
              <a:t> х</a:t>
            </a:r>
            <a:r>
              <a:rPr lang="ru-RU" sz="3200" i="1" baseline="-30000" dirty="0">
                <a:latin typeface="Calibri" pitchFamily="34" charset="0"/>
                <a:cs typeface="Times New Roman" pitchFamily="18" charset="0"/>
              </a:rPr>
              <a:t>3</a:t>
            </a:r>
            <a:r>
              <a:rPr lang="ru-RU" sz="3200" dirty="0">
                <a:latin typeface="Calibri" pitchFamily="34" charset="0"/>
                <a:cs typeface="Times New Roman" pitchFamily="18" charset="0"/>
              </a:rPr>
              <a:t>) в столбцах карты {(00), (01), (11), (10)} принят таким, чтобы соседние 0-кубы размещались в геометрически соседних клетках карты.</a:t>
            </a:r>
            <a:endParaRPr lang="ru-RU" sz="3200" dirty="0">
              <a:latin typeface="Calibri" pitchFamily="34" charset="0"/>
            </a:endParaRPr>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20837"/>
                                        </p:tgtEl>
                                        <p:attrNameLst>
                                          <p:attrName>style.visibility</p:attrName>
                                        </p:attrNameLst>
                                      </p:cBhvr>
                                      <p:to>
                                        <p:strVal val="visible"/>
                                      </p:to>
                                    </p:set>
                                    <p:animEffect transition="in" filter="wipe(up)">
                                      <p:cBhvr>
                                        <p:cTn id="7" dur="2000"/>
                                        <p:tgtEl>
                                          <p:spTgt spid="1208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0837"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p:cNvSpPr>
            <a:spLocks noGrp="1"/>
          </p:cNvSpPr>
          <p:nvPr>
            <p:ph type="sldNum" sz="quarter" idx="12"/>
          </p:nvPr>
        </p:nvSpPr>
        <p:spPr/>
        <p:txBody>
          <a:bodyPr/>
          <a:lstStyle/>
          <a:p>
            <a:pPr>
              <a:defRPr/>
            </a:pPr>
            <a:fld id="{067558AB-763E-4C65-8DE4-5D625B068996}" type="slidenum">
              <a:rPr lang="ru-RU" smtClean="0"/>
              <a:pPr>
                <a:defRPr/>
              </a:pPr>
              <a:t>87</a:t>
            </a:fld>
            <a:endParaRPr lang="ru-RU"/>
          </a:p>
        </p:txBody>
      </p:sp>
      <p:sp>
        <p:nvSpPr>
          <p:cNvPr id="39940" name="Rectangle 2"/>
          <p:cNvSpPr>
            <a:spLocks noChangeArrowheads="1"/>
          </p:cNvSpPr>
          <p:nvPr/>
        </p:nvSpPr>
        <p:spPr bwMode="auto">
          <a:xfrm>
            <a:off x="0" y="0"/>
            <a:ext cx="9144000" cy="1077913"/>
          </a:xfrm>
          <a:prstGeom prst="rect">
            <a:avLst/>
          </a:prstGeom>
          <a:noFill/>
          <a:ln w="9525">
            <a:noFill/>
            <a:miter lim="800000"/>
            <a:headEnd/>
            <a:tailEnd/>
          </a:ln>
        </p:spPr>
        <p:txBody>
          <a:bodyPr anchor="ctr">
            <a:spAutoFit/>
          </a:bodyPr>
          <a:lstStyle/>
          <a:p>
            <a:pPr algn="just" eaLnBrk="0" hangingPunct="0"/>
            <a:r>
              <a:rPr lang="ru-RU" sz="3200">
                <a:latin typeface="Calibri" pitchFamily="34" charset="0"/>
                <a:cs typeface="Times New Roman" pitchFamily="18" charset="0"/>
              </a:rPr>
              <a:t>Пример карты Карно для булевой функции от четырех переменных, заданной в числовой форме: </a:t>
            </a:r>
            <a:endParaRPr lang="ru-RU" sz="3200">
              <a:latin typeface="Calibri" pitchFamily="34" charset="0"/>
            </a:endParaRPr>
          </a:p>
        </p:txBody>
      </p:sp>
      <p:graphicFrame>
        <p:nvGraphicFramePr>
          <p:cNvPr id="39938" name="Object 1"/>
          <p:cNvGraphicFramePr>
            <a:graphicFrameLocks noChangeAspect="1"/>
          </p:cNvGraphicFramePr>
          <p:nvPr/>
        </p:nvGraphicFramePr>
        <p:xfrm>
          <a:off x="1476375" y="1052513"/>
          <a:ext cx="6119813" cy="933450"/>
        </p:xfrm>
        <a:graphic>
          <a:graphicData uri="http://schemas.openxmlformats.org/presentationml/2006/ole">
            <mc:AlternateContent xmlns:mc="http://schemas.openxmlformats.org/markup-compatibility/2006">
              <mc:Choice xmlns:v="urn:schemas-microsoft-com:vml" Requires="v">
                <p:oleObj spid="_x0000_s39938" name="Формула" r:id="rId2" imgW="1879600" imgH="304800" progId="Equation.3">
                  <p:embed/>
                </p:oleObj>
              </mc:Choice>
              <mc:Fallback>
                <p:oleObj name="Формула" r:id="rId2" imgW="1879600" imgH="304800" progId="Equation.3">
                  <p:embed/>
                  <p:pic>
                    <p:nvPicPr>
                      <p:cNvPr id="0" name="Object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6375" y="1052513"/>
                        <a:ext cx="6119813" cy="9334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39941" name="Picture 3"/>
          <p:cNvPicPr>
            <a:picLocks noChangeAspect="1" noChangeArrowheads="1"/>
          </p:cNvPicPr>
          <p:nvPr/>
        </p:nvPicPr>
        <p:blipFill>
          <a:blip r:embed="rId4" cstate="print">
            <a:clrChange>
              <a:clrFrom>
                <a:srgbClr val="FFFFFF"/>
              </a:clrFrom>
              <a:clrTo>
                <a:srgbClr val="FFFFFF">
                  <a:alpha val="0"/>
                </a:srgbClr>
              </a:clrTo>
            </a:clrChange>
            <a:lum bright="-10000"/>
          </a:blip>
          <a:srcRect l="35802" t="48740" r="34668" b="26060"/>
          <a:stretch>
            <a:fillRect/>
          </a:stretch>
        </p:blipFill>
        <p:spPr bwMode="auto">
          <a:xfrm>
            <a:off x="785786" y="1785926"/>
            <a:ext cx="6840537" cy="3421063"/>
          </a:xfrm>
          <a:prstGeom prst="rect">
            <a:avLst/>
          </a:prstGeom>
          <a:noFill/>
          <a:ln w="9525">
            <a:noFill/>
            <a:miter lim="800000"/>
            <a:headEnd/>
            <a:tailEnd/>
          </a:ln>
        </p:spPr>
      </p:pic>
      <p:sp>
        <p:nvSpPr>
          <p:cNvPr id="39942" name="Rectangle 4"/>
          <p:cNvSpPr>
            <a:spLocks noChangeArrowheads="1"/>
          </p:cNvSpPr>
          <p:nvPr/>
        </p:nvSpPr>
        <p:spPr bwMode="auto">
          <a:xfrm>
            <a:off x="0" y="5157788"/>
            <a:ext cx="9144000" cy="1568450"/>
          </a:xfrm>
          <a:prstGeom prst="rect">
            <a:avLst/>
          </a:prstGeom>
          <a:noFill/>
          <a:ln w="9525">
            <a:noFill/>
            <a:miter lim="800000"/>
            <a:headEnd/>
            <a:tailEnd/>
          </a:ln>
        </p:spPr>
        <p:txBody>
          <a:bodyPr anchor="ctr">
            <a:spAutoFit/>
          </a:bodyPr>
          <a:lstStyle/>
          <a:p>
            <a:pPr algn="just" eaLnBrk="0" hangingPunct="0"/>
            <a:r>
              <a:rPr lang="ru-RU" sz="3200" dirty="0">
                <a:latin typeface="Calibri" pitchFamily="34" charset="0"/>
                <a:cs typeface="Times New Roman" pitchFamily="18" charset="0"/>
              </a:rPr>
              <a:t>С использованием карт Карно находится минимальное покрытие функции, по которому строится ее минимальная ДНФ (КНФ). </a:t>
            </a:r>
            <a:endParaRPr lang="ru-RU" sz="3200" dirty="0">
              <a:latin typeface="Calibri" pitchFamily="34" charset="0"/>
            </a:endParaRPr>
          </a:p>
        </p:txBody>
      </p:sp>
      <p:sp>
        <p:nvSpPr>
          <p:cNvPr id="8" name="Овал 7"/>
          <p:cNvSpPr/>
          <p:nvPr/>
        </p:nvSpPr>
        <p:spPr>
          <a:xfrm>
            <a:off x="5500694" y="2428868"/>
            <a:ext cx="214314" cy="428628"/>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 name="TextBox 6"/>
          <p:cNvSpPr txBox="1"/>
          <p:nvPr/>
        </p:nvSpPr>
        <p:spPr>
          <a:xfrm>
            <a:off x="5500694" y="2357430"/>
            <a:ext cx="357190" cy="523220"/>
          </a:xfrm>
          <a:prstGeom prst="rect">
            <a:avLst/>
          </a:prstGeom>
          <a:noFill/>
        </p:spPr>
        <p:txBody>
          <a:bodyPr wrap="square" rtlCol="0">
            <a:spAutoFit/>
          </a:bodyPr>
          <a:lstStyle/>
          <a:p>
            <a:r>
              <a:rPr lang="en-US" sz="2800" dirty="0"/>
              <a:t>1</a:t>
            </a:r>
            <a:endParaRPr lang="ru-RU" sz="2800" dirty="0"/>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9942"/>
                                        </p:tgtEl>
                                        <p:attrNameLst>
                                          <p:attrName>style.visibility</p:attrName>
                                        </p:attrNameLst>
                                      </p:cBhvr>
                                      <p:to>
                                        <p:strVal val="visible"/>
                                      </p:to>
                                    </p:set>
                                    <p:animEffect transition="in" filter="wipe(up)">
                                      <p:cBhvr>
                                        <p:cTn id="7" dur="2000"/>
                                        <p:tgtEl>
                                          <p:spTgt spid="399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42"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p:cNvSpPr>
            <a:spLocks noGrp="1"/>
          </p:cNvSpPr>
          <p:nvPr>
            <p:ph type="sldNum" sz="quarter" idx="12"/>
          </p:nvPr>
        </p:nvSpPr>
        <p:spPr/>
        <p:txBody>
          <a:bodyPr/>
          <a:lstStyle/>
          <a:p>
            <a:pPr>
              <a:defRPr/>
            </a:pPr>
            <a:fld id="{28D90A33-8F32-431A-B780-5C8908509A69}" type="slidenum">
              <a:rPr lang="ru-RU" smtClean="0"/>
              <a:pPr>
                <a:defRPr/>
              </a:pPr>
              <a:t>88</a:t>
            </a:fld>
            <a:endParaRPr lang="ru-RU"/>
          </a:p>
        </p:txBody>
      </p:sp>
      <p:sp>
        <p:nvSpPr>
          <p:cNvPr id="121859" name="Rectangle 1"/>
          <p:cNvSpPr>
            <a:spLocks noChangeArrowheads="1"/>
          </p:cNvSpPr>
          <p:nvPr/>
        </p:nvSpPr>
        <p:spPr bwMode="auto">
          <a:xfrm>
            <a:off x="0" y="-27384"/>
            <a:ext cx="9144000" cy="2554545"/>
          </a:xfrm>
          <a:prstGeom prst="rect">
            <a:avLst/>
          </a:prstGeom>
          <a:noFill/>
          <a:ln w="9525">
            <a:noFill/>
            <a:miter lim="800000"/>
            <a:headEnd/>
            <a:tailEnd/>
          </a:ln>
        </p:spPr>
        <p:txBody>
          <a:bodyPr anchor="ctr">
            <a:spAutoFit/>
          </a:bodyPr>
          <a:lstStyle/>
          <a:p>
            <a:pPr indent="28575" algn="ctr" eaLnBrk="0" hangingPunct="0"/>
            <a:r>
              <a:rPr lang="ru-RU" sz="3200" b="1" dirty="0">
                <a:solidFill>
                  <a:srgbClr val="FF0000"/>
                </a:solidFill>
                <a:latin typeface="Calibri" pitchFamily="34" charset="0"/>
                <a:cs typeface="Times New Roman" pitchFamily="18" charset="0"/>
              </a:rPr>
              <a:t>Образование кубов на картах Карно</a:t>
            </a:r>
            <a:endParaRPr lang="ru-RU" sz="3200" dirty="0">
              <a:solidFill>
                <a:srgbClr val="FF0000"/>
              </a:solidFill>
              <a:latin typeface="Calibri" pitchFamily="34" charset="0"/>
              <a:cs typeface="Times New Roman" pitchFamily="18" charset="0"/>
            </a:endParaRPr>
          </a:p>
          <a:p>
            <a:pPr indent="28575" algn="just" eaLnBrk="0" hangingPunct="0"/>
            <a:r>
              <a:rPr lang="ru-RU" sz="3200" dirty="0">
                <a:latin typeface="Calibri" pitchFamily="34" charset="0"/>
                <a:cs typeface="Times New Roman" pitchFamily="18" charset="0"/>
              </a:rPr>
              <a:t>Две соседние клетки образуют 1-куб. При этом имеется в виду, что клетки, лежащие на границах карты, также являются соседними по отношению друг к другу. </a:t>
            </a:r>
            <a:endParaRPr lang="ru-RU" sz="3200" dirty="0">
              <a:latin typeface="Calibri" pitchFamily="34" charset="0"/>
            </a:endParaRPr>
          </a:p>
        </p:txBody>
      </p:sp>
      <p:pic>
        <p:nvPicPr>
          <p:cNvPr id="121860" name="Picture 2"/>
          <p:cNvPicPr>
            <a:picLocks noChangeAspect="1" noChangeArrowheads="1"/>
          </p:cNvPicPr>
          <p:nvPr/>
        </p:nvPicPr>
        <p:blipFill>
          <a:blip r:embed="rId2" cstate="print">
            <a:clrChange>
              <a:clrFrom>
                <a:srgbClr val="FFFFFF"/>
              </a:clrFrom>
              <a:clrTo>
                <a:srgbClr val="FFFFFF">
                  <a:alpha val="0"/>
                </a:srgbClr>
              </a:clrTo>
            </a:clrChange>
          </a:blip>
          <a:srcRect l="6126"/>
          <a:stretch>
            <a:fillRect/>
          </a:stretch>
        </p:blipFill>
        <p:spPr bwMode="auto">
          <a:xfrm>
            <a:off x="0" y="3933825"/>
            <a:ext cx="4962525" cy="2312988"/>
          </a:xfrm>
          <a:prstGeom prst="rect">
            <a:avLst/>
          </a:prstGeom>
          <a:noFill/>
          <a:ln w="9525">
            <a:noFill/>
            <a:miter lim="800000"/>
            <a:headEnd/>
            <a:tailEnd/>
          </a:ln>
        </p:spPr>
      </p:pic>
      <p:pic>
        <p:nvPicPr>
          <p:cNvPr id="121861" name="Picture 3"/>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4349750" y="2852738"/>
            <a:ext cx="4794250" cy="3529012"/>
          </a:xfrm>
          <a:prstGeom prst="rect">
            <a:avLst/>
          </a:prstGeom>
          <a:noFill/>
          <a:ln w="9525">
            <a:noFill/>
            <a:miter lim="800000"/>
            <a:headEnd/>
            <a:tailEnd/>
          </a:ln>
        </p:spPr>
      </p:pic>
      <p:sp>
        <p:nvSpPr>
          <p:cNvPr id="6" name="TextBox 5"/>
          <p:cNvSpPr txBox="1"/>
          <p:nvPr/>
        </p:nvSpPr>
        <p:spPr>
          <a:xfrm>
            <a:off x="0" y="2492896"/>
            <a:ext cx="8964488" cy="1077218"/>
          </a:xfrm>
          <a:prstGeom prst="rect">
            <a:avLst/>
          </a:prstGeom>
          <a:noFill/>
        </p:spPr>
        <p:txBody>
          <a:bodyPr wrap="square" rtlCol="0">
            <a:spAutoFit/>
          </a:bodyPr>
          <a:lstStyle/>
          <a:p>
            <a:r>
              <a:rPr lang="ru-RU" sz="3200" dirty="0">
                <a:latin typeface="Calibri" pitchFamily="34" charset="0"/>
                <a:cs typeface="Times New Roman" pitchFamily="18" charset="0"/>
              </a:rPr>
              <a:t>Примеры образования 1-кубов приведены на рисунках:</a:t>
            </a:r>
            <a:endParaRPr lang="ru-RU" sz="3200" dirty="0"/>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2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21860"/>
                                        </p:tgtEl>
                                        <p:attrNameLst>
                                          <p:attrName>style.visibility</p:attrName>
                                        </p:attrNameLst>
                                      </p:cBhvr>
                                      <p:to>
                                        <p:strVal val="visible"/>
                                      </p:to>
                                    </p:set>
                                    <p:animEffect transition="in" filter="wipe(up)">
                                      <p:cBhvr>
                                        <p:cTn id="12" dur="2000"/>
                                        <p:tgtEl>
                                          <p:spTgt spid="12186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121861"/>
                                        </p:tgtEl>
                                        <p:attrNameLst>
                                          <p:attrName>style.visibility</p:attrName>
                                        </p:attrNameLst>
                                      </p:cBhvr>
                                      <p:to>
                                        <p:strVal val="visible"/>
                                      </p:to>
                                    </p:set>
                                    <p:animEffect transition="in" filter="wipe(up)">
                                      <p:cBhvr>
                                        <p:cTn id="17" dur="2000"/>
                                        <p:tgtEl>
                                          <p:spTgt spid="1218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p:cNvSpPr>
            <a:spLocks noGrp="1"/>
          </p:cNvSpPr>
          <p:nvPr>
            <p:ph type="sldNum" sz="quarter" idx="12"/>
          </p:nvPr>
        </p:nvSpPr>
        <p:spPr/>
        <p:txBody>
          <a:bodyPr/>
          <a:lstStyle/>
          <a:p>
            <a:pPr>
              <a:defRPr/>
            </a:pPr>
            <a:fld id="{00B7B85C-BD3B-4019-A45B-FDFDEDCF6927}" type="slidenum">
              <a:rPr lang="ru-RU" smtClean="0"/>
              <a:pPr>
                <a:defRPr/>
              </a:pPr>
              <a:t>89</a:t>
            </a:fld>
            <a:endParaRPr lang="ru-RU"/>
          </a:p>
        </p:txBody>
      </p:sp>
      <p:graphicFrame>
        <p:nvGraphicFramePr>
          <p:cNvPr id="40962" name="Object 2"/>
          <p:cNvGraphicFramePr>
            <a:graphicFrameLocks noChangeAspect="1"/>
          </p:cNvGraphicFramePr>
          <p:nvPr/>
        </p:nvGraphicFramePr>
        <p:xfrm>
          <a:off x="1187450" y="764704"/>
          <a:ext cx="6142038" cy="2863850"/>
        </p:xfrm>
        <a:graphic>
          <a:graphicData uri="http://schemas.openxmlformats.org/presentationml/2006/ole">
            <mc:AlternateContent xmlns:mc="http://schemas.openxmlformats.org/markup-compatibility/2006">
              <mc:Choice xmlns:v="urn:schemas-microsoft-com:vml" Requires="v">
                <p:oleObj spid="_x0000_s40962" name="Формула" r:id="rId2" imgW="2946400" imgH="1371600" progId="Equation.3">
                  <p:embed/>
                </p:oleObj>
              </mc:Choice>
              <mc:Fallback>
                <p:oleObj name="Формула" r:id="rId2" imgW="2946400" imgH="1371600" progId="Equation.3">
                  <p:embed/>
                  <p:pic>
                    <p:nvPicPr>
                      <p:cNvPr id="0" name="Object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7450" y="764704"/>
                        <a:ext cx="6142038" cy="28638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0963" name="Object 1"/>
          <p:cNvGraphicFramePr>
            <a:graphicFrameLocks noChangeAspect="1"/>
          </p:cNvGraphicFramePr>
          <p:nvPr/>
        </p:nvGraphicFramePr>
        <p:xfrm>
          <a:off x="1187450" y="4221088"/>
          <a:ext cx="6340475" cy="1954212"/>
        </p:xfrm>
        <a:graphic>
          <a:graphicData uri="http://schemas.openxmlformats.org/presentationml/2006/ole">
            <mc:AlternateContent xmlns:mc="http://schemas.openxmlformats.org/markup-compatibility/2006">
              <mc:Choice xmlns:v="urn:schemas-microsoft-com:vml" Requires="v">
                <p:oleObj spid="_x0000_s40963" name="Формула" r:id="rId4" imgW="2984500" imgH="914400" progId="Equation.3">
                  <p:embed/>
                </p:oleObj>
              </mc:Choice>
              <mc:Fallback>
                <p:oleObj name="Формула" r:id="rId4" imgW="2984500" imgH="914400" progId="Equation.3">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87450" y="4221088"/>
                        <a:ext cx="6340475" cy="19542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0965" name="Rectangle 3"/>
          <p:cNvSpPr>
            <a:spLocks noChangeArrowheads="1"/>
          </p:cNvSpPr>
          <p:nvPr/>
        </p:nvSpPr>
        <p:spPr bwMode="auto">
          <a:xfrm>
            <a:off x="0" y="-27384"/>
            <a:ext cx="9144000" cy="1354138"/>
          </a:xfrm>
          <a:prstGeom prst="rect">
            <a:avLst/>
          </a:prstGeom>
          <a:noFill/>
          <a:ln w="9525">
            <a:noFill/>
            <a:miter lim="800000"/>
            <a:headEnd/>
            <a:tailEnd/>
          </a:ln>
        </p:spPr>
        <p:txBody>
          <a:bodyPr anchor="ctr">
            <a:spAutoFit/>
          </a:bodyPr>
          <a:lstStyle/>
          <a:p>
            <a:pPr eaLnBrk="0" hangingPunct="0"/>
            <a:r>
              <a:rPr lang="ru-RU" sz="3200" dirty="0">
                <a:latin typeface="Calibri" pitchFamily="34" charset="0"/>
                <a:cs typeface="Times New Roman" pitchFamily="18" charset="0"/>
              </a:rPr>
              <a:t>Карты позволяют для функций </a:t>
            </a:r>
            <a:r>
              <a:rPr lang="en-US" sz="3200" i="1" dirty="0">
                <a:latin typeface="Calibri" pitchFamily="34" charset="0"/>
                <a:cs typeface="Times New Roman" pitchFamily="18" charset="0"/>
              </a:rPr>
              <a:t>f</a:t>
            </a:r>
            <a:r>
              <a:rPr lang="ru-RU" sz="3200" i="1" baseline="-30000" dirty="0">
                <a:latin typeface="Calibri" pitchFamily="34" charset="0"/>
                <a:cs typeface="Times New Roman" pitchFamily="18" charset="0"/>
              </a:rPr>
              <a:t>1</a:t>
            </a:r>
            <a:r>
              <a:rPr lang="ru-RU" sz="3200" dirty="0">
                <a:latin typeface="Calibri" pitchFamily="34" charset="0"/>
                <a:cs typeface="Times New Roman" pitchFamily="18" charset="0"/>
              </a:rPr>
              <a:t> и </a:t>
            </a:r>
            <a:r>
              <a:rPr lang="en-US" sz="3200" i="1" dirty="0">
                <a:latin typeface="Calibri" pitchFamily="34" charset="0"/>
                <a:cs typeface="Times New Roman" pitchFamily="18" charset="0"/>
              </a:rPr>
              <a:t>f</a:t>
            </a:r>
            <a:r>
              <a:rPr lang="ru-RU" sz="3200" i="1" baseline="-30000" dirty="0">
                <a:latin typeface="Calibri" pitchFamily="34" charset="0"/>
                <a:cs typeface="Times New Roman" pitchFamily="18" charset="0"/>
              </a:rPr>
              <a:t>2</a:t>
            </a:r>
            <a:r>
              <a:rPr lang="ru-RU" sz="3200" i="1" dirty="0">
                <a:latin typeface="Calibri" pitchFamily="34" charset="0"/>
                <a:cs typeface="Times New Roman" pitchFamily="18" charset="0"/>
              </a:rPr>
              <a:t>,</a:t>
            </a:r>
            <a:r>
              <a:rPr lang="ru-RU" sz="3200" i="1" baseline="-30000" dirty="0">
                <a:latin typeface="Calibri" pitchFamily="34" charset="0"/>
                <a:cs typeface="Times New Roman" pitchFamily="18" charset="0"/>
              </a:rPr>
              <a:t> </a:t>
            </a:r>
            <a:r>
              <a:rPr lang="ru-RU" sz="3200" dirty="0">
                <a:latin typeface="Calibri" pitchFamily="34" charset="0"/>
                <a:cs typeface="Times New Roman" pitchFamily="18" charset="0"/>
              </a:rPr>
              <a:t>заданных комплексами </a:t>
            </a:r>
            <a:r>
              <a:rPr lang="en-US" sz="3200" i="1" dirty="0">
                <a:latin typeface="Calibri" pitchFamily="34" charset="0"/>
                <a:cs typeface="Times New Roman" pitchFamily="18" charset="0"/>
              </a:rPr>
              <a:t>K</a:t>
            </a:r>
            <a:r>
              <a:rPr lang="ru-RU" sz="3200" i="1" baseline="30000" dirty="0">
                <a:latin typeface="Calibri" pitchFamily="34" charset="0"/>
                <a:cs typeface="Times New Roman" pitchFamily="18" charset="0"/>
              </a:rPr>
              <a:t>0</a:t>
            </a:r>
            <a:r>
              <a:rPr lang="ru-RU" sz="3200" dirty="0">
                <a:latin typeface="Calibri" pitchFamily="34" charset="0"/>
                <a:cs typeface="Times New Roman" pitchFamily="18" charset="0"/>
              </a:rPr>
              <a:t>(</a:t>
            </a:r>
            <a:r>
              <a:rPr lang="en-US" sz="3200" i="1" dirty="0">
                <a:latin typeface="Calibri" pitchFamily="34" charset="0"/>
                <a:cs typeface="Times New Roman" pitchFamily="18" charset="0"/>
              </a:rPr>
              <a:t>f</a:t>
            </a:r>
            <a:r>
              <a:rPr lang="ru-RU" sz="3200" i="1" baseline="-30000" dirty="0">
                <a:latin typeface="Calibri" pitchFamily="34" charset="0"/>
                <a:cs typeface="Times New Roman" pitchFamily="18" charset="0"/>
              </a:rPr>
              <a:t>1</a:t>
            </a:r>
            <a:r>
              <a:rPr lang="ru-RU" sz="3200" dirty="0">
                <a:latin typeface="Calibri" pitchFamily="34" charset="0"/>
                <a:cs typeface="Times New Roman" pitchFamily="18" charset="0"/>
              </a:rPr>
              <a:t>)</a:t>
            </a:r>
            <a:r>
              <a:rPr lang="ru-RU" sz="3200" i="1" dirty="0">
                <a:latin typeface="Calibri" pitchFamily="34" charset="0"/>
                <a:cs typeface="Times New Roman" pitchFamily="18" charset="0"/>
              </a:rPr>
              <a:t> </a:t>
            </a:r>
            <a:r>
              <a:rPr lang="ru-RU" sz="3200" dirty="0">
                <a:latin typeface="Calibri" pitchFamily="34" charset="0"/>
                <a:cs typeface="Times New Roman" pitchFamily="18" charset="0"/>
              </a:rPr>
              <a:t>и</a:t>
            </a:r>
            <a:r>
              <a:rPr lang="ru-RU" sz="3200" i="1" dirty="0">
                <a:latin typeface="Calibri" pitchFamily="34" charset="0"/>
                <a:cs typeface="Times New Roman" pitchFamily="18" charset="0"/>
              </a:rPr>
              <a:t> </a:t>
            </a:r>
            <a:r>
              <a:rPr lang="en-US" sz="3200" i="1" dirty="0">
                <a:latin typeface="Calibri" pitchFamily="34" charset="0"/>
                <a:cs typeface="Times New Roman" pitchFamily="18" charset="0"/>
              </a:rPr>
              <a:t>K</a:t>
            </a:r>
            <a:r>
              <a:rPr lang="ru-RU" sz="3200" i="1" baseline="30000" dirty="0">
                <a:latin typeface="Calibri" pitchFamily="34" charset="0"/>
                <a:cs typeface="Times New Roman" pitchFamily="18" charset="0"/>
              </a:rPr>
              <a:t>0</a:t>
            </a:r>
            <a:r>
              <a:rPr lang="ru-RU" sz="3200" dirty="0">
                <a:latin typeface="Calibri" pitchFamily="34" charset="0"/>
                <a:cs typeface="Times New Roman" pitchFamily="18" charset="0"/>
              </a:rPr>
              <a:t>(</a:t>
            </a:r>
            <a:r>
              <a:rPr lang="en-US" sz="3200" i="1" dirty="0">
                <a:latin typeface="Calibri" pitchFamily="34" charset="0"/>
                <a:cs typeface="Times New Roman" pitchFamily="18" charset="0"/>
              </a:rPr>
              <a:t>f</a:t>
            </a:r>
            <a:r>
              <a:rPr lang="ru-RU" sz="3200" i="1" baseline="-30000" dirty="0">
                <a:latin typeface="Calibri" pitchFamily="34" charset="0"/>
                <a:cs typeface="Times New Roman" pitchFamily="18" charset="0"/>
              </a:rPr>
              <a:t>2</a:t>
            </a:r>
            <a:r>
              <a:rPr lang="ru-RU" sz="3200" dirty="0">
                <a:latin typeface="Calibri" pitchFamily="34" charset="0"/>
                <a:cs typeface="Times New Roman" pitchFamily="18" charset="0"/>
              </a:rPr>
              <a:t>)</a:t>
            </a:r>
            <a:endParaRPr lang="ru-RU" sz="3200" dirty="0">
              <a:latin typeface="Calibri" pitchFamily="34" charset="0"/>
            </a:endParaRPr>
          </a:p>
          <a:p>
            <a:pPr eaLnBrk="0" hangingPunct="0"/>
            <a:endParaRPr lang="ru-RU" dirty="0"/>
          </a:p>
        </p:txBody>
      </p:sp>
      <p:sp>
        <p:nvSpPr>
          <p:cNvPr id="40966" name="Rectangle 4"/>
          <p:cNvSpPr>
            <a:spLocks noChangeArrowheads="1"/>
          </p:cNvSpPr>
          <p:nvPr/>
        </p:nvSpPr>
        <p:spPr bwMode="auto">
          <a:xfrm>
            <a:off x="-36513" y="3501008"/>
            <a:ext cx="9577388" cy="1076325"/>
          </a:xfrm>
          <a:prstGeom prst="rect">
            <a:avLst/>
          </a:prstGeom>
          <a:noFill/>
          <a:ln w="9525">
            <a:noFill/>
            <a:miter lim="800000"/>
            <a:headEnd/>
            <a:tailEnd/>
          </a:ln>
        </p:spPr>
        <p:txBody>
          <a:bodyPr anchor="ctr">
            <a:spAutoFit/>
          </a:bodyPr>
          <a:lstStyle/>
          <a:p>
            <a:pPr eaLnBrk="0" hangingPunct="0"/>
            <a:r>
              <a:rPr lang="ru-RU" sz="3200" dirty="0">
                <a:latin typeface="Calibri" pitchFamily="34" charset="0"/>
                <a:cs typeface="Times New Roman" pitchFamily="18" charset="0"/>
              </a:rPr>
              <a:t>с ценами </a:t>
            </a:r>
            <a:r>
              <a:rPr lang="en-US" sz="3200" i="1" dirty="0">
                <a:latin typeface="Calibri" pitchFamily="34" charset="0"/>
                <a:cs typeface="Times New Roman" pitchFamily="18" charset="0"/>
              </a:rPr>
              <a:t>S</a:t>
            </a:r>
            <a:r>
              <a:rPr lang="ru-RU" sz="3200" i="1" baseline="30000" dirty="0">
                <a:latin typeface="Calibri" pitchFamily="34" charset="0"/>
                <a:cs typeface="Times New Roman" pitchFamily="18" charset="0"/>
              </a:rPr>
              <a:t>а</a:t>
            </a:r>
            <a:r>
              <a:rPr lang="ru-RU" sz="3200" dirty="0">
                <a:latin typeface="Calibri" pitchFamily="34" charset="0"/>
                <a:cs typeface="Times New Roman" pitchFamily="18" charset="0"/>
              </a:rPr>
              <a:t>(</a:t>
            </a:r>
            <a:r>
              <a:rPr lang="en-US" sz="3200" i="1" dirty="0">
                <a:latin typeface="Calibri" pitchFamily="34" charset="0"/>
                <a:cs typeface="Times New Roman" pitchFamily="18" charset="0"/>
              </a:rPr>
              <a:t>f</a:t>
            </a:r>
            <a:r>
              <a:rPr lang="ru-RU" sz="3200" i="1" baseline="-30000" dirty="0">
                <a:latin typeface="Calibri" pitchFamily="34" charset="0"/>
                <a:cs typeface="Times New Roman" pitchFamily="18" charset="0"/>
              </a:rPr>
              <a:t>1</a:t>
            </a:r>
            <a:r>
              <a:rPr lang="ru-RU" sz="3200" dirty="0">
                <a:latin typeface="Calibri" pitchFamily="34" charset="0"/>
                <a:cs typeface="Times New Roman" pitchFamily="18" charset="0"/>
              </a:rPr>
              <a:t>) = 15, </a:t>
            </a:r>
            <a:r>
              <a:rPr lang="en-US" sz="3200" i="1" dirty="0" err="1">
                <a:latin typeface="Calibri" pitchFamily="34" charset="0"/>
                <a:cs typeface="Times New Roman" pitchFamily="18" charset="0"/>
              </a:rPr>
              <a:t>S</a:t>
            </a:r>
            <a:r>
              <a:rPr lang="en-US" sz="3200" i="1" baseline="30000" dirty="0" err="1">
                <a:latin typeface="Calibri" pitchFamily="34" charset="0"/>
                <a:cs typeface="Times New Roman" pitchFamily="18" charset="0"/>
              </a:rPr>
              <a:t>b</a:t>
            </a:r>
            <a:r>
              <a:rPr lang="ru-RU" sz="3200" dirty="0">
                <a:latin typeface="Calibri" pitchFamily="34" charset="0"/>
                <a:cs typeface="Times New Roman" pitchFamily="18" charset="0"/>
              </a:rPr>
              <a:t>(</a:t>
            </a:r>
            <a:r>
              <a:rPr lang="en-US" sz="3200" i="1" dirty="0">
                <a:latin typeface="Calibri" pitchFamily="34" charset="0"/>
                <a:cs typeface="Times New Roman" pitchFamily="18" charset="0"/>
              </a:rPr>
              <a:t>f</a:t>
            </a:r>
            <a:r>
              <a:rPr lang="ru-RU" sz="3200" i="1" baseline="-30000" dirty="0">
                <a:latin typeface="Calibri" pitchFamily="34" charset="0"/>
                <a:cs typeface="Times New Roman" pitchFamily="18" charset="0"/>
              </a:rPr>
              <a:t>1</a:t>
            </a:r>
            <a:r>
              <a:rPr lang="ru-RU" sz="3200" dirty="0">
                <a:latin typeface="Calibri" pitchFamily="34" charset="0"/>
                <a:cs typeface="Times New Roman" pitchFamily="18" charset="0"/>
              </a:rPr>
              <a:t>) = 20  и  </a:t>
            </a:r>
            <a:r>
              <a:rPr lang="en-US" sz="3200" i="1" dirty="0">
                <a:latin typeface="Calibri" pitchFamily="34" charset="0"/>
                <a:cs typeface="Times New Roman" pitchFamily="18" charset="0"/>
              </a:rPr>
              <a:t>S</a:t>
            </a:r>
            <a:r>
              <a:rPr lang="en-US" sz="3200" i="1" baseline="30000" dirty="0">
                <a:latin typeface="Calibri" pitchFamily="34" charset="0"/>
                <a:cs typeface="Times New Roman" pitchFamily="18" charset="0"/>
              </a:rPr>
              <a:t>a</a:t>
            </a:r>
            <a:r>
              <a:rPr lang="ru-RU" sz="3200" dirty="0">
                <a:latin typeface="Calibri" pitchFamily="34" charset="0"/>
                <a:cs typeface="Times New Roman" pitchFamily="18" charset="0"/>
              </a:rPr>
              <a:t>(</a:t>
            </a:r>
            <a:r>
              <a:rPr lang="en-US" sz="3200" i="1" dirty="0">
                <a:latin typeface="Calibri" pitchFamily="34" charset="0"/>
                <a:cs typeface="Times New Roman" pitchFamily="18" charset="0"/>
              </a:rPr>
              <a:t>f</a:t>
            </a:r>
            <a:r>
              <a:rPr lang="ru-RU" sz="3200" i="1" baseline="-30000" dirty="0">
                <a:latin typeface="Calibri" pitchFamily="34" charset="0"/>
                <a:cs typeface="Times New Roman" pitchFamily="18" charset="0"/>
              </a:rPr>
              <a:t>2</a:t>
            </a:r>
            <a:r>
              <a:rPr lang="ru-RU" sz="3200" dirty="0">
                <a:latin typeface="Calibri" pitchFamily="34" charset="0"/>
                <a:cs typeface="Times New Roman" pitchFamily="18" charset="0"/>
              </a:rPr>
              <a:t>) = 24, </a:t>
            </a:r>
            <a:r>
              <a:rPr lang="en-US" sz="3200" i="1" dirty="0" err="1">
                <a:latin typeface="Calibri" pitchFamily="34" charset="0"/>
                <a:cs typeface="Times New Roman" pitchFamily="18" charset="0"/>
              </a:rPr>
              <a:t>S</a:t>
            </a:r>
            <a:r>
              <a:rPr lang="en-US" sz="3200" i="1" baseline="30000" dirty="0" err="1">
                <a:latin typeface="Calibri" pitchFamily="34" charset="0"/>
                <a:cs typeface="Times New Roman" pitchFamily="18" charset="0"/>
              </a:rPr>
              <a:t>b</a:t>
            </a:r>
            <a:r>
              <a:rPr lang="ru-RU" sz="3200" dirty="0">
                <a:latin typeface="Calibri" pitchFamily="34" charset="0"/>
                <a:cs typeface="Times New Roman" pitchFamily="18" charset="0"/>
              </a:rPr>
              <a:t>(</a:t>
            </a:r>
            <a:r>
              <a:rPr lang="en-US" sz="3200" i="1" dirty="0">
                <a:latin typeface="Calibri" pitchFamily="34" charset="0"/>
                <a:cs typeface="Times New Roman" pitchFamily="18" charset="0"/>
              </a:rPr>
              <a:t>f</a:t>
            </a:r>
            <a:r>
              <a:rPr lang="ru-RU" sz="3200" i="1" baseline="-30000" dirty="0">
                <a:latin typeface="Calibri" pitchFamily="34" charset="0"/>
                <a:cs typeface="Times New Roman" pitchFamily="18" charset="0"/>
              </a:rPr>
              <a:t>2</a:t>
            </a:r>
            <a:r>
              <a:rPr lang="ru-RU" sz="3200" dirty="0">
                <a:latin typeface="Calibri" pitchFamily="34" charset="0"/>
                <a:cs typeface="Times New Roman" pitchFamily="18" charset="0"/>
              </a:rPr>
              <a:t>)=30 определить покрытия</a:t>
            </a:r>
            <a:endParaRPr lang="ru-RU" dirty="0"/>
          </a:p>
        </p:txBody>
      </p:sp>
      <p:sp>
        <p:nvSpPr>
          <p:cNvPr id="7" name="TextBox 6"/>
          <p:cNvSpPr txBox="1"/>
          <p:nvPr/>
        </p:nvSpPr>
        <p:spPr>
          <a:xfrm>
            <a:off x="0" y="6156593"/>
            <a:ext cx="9144000" cy="584775"/>
          </a:xfrm>
          <a:prstGeom prst="rect">
            <a:avLst/>
          </a:prstGeom>
          <a:noFill/>
        </p:spPr>
        <p:txBody>
          <a:bodyPr wrap="square" rtlCol="0">
            <a:spAutoFit/>
          </a:bodyPr>
          <a:lstStyle/>
          <a:p>
            <a:r>
              <a:rPr lang="ru-RU" sz="3200" dirty="0">
                <a:latin typeface="Calibri" pitchFamily="34" charset="0"/>
                <a:cs typeface="Times New Roman" pitchFamily="18" charset="0"/>
              </a:rPr>
              <a:t>с ценами </a:t>
            </a:r>
            <a:r>
              <a:rPr lang="en-US" sz="3200" i="1" dirty="0">
                <a:latin typeface="Calibri" pitchFamily="34" charset="0"/>
                <a:cs typeface="Times New Roman" pitchFamily="18" charset="0"/>
              </a:rPr>
              <a:t>S</a:t>
            </a:r>
            <a:r>
              <a:rPr lang="en-US" sz="3200" i="1" baseline="30000" dirty="0">
                <a:latin typeface="Calibri" pitchFamily="34" charset="0"/>
                <a:cs typeface="Times New Roman" pitchFamily="18" charset="0"/>
              </a:rPr>
              <a:t>a</a:t>
            </a:r>
            <a:r>
              <a:rPr lang="ru-RU" sz="3200" dirty="0">
                <a:latin typeface="Calibri" pitchFamily="34" charset="0"/>
                <a:cs typeface="Times New Roman" pitchFamily="18" charset="0"/>
              </a:rPr>
              <a:t>(</a:t>
            </a:r>
            <a:r>
              <a:rPr lang="en-US" sz="3200" i="1" dirty="0">
                <a:latin typeface="Calibri" pitchFamily="34" charset="0"/>
                <a:cs typeface="Times New Roman" pitchFamily="18" charset="0"/>
              </a:rPr>
              <a:t>f</a:t>
            </a:r>
            <a:r>
              <a:rPr lang="ru-RU" sz="3200" i="1" baseline="-30000" dirty="0">
                <a:latin typeface="Calibri" pitchFamily="34" charset="0"/>
                <a:cs typeface="Times New Roman" pitchFamily="18" charset="0"/>
              </a:rPr>
              <a:t>1</a:t>
            </a:r>
            <a:r>
              <a:rPr lang="ru-RU" sz="3200" dirty="0">
                <a:latin typeface="Calibri" pitchFamily="34" charset="0"/>
                <a:cs typeface="Times New Roman" pitchFamily="18" charset="0"/>
              </a:rPr>
              <a:t>) = 6, </a:t>
            </a:r>
            <a:r>
              <a:rPr lang="en-US" sz="3200" i="1" dirty="0" err="1">
                <a:latin typeface="Calibri" pitchFamily="34" charset="0"/>
                <a:cs typeface="Times New Roman" pitchFamily="18" charset="0"/>
              </a:rPr>
              <a:t>S</a:t>
            </a:r>
            <a:r>
              <a:rPr lang="en-US" sz="3200" i="1" baseline="30000" dirty="0" err="1">
                <a:latin typeface="Calibri" pitchFamily="34" charset="0"/>
                <a:cs typeface="Times New Roman" pitchFamily="18" charset="0"/>
              </a:rPr>
              <a:t>b</a:t>
            </a:r>
            <a:r>
              <a:rPr lang="ru-RU" sz="3200" dirty="0">
                <a:latin typeface="Calibri" pitchFamily="34" charset="0"/>
                <a:cs typeface="Times New Roman" pitchFamily="18" charset="0"/>
              </a:rPr>
              <a:t>(</a:t>
            </a:r>
            <a:r>
              <a:rPr lang="en-US" sz="3200" i="1" dirty="0">
                <a:latin typeface="Calibri" pitchFamily="34" charset="0"/>
                <a:cs typeface="Times New Roman" pitchFamily="18" charset="0"/>
              </a:rPr>
              <a:t>f</a:t>
            </a:r>
            <a:r>
              <a:rPr lang="ru-RU" sz="3200" i="1" baseline="-30000" dirty="0">
                <a:latin typeface="Calibri" pitchFamily="34" charset="0"/>
                <a:cs typeface="Times New Roman" pitchFamily="18" charset="0"/>
              </a:rPr>
              <a:t>1</a:t>
            </a:r>
            <a:r>
              <a:rPr lang="ru-RU" sz="3200" dirty="0">
                <a:latin typeface="Calibri" pitchFamily="34" charset="0"/>
                <a:cs typeface="Times New Roman" pitchFamily="18" charset="0"/>
              </a:rPr>
              <a:t>) = 9,  </a:t>
            </a:r>
            <a:r>
              <a:rPr lang="en-US" sz="3200" i="1" dirty="0">
                <a:latin typeface="Calibri" pitchFamily="34" charset="0"/>
                <a:cs typeface="Times New Roman" pitchFamily="18" charset="0"/>
              </a:rPr>
              <a:t>S</a:t>
            </a:r>
            <a:r>
              <a:rPr lang="en-US" sz="3200" i="1" baseline="30000" dirty="0">
                <a:latin typeface="Calibri" pitchFamily="34" charset="0"/>
                <a:cs typeface="Times New Roman" pitchFamily="18" charset="0"/>
              </a:rPr>
              <a:t>a</a:t>
            </a:r>
            <a:r>
              <a:rPr lang="ru-RU" sz="3200" dirty="0">
                <a:latin typeface="Calibri" pitchFamily="34" charset="0"/>
                <a:cs typeface="Times New Roman" pitchFamily="18" charset="0"/>
              </a:rPr>
              <a:t>(</a:t>
            </a:r>
            <a:r>
              <a:rPr lang="en-US" sz="3200" i="1" dirty="0">
                <a:latin typeface="Calibri" pitchFamily="34" charset="0"/>
                <a:cs typeface="Times New Roman" pitchFamily="18" charset="0"/>
              </a:rPr>
              <a:t>f</a:t>
            </a:r>
            <a:r>
              <a:rPr lang="ru-RU" sz="3200" i="1" baseline="-30000" dirty="0">
                <a:latin typeface="Calibri" pitchFamily="34" charset="0"/>
                <a:cs typeface="Times New Roman" pitchFamily="18" charset="0"/>
              </a:rPr>
              <a:t>2</a:t>
            </a:r>
            <a:r>
              <a:rPr lang="ru-RU" sz="3200" dirty="0">
                <a:latin typeface="Calibri" pitchFamily="34" charset="0"/>
                <a:cs typeface="Times New Roman" pitchFamily="18" charset="0"/>
              </a:rPr>
              <a:t>) = 12, </a:t>
            </a:r>
            <a:r>
              <a:rPr lang="en-US" sz="3200" i="1" dirty="0" err="1">
                <a:latin typeface="Calibri" pitchFamily="34" charset="0"/>
                <a:cs typeface="Times New Roman" pitchFamily="18" charset="0"/>
              </a:rPr>
              <a:t>S</a:t>
            </a:r>
            <a:r>
              <a:rPr lang="en-US" sz="3200" i="1" baseline="30000" dirty="0" err="1">
                <a:latin typeface="Calibri" pitchFamily="34" charset="0"/>
                <a:cs typeface="Times New Roman" pitchFamily="18" charset="0"/>
              </a:rPr>
              <a:t>b</a:t>
            </a:r>
            <a:r>
              <a:rPr lang="ru-RU" sz="3200" dirty="0">
                <a:latin typeface="Calibri" pitchFamily="34" charset="0"/>
                <a:cs typeface="Times New Roman" pitchFamily="18" charset="0"/>
              </a:rPr>
              <a:t>(</a:t>
            </a:r>
            <a:r>
              <a:rPr lang="en-US" sz="3200" i="1" dirty="0">
                <a:latin typeface="Calibri" pitchFamily="34" charset="0"/>
                <a:cs typeface="Times New Roman" pitchFamily="18" charset="0"/>
              </a:rPr>
              <a:t>f</a:t>
            </a:r>
            <a:r>
              <a:rPr lang="ru-RU" sz="3200" i="1" baseline="-30000" dirty="0">
                <a:latin typeface="Calibri" pitchFamily="34" charset="0"/>
                <a:cs typeface="Times New Roman" pitchFamily="18" charset="0"/>
              </a:rPr>
              <a:t>1</a:t>
            </a:r>
            <a:r>
              <a:rPr lang="ru-RU" sz="3200" dirty="0">
                <a:latin typeface="Calibri" pitchFamily="34" charset="0"/>
                <a:cs typeface="Times New Roman" pitchFamily="18" charset="0"/>
              </a:rPr>
              <a:t>) = 16.</a:t>
            </a:r>
            <a:endParaRPr lang="ru-RU" sz="3200" dirty="0"/>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0966"/>
                                        </p:tgtEl>
                                        <p:attrNameLst>
                                          <p:attrName>style.visibility</p:attrName>
                                        </p:attrNameLst>
                                      </p:cBhvr>
                                      <p:to>
                                        <p:strVal val="visible"/>
                                      </p:to>
                                    </p:set>
                                    <p:animEffect transition="in" filter="wipe(up)">
                                      <p:cBhvr>
                                        <p:cTn id="7" dur="2000"/>
                                        <p:tgtEl>
                                          <p:spTgt spid="4096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40963"/>
                                        </p:tgtEl>
                                        <p:attrNameLst>
                                          <p:attrName>style.visibility</p:attrName>
                                        </p:attrNameLst>
                                      </p:cBhvr>
                                      <p:to>
                                        <p:strVal val="visible"/>
                                      </p:to>
                                    </p:set>
                                    <p:animEffect transition="in" filter="wipe(up)">
                                      <p:cBhvr>
                                        <p:cTn id="12" dur="2000"/>
                                        <p:tgtEl>
                                          <p:spTgt spid="4096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up)">
                                      <p:cBhvr>
                                        <p:cTn id="17"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6" grpId="0"/>
      <p:bldP spid="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Таблица 1"/>
          <p:cNvGraphicFramePr>
            <a:graphicFrameLocks noGrp="1"/>
          </p:cNvGraphicFramePr>
          <p:nvPr/>
        </p:nvGraphicFramePr>
        <p:xfrm>
          <a:off x="857250" y="101600"/>
          <a:ext cx="7441430" cy="5473602"/>
        </p:xfrm>
        <a:graphic>
          <a:graphicData uri="http://schemas.openxmlformats.org/drawingml/2006/table">
            <a:tbl>
              <a:tblPr firstRow="1" bandRow="1"/>
              <a:tblGrid>
                <a:gridCol w="1488286">
                  <a:extLst>
                    <a:ext uri="{9D8B030D-6E8A-4147-A177-3AD203B41FA5}">
                      <a16:colId xmlns:a16="http://schemas.microsoft.com/office/drawing/2014/main" val="20000"/>
                    </a:ext>
                  </a:extLst>
                </a:gridCol>
                <a:gridCol w="1488286">
                  <a:extLst>
                    <a:ext uri="{9D8B030D-6E8A-4147-A177-3AD203B41FA5}">
                      <a16:colId xmlns:a16="http://schemas.microsoft.com/office/drawing/2014/main" val="20001"/>
                    </a:ext>
                  </a:extLst>
                </a:gridCol>
                <a:gridCol w="1488286">
                  <a:extLst>
                    <a:ext uri="{9D8B030D-6E8A-4147-A177-3AD203B41FA5}">
                      <a16:colId xmlns:a16="http://schemas.microsoft.com/office/drawing/2014/main" val="20002"/>
                    </a:ext>
                  </a:extLst>
                </a:gridCol>
                <a:gridCol w="1488286">
                  <a:extLst>
                    <a:ext uri="{9D8B030D-6E8A-4147-A177-3AD203B41FA5}">
                      <a16:colId xmlns:a16="http://schemas.microsoft.com/office/drawing/2014/main" val="20003"/>
                    </a:ext>
                  </a:extLst>
                </a:gridCol>
                <a:gridCol w="1488286">
                  <a:extLst>
                    <a:ext uri="{9D8B030D-6E8A-4147-A177-3AD203B41FA5}">
                      <a16:colId xmlns:a16="http://schemas.microsoft.com/office/drawing/2014/main" val="20004"/>
                    </a:ext>
                  </a:extLst>
                </a:gridCol>
              </a:tblGrid>
              <a:tr h="608178">
                <a:tc>
                  <a:txBody>
                    <a:bodyPr/>
                    <a:lstStyle/>
                    <a:p>
                      <a:pPr algn="ctr" hangingPunct="0">
                        <a:spcAft>
                          <a:spcPts val="0"/>
                        </a:spcAft>
                      </a:pPr>
                      <a:r>
                        <a:rPr lang="en-US" sz="3200" i="1" dirty="0">
                          <a:latin typeface="Times New Roman"/>
                          <a:ea typeface="Times New Roman"/>
                        </a:rPr>
                        <a:t>x</a:t>
                      </a:r>
                      <a:r>
                        <a:rPr lang="en-US" sz="3200" i="1" baseline="-25000" dirty="0">
                          <a:latin typeface="Times New Roman"/>
                          <a:ea typeface="Times New Roman"/>
                        </a:rPr>
                        <a:t>1</a:t>
                      </a:r>
                      <a:endParaRPr lang="ru-RU" sz="3200" baseline="-25000" dirty="0">
                        <a:latin typeface="Times New Roman"/>
                        <a:ea typeface="Times New Roman"/>
                      </a:endParaRPr>
                    </a:p>
                  </a:txBody>
                  <a:tcPr marL="44450" marR="44450" marT="0" marB="0" anchor="ctr"/>
                </a:tc>
                <a:tc>
                  <a:txBody>
                    <a:bodyPr/>
                    <a:lstStyle/>
                    <a:p>
                      <a:pPr algn="ctr" hangingPunct="0">
                        <a:spcAft>
                          <a:spcPts val="0"/>
                        </a:spcAft>
                      </a:pPr>
                      <a:r>
                        <a:rPr lang="en-US" sz="3200" i="1" dirty="0">
                          <a:latin typeface="Times New Roman"/>
                          <a:ea typeface="Times New Roman"/>
                        </a:rPr>
                        <a:t>x</a:t>
                      </a:r>
                      <a:r>
                        <a:rPr lang="en-US" sz="3200" i="1" baseline="-25000" dirty="0">
                          <a:latin typeface="Times New Roman"/>
                          <a:ea typeface="Times New Roman"/>
                        </a:rPr>
                        <a:t>2</a:t>
                      </a:r>
                      <a:endParaRPr lang="ru-RU" sz="3200" dirty="0">
                        <a:latin typeface="Times New Roman"/>
                        <a:ea typeface="Times New Roman"/>
                      </a:endParaRPr>
                    </a:p>
                  </a:txBody>
                  <a:tcPr marL="44450" marR="44450" marT="0" marB="0" anchor="ctr"/>
                </a:tc>
                <a:tc>
                  <a:txBody>
                    <a:bodyPr/>
                    <a:lstStyle/>
                    <a:p>
                      <a:pPr algn="ctr" hangingPunct="0">
                        <a:spcAft>
                          <a:spcPts val="0"/>
                        </a:spcAft>
                      </a:pPr>
                      <a:r>
                        <a:rPr lang="en-US" sz="3200" i="1" dirty="0">
                          <a:latin typeface="Times New Roman"/>
                          <a:ea typeface="Times New Roman"/>
                        </a:rPr>
                        <a:t>x</a:t>
                      </a:r>
                      <a:r>
                        <a:rPr lang="en-US" sz="3200" i="1" baseline="-25000" dirty="0">
                          <a:latin typeface="Times New Roman"/>
                          <a:ea typeface="Times New Roman"/>
                        </a:rPr>
                        <a:t>3</a:t>
                      </a:r>
                      <a:endParaRPr lang="ru-RU" sz="3200" i="1" baseline="-25000" dirty="0">
                        <a:latin typeface="Times New Roman"/>
                        <a:ea typeface="Times New Roman"/>
                      </a:endParaRPr>
                    </a:p>
                  </a:txBody>
                  <a:tcPr marL="44450" marR="44450" marT="0" marB="0" anchor="ctr"/>
                </a:tc>
                <a:tc>
                  <a:txBody>
                    <a:bodyPr/>
                    <a:lstStyle/>
                    <a:p>
                      <a:pPr algn="ctr" hangingPunct="0">
                        <a:spcAft>
                          <a:spcPts val="0"/>
                        </a:spcAft>
                      </a:pPr>
                      <a:endParaRPr lang="ru-RU" sz="3200" dirty="0">
                        <a:latin typeface="Times New Roman"/>
                        <a:ea typeface="Times New Roman"/>
                      </a:endParaRPr>
                    </a:p>
                  </a:txBody>
                  <a:tcPr marL="44450" marR="44450" marT="0" marB="0" anchor="ctr"/>
                </a:tc>
                <a:tc>
                  <a:txBody>
                    <a:bodyPr/>
                    <a:lstStyle/>
                    <a:p>
                      <a:pPr algn="ctr" hangingPunct="0">
                        <a:spcAft>
                          <a:spcPts val="0"/>
                        </a:spcAft>
                      </a:pPr>
                      <a:r>
                        <a:rPr lang="en-US" sz="3200" i="1" dirty="0">
                          <a:latin typeface="Times New Roman"/>
                          <a:ea typeface="Times New Roman"/>
                        </a:rPr>
                        <a:t>y</a:t>
                      </a:r>
                      <a:endParaRPr lang="ru-RU" sz="3200" i="1" dirty="0">
                        <a:latin typeface="Times New Roman"/>
                        <a:ea typeface="Times New Roman"/>
                      </a:endParaRPr>
                    </a:p>
                  </a:txBody>
                  <a:tcPr marL="44450" marR="44450" marT="0" marB="0" anchor="ctr"/>
                </a:tc>
                <a:extLst>
                  <a:ext uri="{0D108BD9-81ED-4DB2-BD59-A6C34878D82A}">
                    <a16:rowId xmlns:a16="http://schemas.microsoft.com/office/drawing/2014/main" val="10000"/>
                  </a:ext>
                </a:extLst>
              </a:tr>
              <a:tr h="608178">
                <a:tc>
                  <a:txBody>
                    <a:bodyPr/>
                    <a:lstStyle/>
                    <a:p>
                      <a:pPr algn="ctr" hangingPunct="0">
                        <a:spcAft>
                          <a:spcPts val="0"/>
                        </a:spcAft>
                      </a:pPr>
                      <a:r>
                        <a:rPr lang="ru-RU" sz="3200" dirty="0"/>
                        <a:t>0</a:t>
                      </a:r>
                      <a:endParaRPr lang="ru-RU" sz="3200" dirty="0">
                        <a:latin typeface="Times New Roman"/>
                        <a:ea typeface="Times New Roman"/>
                      </a:endParaRPr>
                    </a:p>
                  </a:txBody>
                  <a:tcPr marL="44450" marR="44450" marT="0" marB="0" anchor="ctr"/>
                </a:tc>
                <a:tc>
                  <a:txBody>
                    <a:bodyPr/>
                    <a:lstStyle/>
                    <a:p>
                      <a:pPr algn="ctr" hangingPunct="0">
                        <a:spcAft>
                          <a:spcPts val="0"/>
                        </a:spcAft>
                      </a:pPr>
                      <a:r>
                        <a:rPr lang="ru-RU" sz="3200"/>
                        <a:t>0</a:t>
                      </a:r>
                      <a:endParaRPr lang="ru-RU" sz="3200">
                        <a:latin typeface="Times New Roman"/>
                        <a:ea typeface="Times New Roman"/>
                      </a:endParaRPr>
                    </a:p>
                  </a:txBody>
                  <a:tcPr marL="44450" marR="44450" marT="0" marB="0" anchor="ctr"/>
                </a:tc>
                <a:tc>
                  <a:txBody>
                    <a:bodyPr/>
                    <a:lstStyle/>
                    <a:p>
                      <a:pPr algn="ctr" hangingPunct="0">
                        <a:spcAft>
                          <a:spcPts val="0"/>
                        </a:spcAft>
                      </a:pPr>
                      <a:r>
                        <a:rPr lang="ru-RU" sz="3200"/>
                        <a:t>0</a:t>
                      </a:r>
                      <a:endParaRPr lang="ru-RU" sz="3200">
                        <a:latin typeface="Times New Roman"/>
                        <a:ea typeface="Times New Roman"/>
                      </a:endParaRPr>
                    </a:p>
                  </a:txBody>
                  <a:tcPr marL="44450" marR="44450" marT="0" marB="0" anchor="ctr"/>
                </a:tc>
                <a:tc>
                  <a:txBody>
                    <a:bodyPr/>
                    <a:lstStyle/>
                    <a:p>
                      <a:pPr algn="ctr" hangingPunct="0">
                        <a:spcAft>
                          <a:spcPts val="0"/>
                        </a:spcAft>
                      </a:pPr>
                      <a:r>
                        <a:rPr lang="ru-RU" sz="3200" dirty="0"/>
                        <a:t>1</a:t>
                      </a:r>
                      <a:endParaRPr lang="ru-RU" sz="3200" dirty="0">
                        <a:latin typeface="Times New Roman"/>
                        <a:ea typeface="Times New Roman"/>
                      </a:endParaRPr>
                    </a:p>
                  </a:txBody>
                  <a:tcPr marL="44450" marR="44450" marT="0" marB="0" anchor="ctr"/>
                </a:tc>
                <a:tc>
                  <a:txBody>
                    <a:bodyPr/>
                    <a:lstStyle/>
                    <a:p>
                      <a:pPr algn="ctr" hangingPunct="0">
                        <a:spcAft>
                          <a:spcPts val="0"/>
                        </a:spcAft>
                      </a:pPr>
                      <a:r>
                        <a:rPr lang="ru-RU" sz="3200" dirty="0"/>
                        <a:t>1</a:t>
                      </a:r>
                      <a:endParaRPr lang="ru-RU" sz="3200" dirty="0">
                        <a:latin typeface="Times New Roman"/>
                        <a:ea typeface="Times New Roman"/>
                      </a:endParaRPr>
                    </a:p>
                  </a:txBody>
                  <a:tcPr marL="44450" marR="44450" marT="0" marB="0" anchor="ctr"/>
                </a:tc>
                <a:extLst>
                  <a:ext uri="{0D108BD9-81ED-4DB2-BD59-A6C34878D82A}">
                    <a16:rowId xmlns:a16="http://schemas.microsoft.com/office/drawing/2014/main" val="10001"/>
                  </a:ext>
                </a:extLst>
              </a:tr>
              <a:tr h="608178">
                <a:tc>
                  <a:txBody>
                    <a:bodyPr/>
                    <a:lstStyle/>
                    <a:p>
                      <a:pPr algn="ctr" hangingPunct="0">
                        <a:spcAft>
                          <a:spcPts val="0"/>
                        </a:spcAft>
                      </a:pPr>
                      <a:r>
                        <a:rPr lang="ru-RU" sz="3200"/>
                        <a:t>0</a:t>
                      </a:r>
                      <a:endParaRPr lang="ru-RU" sz="3200">
                        <a:latin typeface="Times New Roman"/>
                        <a:ea typeface="Times New Roman"/>
                      </a:endParaRPr>
                    </a:p>
                  </a:txBody>
                  <a:tcPr marL="44450" marR="44450" marT="0" marB="0" anchor="ctr"/>
                </a:tc>
                <a:tc>
                  <a:txBody>
                    <a:bodyPr/>
                    <a:lstStyle/>
                    <a:p>
                      <a:pPr algn="ctr" hangingPunct="0">
                        <a:spcAft>
                          <a:spcPts val="0"/>
                        </a:spcAft>
                      </a:pPr>
                      <a:r>
                        <a:rPr lang="ru-RU" sz="3200"/>
                        <a:t>0</a:t>
                      </a:r>
                      <a:endParaRPr lang="ru-RU" sz="3200">
                        <a:latin typeface="Times New Roman"/>
                        <a:ea typeface="Times New Roman"/>
                      </a:endParaRPr>
                    </a:p>
                  </a:txBody>
                  <a:tcPr marL="44450" marR="44450" marT="0" marB="0" anchor="ctr"/>
                </a:tc>
                <a:tc>
                  <a:txBody>
                    <a:bodyPr/>
                    <a:lstStyle/>
                    <a:p>
                      <a:pPr algn="ctr" hangingPunct="0">
                        <a:spcAft>
                          <a:spcPts val="0"/>
                        </a:spcAft>
                      </a:pPr>
                      <a:r>
                        <a:rPr lang="ru-RU" sz="3200"/>
                        <a:t>1</a:t>
                      </a:r>
                      <a:endParaRPr lang="ru-RU" sz="3200">
                        <a:latin typeface="Times New Roman"/>
                        <a:ea typeface="Times New Roman"/>
                      </a:endParaRPr>
                    </a:p>
                  </a:txBody>
                  <a:tcPr marL="44450" marR="44450" marT="0" marB="0" anchor="ctr"/>
                </a:tc>
                <a:tc>
                  <a:txBody>
                    <a:bodyPr/>
                    <a:lstStyle/>
                    <a:p>
                      <a:pPr algn="ctr" hangingPunct="0">
                        <a:spcAft>
                          <a:spcPts val="0"/>
                        </a:spcAft>
                      </a:pPr>
                      <a:r>
                        <a:rPr lang="ru-RU" sz="3200"/>
                        <a:t>1</a:t>
                      </a:r>
                      <a:endParaRPr lang="ru-RU" sz="3200">
                        <a:latin typeface="Times New Roman"/>
                        <a:ea typeface="Times New Roman"/>
                      </a:endParaRPr>
                    </a:p>
                  </a:txBody>
                  <a:tcPr marL="44450" marR="44450" marT="0" marB="0" anchor="ctr"/>
                </a:tc>
                <a:tc>
                  <a:txBody>
                    <a:bodyPr/>
                    <a:lstStyle/>
                    <a:p>
                      <a:pPr algn="ctr" hangingPunct="0">
                        <a:spcAft>
                          <a:spcPts val="0"/>
                        </a:spcAft>
                      </a:pPr>
                      <a:r>
                        <a:rPr lang="ru-RU" sz="3200" dirty="0"/>
                        <a:t>0</a:t>
                      </a:r>
                      <a:endParaRPr lang="ru-RU" sz="3200" dirty="0">
                        <a:latin typeface="Times New Roman"/>
                        <a:ea typeface="Times New Roman"/>
                      </a:endParaRPr>
                    </a:p>
                  </a:txBody>
                  <a:tcPr marL="44450" marR="44450" marT="0" marB="0" anchor="ctr"/>
                </a:tc>
                <a:extLst>
                  <a:ext uri="{0D108BD9-81ED-4DB2-BD59-A6C34878D82A}">
                    <a16:rowId xmlns:a16="http://schemas.microsoft.com/office/drawing/2014/main" val="10002"/>
                  </a:ext>
                </a:extLst>
              </a:tr>
              <a:tr h="608178">
                <a:tc>
                  <a:txBody>
                    <a:bodyPr/>
                    <a:lstStyle/>
                    <a:p>
                      <a:pPr algn="ctr" hangingPunct="0">
                        <a:spcAft>
                          <a:spcPts val="0"/>
                        </a:spcAft>
                      </a:pPr>
                      <a:r>
                        <a:rPr lang="ru-RU" sz="3200"/>
                        <a:t>0</a:t>
                      </a:r>
                      <a:endParaRPr lang="ru-RU" sz="3200">
                        <a:latin typeface="Times New Roman"/>
                        <a:ea typeface="Times New Roman"/>
                      </a:endParaRPr>
                    </a:p>
                  </a:txBody>
                  <a:tcPr marL="44450" marR="44450" marT="0" marB="0" anchor="ctr"/>
                </a:tc>
                <a:tc>
                  <a:txBody>
                    <a:bodyPr/>
                    <a:lstStyle/>
                    <a:p>
                      <a:pPr algn="ctr" hangingPunct="0">
                        <a:spcAft>
                          <a:spcPts val="0"/>
                        </a:spcAft>
                      </a:pPr>
                      <a:r>
                        <a:rPr lang="ru-RU" sz="3200" dirty="0"/>
                        <a:t>1</a:t>
                      </a:r>
                      <a:endParaRPr lang="ru-RU" sz="3200" dirty="0">
                        <a:latin typeface="Times New Roman"/>
                        <a:ea typeface="Times New Roman"/>
                      </a:endParaRPr>
                    </a:p>
                  </a:txBody>
                  <a:tcPr marL="44450" marR="44450" marT="0" marB="0" anchor="ctr"/>
                </a:tc>
                <a:tc>
                  <a:txBody>
                    <a:bodyPr/>
                    <a:lstStyle/>
                    <a:p>
                      <a:pPr algn="ctr" hangingPunct="0">
                        <a:spcAft>
                          <a:spcPts val="0"/>
                        </a:spcAft>
                      </a:pPr>
                      <a:r>
                        <a:rPr lang="ru-RU" sz="3200"/>
                        <a:t>0</a:t>
                      </a:r>
                      <a:endParaRPr lang="ru-RU" sz="3200">
                        <a:latin typeface="Times New Roman"/>
                        <a:ea typeface="Times New Roman"/>
                      </a:endParaRPr>
                    </a:p>
                  </a:txBody>
                  <a:tcPr marL="44450" marR="44450" marT="0" marB="0" anchor="ctr"/>
                </a:tc>
                <a:tc>
                  <a:txBody>
                    <a:bodyPr/>
                    <a:lstStyle/>
                    <a:p>
                      <a:pPr algn="ctr" hangingPunct="0">
                        <a:spcAft>
                          <a:spcPts val="0"/>
                        </a:spcAft>
                      </a:pPr>
                      <a:r>
                        <a:rPr lang="ru-RU" sz="3200"/>
                        <a:t>1</a:t>
                      </a:r>
                      <a:endParaRPr lang="ru-RU" sz="3200">
                        <a:latin typeface="Times New Roman"/>
                        <a:ea typeface="Times New Roman"/>
                      </a:endParaRPr>
                    </a:p>
                  </a:txBody>
                  <a:tcPr marL="44450" marR="44450" marT="0" marB="0" anchor="ctr"/>
                </a:tc>
                <a:tc>
                  <a:txBody>
                    <a:bodyPr/>
                    <a:lstStyle/>
                    <a:p>
                      <a:pPr algn="ctr" hangingPunct="0">
                        <a:spcAft>
                          <a:spcPts val="0"/>
                        </a:spcAft>
                      </a:pPr>
                      <a:r>
                        <a:rPr lang="ru-RU" sz="3200" dirty="0"/>
                        <a:t>1</a:t>
                      </a:r>
                      <a:endParaRPr lang="ru-RU" sz="3200" dirty="0">
                        <a:latin typeface="Times New Roman"/>
                        <a:ea typeface="Times New Roman"/>
                      </a:endParaRPr>
                    </a:p>
                  </a:txBody>
                  <a:tcPr marL="44450" marR="44450" marT="0" marB="0" anchor="ctr"/>
                </a:tc>
                <a:extLst>
                  <a:ext uri="{0D108BD9-81ED-4DB2-BD59-A6C34878D82A}">
                    <a16:rowId xmlns:a16="http://schemas.microsoft.com/office/drawing/2014/main" val="10003"/>
                  </a:ext>
                </a:extLst>
              </a:tr>
              <a:tr h="608178">
                <a:tc>
                  <a:txBody>
                    <a:bodyPr/>
                    <a:lstStyle/>
                    <a:p>
                      <a:pPr algn="ctr" hangingPunct="0">
                        <a:spcAft>
                          <a:spcPts val="0"/>
                        </a:spcAft>
                      </a:pPr>
                      <a:r>
                        <a:rPr lang="ru-RU" sz="3200"/>
                        <a:t>0</a:t>
                      </a:r>
                      <a:endParaRPr lang="ru-RU" sz="3200">
                        <a:latin typeface="Times New Roman"/>
                        <a:ea typeface="Times New Roman"/>
                      </a:endParaRPr>
                    </a:p>
                  </a:txBody>
                  <a:tcPr marL="44450" marR="44450" marT="0" marB="0" anchor="ctr"/>
                </a:tc>
                <a:tc>
                  <a:txBody>
                    <a:bodyPr/>
                    <a:lstStyle/>
                    <a:p>
                      <a:pPr algn="ctr" hangingPunct="0">
                        <a:spcAft>
                          <a:spcPts val="0"/>
                        </a:spcAft>
                      </a:pPr>
                      <a:r>
                        <a:rPr lang="ru-RU" sz="3200"/>
                        <a:t>1</a:t>
                      </a:r>
                      <a:endParaRPr lang="ru-RU" sz="3200">
                        <a:latin typeface="Times New Roman"/>
                        <a:ea typeface="Times New Roman"/>
                      </a:endParaRPr>
                    </a:p>
                  </a:txBody>
                  <a:tcPr marL="44450" marR="44450" marT="0" marB="0" anchor="ctr"/>
                </a:tc>
                <a:tc>
                  <a:txBody>
                    <a:bodyPr/>
                    <a:lstStyle/>
                    <a:p>
                      <a:pPr algn="ctr" hangingPunct="0">
                        <a:spcAft>
                          <a:spcPts val="0"/>
                        </a:spcAft>
                      </a:pPr>
                      <a:r>
                        <a:rPr lang="ru-RU" sz="3200"/>
                        <a:t>1</a:t>
                      </a:r>
                      <a:endParaRPr lang="ru-RU" sz="3200">
                        <a:latin typeface="Times New Roman"/>
                        <a:ea typeface="Times New Roman"/>
                      </a:endParaRPr>
                    </a:p>
                  </a:txBody>
                  <a:tcPr marL="44450" marR="44450" marT="0" marB="0" anchor="ctr"/>
                </a:tc>
                <a:tc>
                  <a:txBody>
                    <a:bodyPr/>
                    <a:lstStyle/>
                    <a:p>
                      <a:pPr algn="ctr" hangingPunct="0">
                        <a:spcAft>
                          <a:spcPts val="0"/>
                        </a:spcAft>
                      </a:pPr>
                      <a:r>
                        <a:rPr lang="ru-RU" sz="3200"/>
                        <a:t>1</a:t>
                      </a:r>
                      <a:endParaRPr lang="ru-RU" sz="3200">
                        <a:latin typeface="Times New Roman"/>
                        <a:ea typeface="Times New Roman"/>
                      </a:endParaRPr>
                    </a:p>
                  </a:txBody>
                  <a:tcPr marL="44450" marR="44450" marT="0" marB="0" anchor="ctr"/>
                </a:tc>
                <a:tc>
                  <a:txBody>
                    <a:bodyPr/>
                    <a:lstStyle/>
                    <a:p>
                      <a:pPr algn="ctr" hangingPunct="0">
                        <a:spcAft>
                          <a:spcPts val="0"/>
                        </a:spcAft>
                      </a:pPr>
                      <a:r>
                        <a:rPr lang="ru-RU" sz="3200" dirty="0"/>
                        <a:t>0</a:t>
                      </a:r>
                      <a:endParaRPr lang="ru-RU" sz="3200" dirty="0">
                        <a:latin typeface="Times New Roman"/>
                        <a:ea typeface="Times New Roman"/>
                      </a:endParaRPr>
                    </a:p>
                  </a:txBody>
                  <a:tcPr marL="44450" marR="44450" marT="0" marB="0" anchor="ctr"/>
                </a:tc>
                <a:extLst>
                  <a:ext uri="{0D108BD9-81ED-4DB2-BD59-A6C34878D82A}">
                    <a16:rowId xmlns:a16="http://schemas.microsoft.com/office/drawing/2014/main" val="10004"/>
                  </a:ext>
                </a:extLst>
              </a:tr>
              <a:tr h="608178">
                <a:tc>
                  <a:txBody>
                    <a:bodyPr/>
                    <a:lstStyle/>
                    <a:p>
                      <a:pPr algn="ctr" hangingPunct="0">
                        <a:spcAft>
                          <a:spcPts val="0"/>
                        </a:spcAft>
                      </a:pPr>
                      <a:r>
                        <a:rPr lang="ru-RU" sz="3200"/>
                        <a:t>1</a:t>
                      </a:r>
                      <a:endParaRPr lang="ru-RU" sz="3200">
                        <a:latin typeface="Times New Roman"/>
                        <a:ea typeface="Times New Roman"/>
                      </a:endParaRPr>
                    </a:p>
                  </a:txBody>
                  <a:tcPr marL="44450" marR="44450" marT="0" marB="0" anchor="ctr"/>
                </a:tc>
                <a:tc>
                  <a:txBody>
                    <a:bodyPr/>
                    <a:lstStyle/>
                    <a:p>
                      <a:pPr algn="ctr" hangingPunct="0">
                        <a:spcAft>
                          <a:spcPts val="0"/>
                        </a:spcAft>
                      </a:pPr>
                      <a:r>
                        <a:rPr lang="ru-RU" sz="3200"/>
                        <a:t>0</a:t>
                      </a:r>
                      <a:endParaRPr lang="ru-RU" sz="3200">
                        <a:latin typeface="Times New Roman"/>
                        <a:ea typeface="Times New Roman"/>
                      </a:endParaRPr>
                    </a:p>
                  </a:txBody>
                  <a:tcPr marL="44450" marR="44450" marT="0" marB="0" anchor="ctr"/>
                </a:tc>
                <a:tc>
                  <a:txBody>
                    <a:bodyPr/>
                    <a:lstStyle/>
                    <a:p>
                      <a:pPr algn="ctr" hangingPunct="0">
                        <a:spcAft>
                          <a:spcPts val="0"/>
                        </a:spcAft>
                      </a:pPr>
                      <a:r>
                        <a:rPr lang="ru-RU" sz="3200"/>
                        <a:t>0</a:t>
                      </a:r>
                      <a:endParaRPr lang="ru-RU" sz="3200">
                        <a:latin typeface="Times New Roman"/>
                        <a:ea typeface="Times New Roman"/>
                      </a:endParaRPr>
                    </a:p>
                  </a:txBody>
                  <a:tcPr marL="44450" marR="44450" marT="0" marB="0" anchor="ctr"/>
                </a:tc>
                <a:tc>
                  <a:txBody>
                    <a:bodyPr/>
                    <a:lstStyle/>
                    <a:p>
                      <a:pPr algn="ctr" hangingPunct="0">
                        <a:spcAft>
                          <a:spcPts val="0"/>
                        </a:spcAft>
                      </a:pPr>
                      <a:r>
                        <a:rPr lang="ru-RU" sz="3200"/>
                        <a:t>0</a:t>
                      </a:r>
                      <a:endParaRPr lang="ru-RU" sz="3200">
                        <a:latin typeface="Times New Roman"/>
                        <a:ea typeface="Times New Roman"/>
                      </a:endParaRPr>
                    </a:p>
                  </a:txBody>
                  <a:tcPr marL="44450" marR="44450" marT="0" marB="0" anchor="ctr"/>
                </a:tc>
                <a:tc>
                  <a:txBody>
                    <a:bodyPr/>
                    <a:lstStyle/>
                    <a:p>
                      <a:pPr algn="ctr" hangingPunct="0">
                        <a:spcAft>
                          <a:spcPts val="0"/>
                        </a:spcAft>
                      </a:pPr>
                      <a:r>
                        <a:rPr lang="ru-RU" sz="3200" dirty="0"/>
                        <a:t>0</a:t>
                      </a:r>
                      <a:endParaRPr lang="ru-RU" sz="3200" dirty="0">
                        <a:latin typeface="Times New Roman"/>
                        <a:ea typeface="Times New Roman"/>
                      </a:endParaRPr>
                    </a:p>
                  </a:txBody>
                  <a:tcPr marL="44450" marR="44450" marT="0" marB="0" anchor="ctr"/>
                </a:tc>
                <a:extLst>
                  <a:ext uri="{0D108BD9-81ED-4DB2-BD59-A6C34878D82A}">
                    <a16:rowId xmlns:a16="http://schemas.microsoft.com/office/drawing/2014/main" val="10005"/>
                  </a:ext>
                </a:extLst>
              </a:tr>
              <a:tr h="608178">
                <a:tc>
                  <a:txBody>
                    <a:bodyPr/>
                    <a:lstStyle/>
                    <a:p>
                      <a:pPr algn="ctr" hangingPunct="0">
                        <a:spcAft>
                          <a:spcPts val="0"/>
                        </a:spcAft>
                      </a:pPr>
                      <a:r>
                        <a:rPr lang="ru-RU" sz="3200"/>
                        <a:t>1</a:t>
                      </a:r>
                      <a:endParaRPr lang="ru-RU" sz="3200">
                        <a:latin typeface="Times New Roman"/>
                        <a:ea typeface="Times New Roman"/>
                      </a:endParaRPr>
                    </a:p>
                  </a:txBody>
                  <a:tcPr marL="44450" marR="44450" marT="0" marB="0" anchor="ctr"/>
                </a:tc>
                <a:tc>
                  <a:txBody>
                    <a:bodyPr/>
                    <a:lstStyle/>
                    <a:p>
                      <a:pPr algn="ctr" hangingPunct="0">
                        <a:spcAft>
                          <a:spcPts val="0"/>
                        </a:spcAft>
                      </a:pPr>
                      <a:r>
                        <a:rPr lang="ru-RU" sz="3200"/>
                        <a:t>0</a:t>
                      </a:r>
                      <a:endParaRPr lang="ru-RU" sz="3200">
                        <a:latin typeface="Times New Roman"/>
                        <a:ea typeface="Times New Roman"/>
                      </a:endParaRPr>
                    </a:p>
                  </a:txBody>
                  <a:tcPr marL="44450" marR="44450" marT="0" marB="0" anchor="ctr"/>
                </a:tc>
                <a:tc>
                  <a:txBody>
                    <a:bodyPr/>
                    <a:lstStyle/>
                    <a:p>
                      <a:pPr algn="ctr" hangingPunct="0">
                        <a:spcAft>
                          <a:spcPts val="0"/>
                        </a:spcAft>
                      </a:pPr>
                      <a:r>
                        <a:rPr lang="ru-RU" sz="3200"/>
                        <a:t>1</a:t>
                      </a:r>
                      <a:endParaRPr lang="ru-RU" sz="3200">
                        <a:latin typeface="Times New Roman"/>
                        <a:ea typeface="Times New Roman"/>
                      </a:endParaRPr>
                    </a:p>
                  </a:txBody>
                  <a:tcPr marL="44450" marR="44450" marT="0" marB="0" anchor="ctr"/>
                </a:tc>
                <a:tc>
                  <a:txBody>
                    <a:bodyPr/>
                    <a:lstStyle/>
                    <a:p>
                      <a:pPr algn="ctr" hangingPunct="0">
                        <a:spcAft>
                          <a:spcPts val="0"/>
                        </a:spcAft>
                      </a:pPr>
                      <a:r>
                        <a:rPr lang="ru-RU" sz="3200"/>
                        <a:t>0</a:t>
                      </a:r>
                      <a:endParaRPr lang="ru-RU" sz="3200">
                        <a:latin typeface="Times New Roman"/>
                        <a:ea typeface="Times New Roman"/>
                      </a:endParaRPr>
                    </a:p>
                  </a:txBody>
                  <a:tcPr marL="44450" marR="44450" marT="0" marB="0" anchor="ctr"/>
                </a:tc>
                <a:tc>
                  <a:txBody>
                    <a:bodyPr/>
                    <a:lstStyle/>
                    <a:p>
                      <a:pPr algn="ctr" hangingPunct="0">
                        <a:spcAft>
                          <a:spcPts val="0"/>
                        </a:spcAft>
                      </a:pPr>
                      <a:r>
                        <a:rPr lang="ru-RU" sz="3200" dirty="0"/>
                        <a:t>0</a:t>
                      </a:r>
                      <a:endParaRPr lang="ru-RU" sz="3200" dirty="0">
                        <a:latin typeface="Times New Roman"/>
                        <a:ea typeface="Times New Roman"/>
                      </a:endParaRPr>
                    </a:p>
                  </a:txBody>
                  <a:tcPr marL="44450" marR="44450" marT="0" marB="0" anchor="ctr"/>
                </a:tc>
                <a:extLst>
                  <a:ext uri="{0D108BD9-81ED-4DB2-BD59-A6C34878D82A}">
                    <a16:rowId xmlns:a16="http://schemas.microsoft.com/office/drawing/2014/main" val="10006"/>
                  </a:ext>
                </a:extLst>
              </a:tr>
              <a:tr h="608178">
                <a:tc>
                  <a:txBody>
                    <a:bodyPr/>
                    <a:lstStyle/>
                    <a:p>
                      <a:pPr algn="ctr" hangingPunct="0">
                        <a:spcAft>
                          <a:spcPts val="0"/>
                        </a:spcAft>
                      </a:pPr>
                      <a:r>
                        <a:rPr lang="ru-RU" sz="3200"/>
                        <a:t>1</a:t>
                      </a:r>
                      <a:endParaRPr lang="ru-RU" sz="3200">
                        <a:latin typeface="Times New Roman"/>
                        <a:ea typeface="Times New Roman"/>
                      </a:endParaRPr>
                    </a:p>
                  </a:txBody>
                  <a:tcPr marL="44450" marR="44450" marT="0" marB="0" anchor="ctr"/>
                </a:tc>
                <a:tc>
                  <a:txBody>
                    <a:bodyPr/>
                    <a:lstStyle/>
                    <a:p>
                      <a:pPr algn="ctr" hangingPunct="0">
                        <a:spcAft>
                          <a:spcPts val="0"/>
                        </a:spcAft>
                      </a:pPr>
                      <a:r>
                        <a:rPr lang="ru-RU" sz="3200"/>
                        <a:t>1</a:t>
                      </a:r>
                      <a:endParaRPr lang="ru-RU" sz="3200">
                        <a:latin typeface="Times New Roman"/>
                        <a:ea typeface="Times New Roman"/>
                      </a:endParaRPr>
                    </a:p>
                  </a:txBody>
                  <a:tcPr marL="44450" marR="44450" marT="0" marB="0" anchor="ctr"/>
                </a:tc>
                <a:tc>
                  <a:txBody>
                    <a:bodyPr/>
                    <a:lstStyle/>
                    <a:p>
                      <a:pPr algn="ctr" hangingPunct="0">
                        <a:spcAft>
                          <a:spcPts val="0"/>
                        </a:spcAft>
                      </a:pPr>
                      <a:r>
                        <a:rPr lang="ru-RU" sz="3200"/>
                        <a:t>0</a:t>
                      </a:r>
                      <a:endParaRPr lang="ru-RU" sz="3200">
                        <a:latin typeface="Times New Roman"/>
                        <a:ea typeface="Times New Roman"/>
                      </a:endParaRPr>
                    </a:p>
                  </a:txBody>
                  <a:tcPr marL="44450" marR="44450" marT="0" marB="0" anchor="ctr"/>
                </a:tc>
                <a:tc>
                  <a:txBody>
                    <a:bodyPr/>
                    <a:lstStyle/>
                    <a:p>
                      <a:pPr algn="ctr" hangingPunct="0">
                        <a:spcAft>
                          <a:spcPts val="0"/>
                        </a:spcAft>
                      </a:pPr>
                      <a:r>
                        <a:rPr lang="ru-RU" sz="3200"/>
                        <a:t>1</a:t>
                      </a:r>
                      <a:endParaRPr lang="ru-RU" sz="3200">
                        <a:latin typeface="Times New Roman"/>
                        <a:ea typeface="Times New Roman"/>
                      </a:endParaRPr>
                    </a:p>
                  </a:txBody>
                  <a:tcPr marL="44450" marR="44450" marT="0" marB="0" anchor="ctr"/>
                </a:tc>
                <a:tc>
                  <a:txBody>
                    <a:bodyPr/>
                    <a:lstStyle/>
                    <a:p>
                      <a:pPr algn="ctr" hangingPunct="0">
                        <a:spcAft>
                          <a:spcPts val="0"/>
                        </a:spcAft>
                      </a:pPr>
                      <a:r>
                        <a:rPr lang="ru-RU" sz="3200" dirty="0"/>
                        <a:t>1</a:t>
                      </a:r>
                      <a:endParaRPr lang="ru-RU" sz="3200" dirty="0">
                        <a:latin typeface="Times New Roman"/>
                        <a:ea typeface="Times New Roman"/>
                      </a:endParaRPr>
                    </a:p>
                  </a:txBody>
                  <a:tcPr marL="44450" marR="44450" marT="0" marB="0" anchor="ctr"/>
                </a:tc>
                <a:extLst>
                  <a:ext uri="{0D108BD9-81ED-4DB2-BD59-A6C34878D82A}">
                    <a16:rowId xmlns:a16="http://schemas.microsoft.com/office/drawing/2014/main" val="10007"/>
                  </a:ext>
                </a:extLst>
              </a:tr>
              <a:tr h="608178">
                <a:tc>
                  <a:txBody>
                    <a:bodyPr/>
                    <a:lstStyle/>
                    <a:p>
                      <a:pPr algn="ctr" hangingPunct="0">
                        <a:spcAft>
                          <a:spcPts val="0"/>
                        </a:spcAft>
                      </a:pPr>
                      <a:r>
                        <a:rPr lang="ru-RU" sz="3200"/>
                        <a:t>1</a:t>
                      </a:r>
                      <a:endParaRPr lang="ru-RU" sz="3200">
                        <a:latin typeface="Times New Roman"/>
                        <a:ea typeface="Times New Roman"/>
                      </a:endParaRPr>
                    </a:p>
                  </a:txBody>
                  <a:tcPr marL="44450" marR="44450" marT="0" marB="0" anchor="ctr"/>
                </a:tc>
                <a:tc>
                  <a:txBody>
                    <a:bodyPr/>
                    <a:lstStyle/>
                    <a:p>
                      <a:pPr algn="ctr" hangingPunct="0">
                        <a:spcAft>
                          <a:spcPts val="0"/>
                        </a:spcAft>
                      </a:pPr>
                      <a:r>
                        <a:rPr lang="ru-RU" sz="3200"/>
                        <a:t>1</a:t>
                      </a:r>
                      <a:endParaRPr lang="ru-RU" sz="3200">
                        <a:latin typeface="Times New Roman"/>
                        <a:ea typeface="Times New Roman"/>
                      </a:endParaRPr>
                    </a:p>
                  </a:txBody>
                  <a:tcPr marL="44450" marR="44450" marT="0" marB="0" anchor="ctr"/>
                </a:tc>
                <a:tc>
                  <a:txBody>
                    <a:bodyPr/>
                    <a:lstStyle/>
                    <a:p>
                      <a:pPr algn="ctr" hangingPunct="0">
                        <a:spcAft>
                          <a:spcPts val="0"/>
                        </a:spcAft>
                      </a:pPr>
                      <a:r>
                        <a:rPr lang="ru-RU" sz="3200"/>
                        <a:t>1</a:t>
                      </a:r>
                      <a:endParaRPr lang="ru-RU" sz="3200">
                        <a:latin typeface="Times New Roman"/>
                        <a:ea typeface="Times New Roman"/>
                      </a:endParaRPr>
                    </a:p>
                  </a:txBody>
                  <a:tcPr marL="44450" marR="44450" marT="0" marB="0" anchor="ctr"/>
                </a:tc>
                <a:tc>
                  <a:txBody>
                    <a:bodyPr/>
                    <a:lstStyle/>
                    <a:p>
                      <a:pPr algn="ctr" hangingPunct="0">
                        <a:spcAft>
                          <a:spcPts val="0"/>
                        </a:spcAft>
                      </a:pPr>
                      <a:r>
                        <a:rPr lang="ru-RU" sz="3200"/>
                        <a:t>1</a:t>
                      </a:r>
                      <a:endParaRPr lang="ru-RU" sz="3200">
                        <a:latin typeface="Times New Roman"/>
                        <a:ea typeface="Times New Roman"/>
                      </a:endParaRPr>
                    </a:p>
                  </a:txBody>
                  <a:tcPr marL="44450" marR="44450" marT="0" marB="0" anchor="ctr"/>
                </a:tc>
                <a:tc>
                  <a:txBody>
                    <a:bodyPr/>
                    <a:lstStyle/>
                    <a:p>
                      <a:pPr algn="ctr" hangingPunct="0">
                        <a:spcAft>
                          <a:spcPts val="0"/>
                        </a:spcAft>
                      </a:pPr>
                      <a:r>
                        <a:rPr lang="ru-RU" sz="3200" dirty="0"/>
                        <a:t>0</a:t>
                      </a:r>
                      <a:endParaRPr lang="ru-RU" sz="3200" dirty="0">
                        <a:latin typeface="Times New Roman"/>
                        <a:ea typeface="Times New Roman"/>
                      </a:endParaRPr>
                    </a:p>
                  </a:txBody>
                  <a:tcPr marL="44450" marR="44450" marT="0" marB="0" anchor="ctr"/>
                </a:tc>
                <a:extLst>
                  <a:ext uri="{0D108BD9-81ED-4DB2-BD59-A6C34878D82A}">
                    <a16:rowId xmlns:a16="http://schemas.microsoft.com/office/drawing/2014/main" val="10008"/>
                  </a:ext>
                </a:extLst>
              </a:tr>
            </a:tbl>
          </a:graphicData>
        </a:graphic>
      </p:graphicFrame>
      <p:graphicFrame>
        <p:nvGraphicFramePr>
          <p:cNvPr id="4098" name="Object 1"/>
          <p:cNvGraphicFramePr>
            <a:graphicFrameLocks noChangeAspect="1"/>
          </p:cNvGraphicFramePr>
          <p:nvPr/>
        </p:nvGraphicFramePr>
        <p:xfrm>
          <a:off x="5499100" y="142875"/>
          <a:ext cx="1144588" cy="571500"/>
        </p:xfrm>
        <a:graphic>
          <a:graphicData uri="http://schemas.openxmlformats.org/presentationml/2006/ole">
            <mc:AlternateContent xmlns:mc="http://schemas.openxmlformats.org/markup-compatibility/2006">
              <mc:Choice xmlns:v="urn:schemas-microsoft-com:vml" Requires="v">
                <p:oleObj spid="_x0000_s4098" name="Формула" r:id="rId2" imgW="431640" imgH="215640" progId="Equation.3">
                  <p:embed/>
                </p:oleObj>
              </mc:Choice>
              <mc:Fallback>
                <p:oleObj name="Формула" r:id="rId2" imgW="431640" imgH="215640" progId="Equation.3">
                  <p:embed/>
                  <p:pic>
                    <p:nvPicPr>
                      <p:cNvPr id="0" name="Object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99100" y="142875"/>
                        <a:ext cx="1144588" cy="5715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161" name="Rectangle 2"/>
          <p:cNvSpPr>
            <a:spLocks noChangeArrowheads="1"/>
          </p:cNvSpPr>
          <p:nvPr/>
        </p:nvSpPr>
        <p:spPr bwMode="auto">
          <a:xfrm>
            <a:off x="0" y="5786438"/>
            <a:ext cx="9144000" cy="954087"/>
          </a:xfrm>
          <a:prstGeom prst="rect">
            <a:avLst/>
          </a:prstGeom>
          <a:noFill/>
          <a:ln w="9525">
            <a:noFill/>
            <a:miter lim="800000"/>
            <a:headEnd/>
            <a:tailEnd/>
          </a:ln>
        </p:spPr>
        <p:txBody>
          <a:bodyPr anchor="ctr">
            <a:spAutoFit/>
          </a:bodyPr>
          <a:lstStyle/>
          <a:p>
            <a:pPr algn="ctr">
              <a:tabLst>
                <a:tab pos="539750" algn="l"/>
              </a:tabLst>
            </a:pPr>
            <a:r>
              <a:rPr lang="ru-RU" sz="2800">
                <a:latin typeface="Calibri" pitchFamily="34" charset="0"/>
                <a:cs typeface="Times New Roman" pitchFamily="18" charset="0"/>
              </a:rPr>
              <a:t>Остальные формы задания булевой функции рассматриваются в следующих разделах.</a:t>
            </a:r>
            <a:endParaRPr lang="ru-RU" sz="2800">
              <a:latin typeface="Calibri" pitchFamily="34" charset="0"/>
            </a:endParaRPr>
          </a:p>
        </p:txBody>
      </p:sp>
      <p:sp>
        <p:nvSpPr>
          <p:cNvPr id="5" name="Номер слайда 4"/>
          <p:cNvSpPr>
            <a:spLocks noGrp="1"/>
          </p:cNvSpPr>
          <p:nvPr>
            <p:ph type="sldNum" sz="quarter" idx="12"/>
          </p:nvPr>
        </p:nvSpPr>
        <p:spPr/>
        <p:txBody>
          <a:bodyPr/>
          <a:lstStyle/>
          <a:p>
            <a:pPr>
              <a:defRPr/>
            </a:pPr>
            <a:fld id="{24FE1EF1-7672-44C0-BA3A-68A563AA89E5}" type="slidenum">
              <a:rPr lang="ru-RU" smtClean="0"/>
              <a:pPr>
                <a:defRPr/>
              </a:pPr>
              <a:t>9</a:t>
            </a:fld>
            <a:endParaRPr lang="ru-RU"/>
          </a:p>
        </p:txBody>
      </p:sp>
    </p:spTree>
  </p:cSld>
  <p:clrMapOvr>
    <a:masterClrMapping/>
  </p:clrMapOvr>
  <p:transition spd="slow">
    <p:wipe dir="d"/>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p:cNvSpPr>
            <a:spLocks noGrp="1"/>
          </p:cNvSpPr>
          <p:nvPr>
            <p:ph type="sldNum" sz="quarter" idx="12"/>
          </p:nvPr>
        </p:nvSpPr>
        <p:spPr/>
        <p:txBody>
          <a:bodyPr/>
          <a:lstStyle/>
          <a:p>
            <a:pPr>
              <a:defRPr/>
            </a:pPr>
            <a:fld id="{9DF2AE8B-80F0-4682-A585-B8808CE69D0E}" type="slidenum">
              <a:rPr lang="ru-RU" smtClean="0"/>
              <a:pPr>
                <a:defRPr/>
              </a:pPr>
              <a:t>90</a:t>
            </a:fld>
            <a:endParaRPr lang="ru-RU"/>
          </a:p>
        </p:txBody>
      </p:sp>
      <p:sp>
        <p:nvSpPr>
          <p:cNvPr id="41989" name="Rectangle 1"/>
          <p:cNvSpPr>
            <a:spLocks noChangeArrowheads="1"/>
          </p:cNvSpPr>
          <p:nvPr/>
        </p:nvSpPr>
        <p:spPr bwMode="auto">
          <a:xfrm>
            <a:off x="0" y="116632"/>
            <a:ext cx="9144000" cy="1077218"/>
          </a:xfrm>
          <a:prstGeom prst="rect">
            <a:avLst/>
          </a:prstGeom>
          <a:noFill/>
          <a:ln w="9525">
            <a:noFill/>
            <a:miter lim="800000"/>
            <a:headEnd/>
            <a:tailEnd/>
          </a:ln>
        </p:spPr>
        <p:txBody>
          <a:bodyPr anchor="ctr">
            <a:spAutoFit/>
          </a:bodyPr>
          <a:lstStyle/>
          <a:p>
            <a:pPr algn="just" eaLnBrk="0" hangingPunct="0"/>
            <a:r>
              <a:rPr lang="ru-RU" sz="3200" dirty="0">
                <a:latin typeface="Calibri" pitchFamily="34" charset="0"/>
                <a:cs typeface="Times New Roman" pitchFamily="18" charset="0"/>
              </a:rPr>
              <a:t>Эти покрытия являются минимальными и им соответствуют минимальные ДНФ: </a:t>
            </a:r>
            <a:endParaRPr lang="ru-RU" sz="3200" dirty="0">
              <a:latin typeface="Calibri" pitchFamily="34" charset="0"/>
            </a:endParaRPr>
          </a:p>
        </p:txBody>
      </p:sp>
      <p:sp>
        <p:nvSpPr>
          <p:cNvPr id="41990" name="Rectangle 3"/>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ru-RU"/>
          </a:p>
        </p:txBody>
      </p:sp>
      <p:graphicFrame>
        <p:nvGraphicFramePr>
          <p:cNvPr id="41986" name="Object 2"/>
          <p:cNvGraphicFramePr>
            <a:graphicFrameLocks noChangeAspect="1"/>
          </p:cNvGraphicFramePr>
          <p:nvPr/>
        </p:nvGraphicFramePr>
        <p:xfrm>
          <a:off x="73025" y="1268760"/>
          <a:ext cx="8963025" cy="619125"/>
        </p:xfrm>
        <a:graphic>
          <a:graphicData uri="http://schemas.openxmlformats.org/presentationml/2006/ole">
            <mc:AlternateContent xmlns:mc="http://schemas.openxmlformats.org/markup-compatibility/2006">
              <mc:Choice xmlns:v="urn:schemas-microsoft-com:vml" Requires="v">
                <p:oleObj spid="_x0000_s41986" name="Формула" r:id="rId2" imgW="4241800" imgH="228600" progId="Equation.3">
                  <p:embed/>
                </p:oleObj>
              </mc:Choice>
              <mc:Fallback>
                <p:oleObj name="Формула" r:id="rId2" imgW="4241800" imgH="228600" progId="Equation.3">
                  <p:embed/>
                  <p:pic>
                    <p:nvPicPr>
                      <p:cNvPr id="0" name="Object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025" y="1268760"/>
                        <a:ext cx="8963025" cy="6191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Прямоугольник 5"/>
          <p:cNvSpPr/>
          <p:nvPr/>
        </p:nvSpPr>
        <p:spPr>
          <a:xfrm>
            <a:off x="0" y="1988840"/>
            <a:ext cx="8820150" cy="1570038"/>
          </a:xfrm>
          <a:prstGeom prst="rect">
            <a:avLst/>
          </a:prstGeom>
        </p:spPr>
        <p:txBody>
          <a:bodyPr>
            <a:spAutoFit/>
          </a:bodyPr>
          <a:lstStyle/>
          <a:p>
            <a:pPr>
              <a:defRPr/>
            </a:pPr>
            <a:r>
              <a:rPr lang="ru-RU" sz="3200" dirty="0">
                <a:latin typeface="+mn-lt"/>
              </a:rPr>
              <a:t>Четыре клетки карты могут объединяться, образуя 2-куб, содержащий две независимые координаты. </a:t>
            </a:r>
          </a:p>
        </p:txBody>
      </p:sp>
      <p:sp>
        <p:nvSpPr>
          <p:cNvPr id="41992" name="Rectangle 5"/>
          <p:cNvSpPr>
            <a:spLocks noChangeArrowheads="1"/>
          </p:cNvSpPr>
          <p:nvPr/>
        </p:nvSpPr>
        <p:spPr bwMode="auto">
          <a:xfrm>
            <a:off x="0" y="3501008"/>
            <a:ext cx="9144000" cy="1077912"/>
          </a:xfrm>
          <a:prstGeom prst="rect">
            <a:avLst/>
          </a:prstGeom>
          <a:noFill/>
          <a:ln w="9525">
            <a:noFill/>
            <a:miter lim="800000"/>
            <a:headEnd/>
            <a:tailEnd/>
          </a:ln>
        </p:spPr>
        <p:txBody>
          <a:bodyPr anchor="ctr">
            <a:spAutoFit/>
          </a:bodyPr>
          <a:lstStyle/>
          <a:p>
            <a:pPr algn="just" eaLnBrk="0" hangingPunct="0"/>
            <a:r>
              <a:rPr lang="ru-RU" sz="3200" dirty="0">
                <a:latin typeface="Calibri" pitchFamily="34" charset="0"/>
                <a:cs typeface="Times New Roman" pitchFamily="18" charset="0"/>
              </a:rPr>
              <a:t>Карты построены для функций </a:t>
            </a:r>
            <a:r>
              <a:rPr lang="en-US" sz="3200" i="1" dirty="0">
                <a:latin typeface="Calibri" pitchFamily="34" charset="0"/>
                <a:cs typeface="Times New Roman" pitchFamily="18" charset="0"/>
              </a:rPr>
              <a:t>f</a:t>
            </a:r>
            <a:r>
              <a:rPr lang="ru-RU" sz="3200" i="1" baseline="-30000" dirty="0">
                <a:latin typeface="Calibri" pitchFamily="34" charset="0"/>
                <a:cs typeface="Times New Roman" pitchFamily="18" charset="0"/>
              </a:rPr>
              <a:t>1</a:t>
            </a:r>
            <a:r>
              <a:rPr lang="ru-RU" sz="3200" i="1" dirty="0">
                <a:latin typeface="Calibri" pitchFamily="34" charset="0"/>
                <a:cs typeface="Times New Roman" pitchFamily="18" charset="0"/>
              </a:rPr>
              <a:t>, </a:t>
            </a:r>
            <a:r>
              <a:rPr lang="en-US" sz="3200" i="1" dirty="0">
                <a:latin typeface="Calibri" pitchFamily="34" charset="0"/>
                <a:cs typeface="Times New Roman" pitchFamily="18" charset="0"/>
              </a:rPr>
              <a:t>f</a:t>
            </a:r>
            <a:r>
              <a:rPr lang="ru-RU" sz="3200" i="1" baseline="-30000" dirty="0">
                <a:latin typeface="Calibri" pitchFamily="34" charset="0"/>
                <a:cs typeface="Times New Roman" pitchFamily="18" charset="0"/>
              </a:rPr>
              <a:t>2</a:t>
            </a:r>
            <a:r>
              <a:rPr lang="ru-RU" sz="3200" baseline="-30000" dirty="0">
                <a:latin typeface="Calibri" pitchFamily="34" charset="0"/>
                <a:cs typeface="Times New Roman" pitchFamily="18" charset="0"/>
              </a:rPr>
              <a:t> </a:t>
            </a:r>
            <a:r>
              <a:rPr lang="ru-RU" sz="3200" dirty="0">
                <a:latin typeface="Calibri" pitchFamily="34" charset="0"/>
                <a:cs typeface="Times New Roman" pitchFamily="18" charset="0"/>
              </a:rPr>
              <a:t>и </a:t>
            </a:r>
            <a:r>
              <a:rPr lang="en-US" sz="3200" i="1" dirty="0">
                <a:latin typeface="Calibri" pitchFamily="34" charset="0"/>
                <a:cs typeface="Times New Roman" pitchFamily="18" charset="0"/>
              </a:rPr>
              <a:t>f</a:t>
            </a:r>
            <a:r>
              <a:rPr lang="ru-RU" sz="3200" i="1" baseline="-30000" dirty="0">
                <a:latin typeface="Calibri" pitchFamily="34" charset="0"/>
                <a:cs typeface="Times New Roman" pitchFamily="18" charset="0"/>
              </a:rPr>
              <a:t>3</a:t>
            </a:r>
            <a:r>
              <a:rPr lang="ru-RU" sz="3200" dirty="0">
                <a:latin typeface="Calibri" pitchFamily="34" charset="0"/>
                <a:cs typeface="Times New Roman" pitchFamily="18" charset="0"/>
              </a:rPr>
              <a:t>, заданных в числовой форме:</a:t>
            </a:r>
            <a:endParaRPr lang="ru-RU" sz="3200" dirty="0">
              <a:latin typeface="Calibri" pitchFamily="34" charset="0"/>
            </a:endParaRPr>
          </a:p>
        </p:txBody>
      </p:sp>
      <p:graphicFrame>
        <p:nvGraphicFramePr>
          <p:cNvPr id="41987" name="Object 4"/>
          <p:cNvGraphicFramePr>
            <a:graphicFrameLocks noChangeAspect="1"/>
          </p:cNvGraphicFramePr>
          <p:nvPr/>
        </p:nvGraphicFramePr>
        <p:xfrm>
          <a:off x="2959100" y="4365625"/>
          <a:ext cx="5861050" cy="2492375"/>
        </p:xfrm>
        <a:graphic>
          <a:graphicData uri="http://schemas.openxmlformats.org/presentationml/2006/ole">
            <mc:AlternateContent xmlns:mc="http://schemas.openxmlformats.org/markup-compatibility/2006">
              <mc:Choice xmlns:v="urn:schemas-microsoft-com:vml" Requires="v">
                <p:oleObj spid="_x0000_s41987" name="Формула" r:id="rId4" imgW="2311400" imgH="939800" progId="Equation.3">
                  <p:embed/>
                </p:oleObj>
              </mc:Choice>
              <mc:Fallback>
                <p:oleObj name="Формула" r:id="rId4" imgW="2311400" imgH="939800" progId="Equation.3">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59100" y="4365625"/>
                        <a:ext cx="5861050" cy="24923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1993" name="Rectangle 6"/>
          <p:cNvSpPr>
            <a:spLocks noChangeArrowheads="1"/>
          </p:cNvSpPr>
          <p:nvPr/>
        </p:nvSpPr>
        <p:spPr bwMode="auto">
          <a:xfrm>
            <a:off x="0" y="1466850"/>
            <a:ext cx="9144000" cy="0"/>
          </a:xfrm>
          <a:prstGeom prst="rect">
            <a:avLst/>
          </a:prstGeom>
          <a:noFill/>
          <a:ln w="9525">
            <a:noFill/>
            <a:miter lim="800000"/>
            <a:headEnd/>
            <a:tailEnd/>
          </a:ln>
        </p:spPr>
        <p:txBody>
          <a:bodyPr wrap="none" anchor="ctr">
            <a:spAutoFit/>
          </a:bodyPr>
          <a:lstStyle/>
          <a:p>
            <a:endParaRPr lang="ru-RU"/>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2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41992"/>
                                        </p:tgtEl>
                                        <p:attrNameLst>
                                          <p:attrName>style.visibility</p:attrName>
                                        </p:attrNameLst>
                                      </p:cBhvr>
                                      <p:to>
                                        <p:strVal val="visible"/>
                                      </p:to>
                                    </p:set>
                                    <p:animEffect transition="in" filter="wipe(up)">
                                      <p:cBhvr>
                                        <p:cTn id="12" dur="2000"/>
                                        <p:tgtEl>
                                          <p:spTgt spid="41992"/>
                                        </p:tgtEl>
                                      </p:cBhvr>
                                    </p:animEffect>
                                  </p:childTnLst>
                                </p:cTn>
                              </p:par>
                              <p:par>
                                <p:cTn id="13" presetID="22" presetClass="entr" presetSubtype="1" fill="hold" nodeType="withEffect">
                                  <p:stCondLst>
                                    <p:cond delay="0"/>
                                  </p:stCondLst>
                                  <p:childTnLst>
                                    <p:set>
                                      <p:cBhvr>
                                        <p:cTn id="14" dur="1" fill="hold">
                                          <p:stCondLst>
                                            <p:cond delay="0"/>
                                          </p:stCondLst>
                                        </p:cTn>
                                        <p:tgtEl>
                                          <p:spTgt spid="41987"/>
                                        </p:tgtEl>
                                        <p:attrNameLst>
                                          <p:attrName>style.visibility</p:attrName>
                                        </p:attrNameLst>
                                      </p:cBhvr>
                                      <p:to>
                                        <p:strVal val="visible"/>
                                      </p:to>
                                    </p:set>
                                    <p:animEffect transition="in" filter="wipe(up)">
                                      <p:cBhvr>
                                        <p:cTn id="15" dur="2000"/>
                                        <p:tgtEl>
                                          <p:spTgt spid="419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41992"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p:cNvSpPr>
            <a:spLocks noGrp="1"/>
          </p:cNvSpPr>
          <p:nvPr>
            <p:ph type="sldNum" sz="quarter" idx="12"/>
          </p:nvPr>
        </p:nvSpPr>
        <p:spPr/>
        <p:txBody>
          <a:bodyPr/>
          <a:lstStyle/>
          <a:p>
            <a:pPr>
              <a:defRPr/>
            </a:pPr>
            <a:fld id="{DE0E1A12-C235-4894-A072-343BA8086C71}" type="slidenum">
              <a:rPr lang="ru-RU" smtClean="0"/>
              <a:pPr>
                <a:defRPr/>
              </a:pPr>
              <a:t>91</a:t>
            </a:fld>
            <a:endParaRPr lang="ru-RU"/>
          </a:p>
        </p:txBody>
      </p:sp>
      <p:pic>
        <p:nvPicPr>
          <p:cNvPr id="43012" name="Picture 4"/>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0"/>
            <a:ext cx="3708400" cy="2671763"/>
          </a:xfrm>
          <a:prstGeom prst="rect">
            <a:avLst/>
          </a:prstGeom>
          <a:noFill/>
          <a:ln w="9525">
            <a:noFill/>
            <a:miter lim="800000"/>
            <a:headEnd/>
            <a:tailEnd/>
          </a:ln>
        </p:spPr>
      </p:pic>
      <p:pic>
        <p:nvPicPr>
          <p:cNvPr id="43013" name="Picture 5"/>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3851275" y="0"/>
            <a:ext cx="3841750" cy="2636838"/>
          </a:xfrm>
          <a:prstGeom prst="rect">
            <a:avLst/>
          </a:prstGeom>
          <a:noFill/>
          <a:ln w="9525">
            <a:noFill/>
            <a:miter lim="800000"/>
            <a:headEnd/>
            <a:tailEnd/>
          </a:ln>
        </p:spPr>
      </p:pic>
      <p:pic>
        <p:nvPicPr>
          <p:cNvPr id="43014" name="Picture 6"/>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0" y="2781300"/>
            <a:ext cx="3779838" cy="2284413"/>
          </a:xfrm>
          <a:prstGeom prst="rect">
            <a:avLst/>
          </a:prstGeom>
          <a:noFill/>
          <a:ln w="9525">
            <a:noFill/>
            <a:miter lim="800000"/>
            <a:headEnd/>
            <a:tailEnd/>
          </a:ln>
        </p:spPr>
      </p:pic>
      <p:sp>
        <p:nvSpPr>
          <p:cNvPr id="43015" name="Rectangle 8"/>
          <p:cNvSpPr>
            <a:spLocks noChangeArrowheads="1"/>
          </p:cNvSpPr>
          <p:nvPr/>
        </p:nvSpPr>
        <p:spPr bwMode="auto">
          <a:xfrm>
            <a:off x="4103688" y="3789363"/>
            <a:ext cx="5040312" cy="1076325"/>
          </a:xfrm>
          <a:prstGeom prst="rect">
            <a:avLst/>
          </a:prstGeom>
          <a:noFill/>
          <a:ln w="9525">
            <a:noFill/>
            <a:miter lim="800000"/>
            <a:headEnd/>
            <a:tailEnd/>
          </a:ln>
        </p:spPr>
        <p:txBody>
          <a:bodyPr anchor="ctr">
            <a:spAutoFit/>
          </a:bodyPr>
          <a:lstStyle/>
          <a:p>
            <a:pPr algn="just" eaLnBrk="0" hangingPunct="0"/>
            <a:r>
              <a:rPr lang="ru-RU" sz="3200" dirty="0">
                <a:latin typeface="Calibri" pitchFamily="34" charset="0"/>
                <a:cs typeface="Times New Roman" pitchFamily="18" charset="0"/>
              </a:rPr>
              <a:t>На картах определены покрытия:</a:t>
            </a:r>
            <a:endParaRPr lang="ru-RU" sz="3200" dirty="0">
              <a:latin typeface="Calibri" pitchFamily="34" charset="0"/>
            </a:endParaRPr>
          </a:p>
        </p:txBody>
      </p:sp>
      <p:graphicFrame>
        <p:nvGraphicFramePr>
          <p:cNvPr id="43010" name="Object 7"/>
          <p:cNvGraphicFramePr>
            <a:graphicFrameLocks noChangeAspect="1"/>
          </p:cNvGraphicFramePr>
          <p:nvPr/>
        </p:nvGraphicFramePr>
        <p:xfrm>
          <a:off x="0" y="5013325"/>
          <a:ext cx="8769350" cy="1584325"/>
        </p:xfrm>
        <a:graphic>
          <a:graphicData uri="http://schemas.openxmlformats.org/presentationml/2006/ole">
            <mc:AlternateContent xmlns:mc="http://schemas.openxmlformats.org/markup-compatibility/2006">
              <mc:Choice xmlns:v="urn:schemas-microsoft-com:vml" Requires="v">
                <p:oleObj spid="_x0000_s43010" name="Формула" r:id="rId5" imgW="4864100" imgH="711200" progId="Equation.3">
                  <p:embed/>
                </p:oleObj>
              </mc:Choice>
              <mc:Fallback>
                <p:oleObj name="Формула" r:id="rId5" imgW="4864100" imgH="711200" progId="Equation.3">
                  <p:embed/>
                  <p:pic>
                    <p:nvPicPr>
                      <p:cNvPr id="0" name="Object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5013325"/>
                        <a:ext cx="8769350" cy="15843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43013"/>
                                        </p:tgtEl>
                                        <p:attrNameLst>
                                          <p:attrName>style.visibility</p:attrName>
                                        </p:attrNameLst>
                                      </p:cBhvr>
                                      <p:to>
                                        <p:strVal val="visible"/>
                                      </p:to>
                                    </p:set>
                                    <p:animEffect transition="in" filter="wipe(up)">
                                      <p:cBhvr>
                                        <p:cTn id="7" dur="2000"/>
                                        <p:tgtEl>
                                          <p:spTgt spid="4301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43014"/>
                                        </p:tgtEl>
                                        <p:attrNameLst>
                                          <p:attrName>style.visibility</p:attrName>
                                        </p:attrNameLst>
                                      </p:cBhvr>
                                      <p:to>
                                        <p:strVal val="visible"/>
                                      </p:to>
                                    </p:set>
                                    <p:animEffect transition="in" filter="wipe(up)">
                                      <p:cBhvr>
                                        <p:cTn id="12" dur="2000"/>
                                        <p:tgtEl>
                                          <p:spTgt spid="4301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43015"/>
                                        </p:tgtEl>
                                        <p:attrNameLst>
                                          <p:attrName>style.visibility</p:attrName>
                                        </p:attrNameLst>
                                      </p:cBhvr>
                                      <p:to>
                                        <p:strVal val="visible"/>
                                      </p:to>
                                    </p:set>
                                    <p:animEffect transition="in" filter="wipe(up)">
                                      <p:cBhvr>
                                        <p:cTn id="17" dur="2000"/>
                                        <p:tgtEl>
                                          <p:spTgt spid="4301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43010"/>
                                        </p:tgtEl>
                                        <p:attrNameLst>
                                          <p:attrName>style.visibility</p:attrName>
                                        </p:attrNameLst>
                                      </p:cBhvr>
                                      <p:to>
                                        <p:strVal val="visible"/>
                                      </p:to>
                                    </p:set>
                                    <p:animEffect transition="in" filter="wipe(up)">
                                      <p:cBhvr>
                                        <p:cTn id="22" dur="2000"/>
                                        <p:tgtEl>
                                          <p:spTgt spid="430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015"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p:cNvSpPr>
            <a:spLocks noGrp="1"/>
          </p:cNvSpPr>
          <p:nvPr>
            <p:ph type="sldNum" sz="quarter" idx="12"/>
          </p:nvPr>
        </p:nvSpPr>
        <p:spPr/>
        <p:txBody>
          <a:bodyPr/>
          <a:lstStyle/>
          <a:p>
            <a:pPr>
              <a:defRPr/>
            </a:pPr>
            <a:fld id="{35823CE1-A025-48D6-8937-C68BE67B1CCD}" type="slidenum">
              <a:rPr lang="ru-RU" smtClean="0"/>
              <a:pPr>
                <a:defRPr/>
              </a:pPr>
              <a:t>92</a:t>
            </a:fld>
            <a:endParaRPr lang="ru-RU"/>
          </a:p>
        </p:txBody>
      </p:sp>
      <p:sp>
        <p:nvSpPr>
          <p:cNvPr id="44036" name="Rectangle 2"/>
          <p:cNvSpPr>
            <a:spLocks noChangeArrowheads="1"/>
          </p:cNvSpPr>
          <p:nvPr/>
        </p:nvSpPr>
        <p:spPr bwMode="auto">
          <a:xfrm>
            <a:off x="0" y="71438"/>
            <a:ext cx="9144000" cy="2062162"/>
          </a:xfrm>
          <a:prstGeom prst="rect">
            <a:avLst/>
          </a:prstGeom>
          <a:noFill/>
          <a:ln w="9525">
            <a:noFill/>
            <a:miter lim="800000"/>
            <a:headEnd/>
            <a:tailEnd/>
          </a:ln>
        </p:spPr>
        <p:txBody>
          <a:bodyPr anchor="ctr">
            <a:spAutoFit/>
          </a:bodyPr>
          <a:lstStyle/>
          <a:p>
            <a:pPr eaLnBrk="0" hangingPunct="0"/>
            <a:r>
              <a:rPr lang="ru-RU" sz="3200" dirty="0">
                <a:latin typeface="Calibri" pitchFamily="34" charset="0"/>
                <a:cs typeface="Times New Roman" pitchFamily="18" charset="0"/>
              </a:rPr>
              <a:t>имеющие цены  </a:t>
            </a:r>
            <a:r>
              <a:rPr lang="en-US" sz="3200" i="1" dirty="0">
                <a:latin typeface="Calibri" pitchFamily="34" charset="0"/>
                <a:cs typeface="Times New Roman" pitchFamily="18" charset="0"/>
              </a:rPr>
              <a:t>S</a:t>
            </a:r>
            <a:r>
              <a:rPr lang="en-US" sz="3200" i="1" baseline="30000" dirty="0">
                <a:latin typeface="Calibri" pitchFamily="34" charset="0"/>
                <a:cs typeface="Times New Roman" pitchFamily="18" charset="0"/>
              </a:rPr>
              <a:t>a</a:t>
            </a:r>
            <a:r>
              <a:rPr lang="ru-RU" sz="3200" dirty="0">
                <a:latin typeface="Calibri" pitchFamily="34" charset="0"/>
                <a:cs typeface="Times New Roman" pitchFamily="18" charset="0"/>
              </a:rPr>
              <a:t>(</a:t>
            </a:r>
            <a:r>
              <a:rPr lang="en-US" sz="3200" i="1" dirty="0">
                <a:latin typeface="Calibri" pitchFamily="34" charset="0"/>
                <a:cs typeface="Times New Roman" pitchFamily="18" charset="0"/>
              </a:rPr>
              <a:t>f</a:t>
            </a:r>
            <a:r>
              <a:rPr lang="ru-RU" sz="3200" i="1" baseline="-30000" dirty="0">
                <a:latin typeface="Calibri" pitchFamily="34" charset="0"/>
                <a:cs typeface="Times New Roman" pitchFamily="18" charset="0"/>
              </a:rPr>
              <a:t>1</a:t>
            </a:r>
            <a:r>
              <a:rPr lang="ru-RU" sz="3200" dirty="0">
                <a:latin typeface="Calibri" pitchFamily="34" charset="0"/>
                <a:cs typeface="Times New Roman" pitchFamily="18" charset="0"/>
              </a:rPr>
              <a:t>) = 6, </a:t>
            </a:r>
            <a:r>
              <a:rPr lang="en-US" sz="3200" i="1" dirty="0" err="1">
                <a:latin typeface="Calibri" pitchFamily="34" charset="0"/>
                <a:cs typeface="Times New Roman" pitchFamily="18" charset="0"/>
              </a:rPr>
              <a:t>S</a:t>
            </a:r>
            <a:r>
              <a:rPr lang="en-US" sz="3200" i="1" baseline="30000" dirty="0" err="1">
                <a:latin typeface="Calibri" pitchFamily="34" charset="0"/>
                <a:cs typeface="Times New Roman" pitchFamily="18" charset="0"/>
              </a:rPr>
              <a:t>b</a:t>
            </a:r>
            <a:r>
              <a:rPr lang="ru-RU" sz="3200" dirty="0">
                <a:latin typeface="Calibri" pitchFamily="34" charset="0"/>
                <a:cs typeface="Times New Roman" pitchFamily="18" charset="0"/>
              </a:rPr>
              <a:t>(</a:t>
            </a:r>
            <a:r>
              <a:rPr lang="en-US" sz="3200" i="1" dirty="0">
                <a:latin typeface="Calibri" pitchFamily="34" charset="0"/>
                <a:cs typeface="Times New Roman" pitchFamily="18" charset="0"/>
              </a:rPr>
              <a:t>f</a:t>
            </a:r>
            <a:r>
              <a:rPr lang="ru-RU" sz="3200" i="1" baseline="-30000" dirty="0">
                <a:latin typeface="Calibri" pitchFamily="34" charset="0"/>
                <a:cs typeface="Times New Roman" pitchFamily="18" charset="0"/>
              </a:rPr>
              <a:t>1</a:t>
            </a:r>
            <a:r>
              <a:rPr lang="ru-RU" sz="3200" dirty="0">
                <a:latin typeface="Calibri" pitchFamily="34" charset="0"/>
                <a:cs typeface="Times New Roman" pitchFamily="18" charset="0"/>
              </a:rPr>
              <a:t>) = 9, </a:t>
            </a:r>
            <a:r>
              <a:rPr lang="en-US" sz="3200" i="1" dirty="0">
                <a:latin typeface="Calibri" pitchFamily="34" charset="0"/>
                <a:cs typeface="Times New Roman" pitchFamily="18" charset="0"/>
              </a:rPr>
              <a:t>S</a:t>
            </a:r>
            <a:r>
              <a:rPr lang="en-US" sz="3200" i="1" baseline="30000" dirty="0">
                <a:latin typeface="Calibri" pitchFamily="34" charset="0"/>
                <a:cs typeface="Times New Roman" pitchFamily="18" charset="0"/>
              </a:rPr>
              <a:t>a</a:t>
            </a:r>
            <a:r>
              <a:rPr lang="ru-RU" sz="3200" dirty="0">
                <a:latin typeface="Calibri" pitchFamily="34" charset="0"/>
                <a:cs typeface="Times New Roman" pitchFamily="18" charset="0"/>
              </a:rPr>
              <a:t>(</a:t>
            </a:r>
            <a:r>
              <a:rPr lang="en-US" sz="3200" i="1" dirty="0">
                <a:latin typeface="Calibri" pitchFamily="34" charset="0"/>
                <a:cs typeface="Times New Roman" pitchFamily="18" charset="0"/>
              </a:rPr>
              <a:t>f</a:t>
            </a:r>
            <a:r>
              <a:rPr lang="ru-RU" sz="3200" i="1" baseline="-30000" dirty="0">
                <a:latin typeface="Calibri" pitchFamily="34" charset="0"/>
                <a:cs typeface="Times New Roman" pitchFamily="18" charset="0"/>
              </a:rPr>
              <a:t>2</a:t>
            </a:r>
            <a:r>
              <a:rPr lang="ru-RU" sz="3200" dirty="0">
                <a:latin typeface="Calibri" pitchFamily="34" charset="0"/>
                <a:cs typeface="Times New Roman" pitchFamily="18" charset="0"/>
              </a:rPr>
              <a:t>) = 4,</a:t>
            </a:r>
          </a:p>
          <a:p>
            <a:pPr eaLnBrk="0" hangingPunct="0"/>
            <a:r>
              <a:rPr lang="ru-RU" sz="3200" dirty="0">
                <a:latin typeface="Calibri" pitchFamily="34" charset="0"/>
                <a:cs typeface="Times New Roman" pitchFamily="18" charset="0"/>
              </a:rPr>
              <a:t> </a:t>
            </a:r>
            <a:r>
              <a:rPr lang="en-US" sz="3200" i="1" dirty="0" err="1">
                <a:latin typeface="Calibri" pitchFamily="34" charset="0"/>
                <a:cs typeface="Times New Roman" pitchFamily="18" charset="0"/>
              </a:rPr>
              <a:t>S</a:t>
            </a:r>
            <a:r>
              <a:rPr lang="en-US" sz="3200" i="1" baseline="30000" dirty="0" err="1">
                <a:latin typeface="Calibri" pitchFamily="34" charset="0"/>
                <a:cs typeface="Times New Roman" pitchFamily="18" charset="0"/>
              </a:rPr>
              <a:t>b</a:t>
            </a:r>
            <a:r>
              <a:rPr lang="ru-RU" sz="3200" dirty="0">
                <a:latin typeface="Calibri" pitchFamily="34" charset="0"/>
                <a:cs typeface="Times New Roman" pitchFamily="18" charset="0"/>
              </a:rPr>
              <a:t>(</a:t>
            </a:r>
            <a:r>
              <a:rPr lang="en-US" sz="3200" i="1" dirty="0">
                <a:latin typeface="Calibri" pitchFamily="34" charset="0"/>
                <a:cs typeface="Times New Roman" pitchFamily="18" charset="0"/>
              </a:rPr>
              <a:t>f</a:t>
            </a:r>
            <a:r>
              <a:rPr lang="ru-RU" sz="3200" i="1" baseline="-30000" dirty="0">
                <a:latin typeface="Calibri" pitchFamily="34" charset="0"/>
                <a:cs typeface="Times New Roman" pitchFamily="18" charset="0"/>
              </a:rPr>
              <a:t>2</a:t>
            </a:r>
            <a:r>
              <a:rPr lang="ru-RU" sz="3200" dirty="0">
                <a:latin typeface="Calibri" pitchFamily="34" charset="0"/>
                <a:cs typeface="Times New Roman" pitchFamily="18" charset="0"/>
              </a:rPr>
              <a:t>) = 6, </a:t>
            </a:r>
            <a:r>
              <a:rPr lang="en-US" sz="3200" i="1" dirty="0">
                <a:latin typeface="Calibri" pitchFamily="34" charset="0"/>
                <a:cs typeface="Times New Roman" pitchFamily="18" charset="0"/>
              </a:rPr>
              <a:t>S</a:t>
            </a:r>
            <a:r>
              <a:rPr lang="en-US" sz="3200" i="1" baseline="30000" dirty="0">
                <a:latin typeface="Calibri" pitchFamily="34" charset="0"/>
                <a:cs typeface="Times New Roman" pitchFamily="18" charset="0"/>
              </a:rPr>
              <a:t>a</a:t>
            </a:r>
            <a:r>
              <a:rPr lang="ru-RU" sz="3200" dirty="0">
                <a:latin typeface="Calibri" pitchFamily="34" charset="0"/>
                <a:cs typeface="Times New Roman" pitchFamily="18" charset="0"/>
              </a:rPr>
              <a:t>(</a:t>
            </a:r>
            <a:r>
              <a:rPr lang="en-US" sz="3200" i="1" dirty="0">
                <a:latin typeface="Calibri" pitchFamily="34" charset="0"/>
                <a:cs typeface="Times New Roman" pitchFamily="18" charset="0"/>
              </a:rPr>
              <a:t>f</a:t>
            </a:r>
            <a:r>
              <a:rPr lang="ru-RU" sz="3200" i="1" baseline="-30000" dirty="0">
                <a:latin typeface="Calibri" pitchFamily="34" charset="0"/>
                <a:cs typeface="Times New Roman" pitchFamily="18" charset="0"/>
              </a:rPr>
              <a:t>3</a:t>
            </a:r>
            <a:r>
              <a:rPr lang="ru-RU" sz="3200" dirty="0">
                <a:latin typeface="Calibri" pitchFamily="34" charset="0"/>
                <a:cs typeface="Times New Roman" pitchFamily="18" charset="0"/>
              </a:rPr>
              <a:t>) = 4,</a:t>
            </a:r>
            <a:r>
              <a:rPr lang="ru-RU" sz="3200" i="1" dirty="0">
                <a:latin typeface="Calibri" pitchFamily="34" charset="0"/>
                <a:cs typeface="Times New Roman" pitchFamily="18" charset="0"/>
              </a:rPr>
              <a:t> </a:t>
            </a:r>
            <a:r>
              <a:rPr lang="en-US" sz="3200" i="1" dirty="0" err="1">
                <a:latin typeface="Calibri" pitchFamily="34" charset="0"/>
                <a:cs typeface="Times New Roman" pitchFamily="18" charset="0"/>
              </a:rPr>
              <a:t>S</a:t>
            </a:r>
            <a:r>
              <a:rPr lang="en-US" sz="3200" i="1" baseline="30000" dirty="0" err="1">
                <a:latin typeface="Calibri" pitchFamily="34" charset="0"/>
                <a:cs typeface="Times New Roman" pitchFamily="18" charset="0"/>
              </a:rPr>
              <a:t>b</a:t>
            </a:r>
            <a:r>
              <a:rPr lang="ru-RU" sz="3200" dirty="0">
                <a:latin typeface="Calibri" pitchFamily="34" charset="0"/>
                <a:cs typeface="Times New Roman" pitchFamily="18" charset="0"/>
              </a:rPr>
              <a:t>(</a:t>
            </a:r>
            <a:r>
              <a:rPr lang="en-US" sz="3200" i="1" dirty="0">
                <a:latin typeface="Calibri" pitchFamily="34" charset="0"/>
                <a:cs typeface="Times New Roman" pitchFamily="18" charset="0"/>
              </a:rPr>
              <a:t>f</a:t>
            </a:r>
            <a:r>
              <a:rPr lang="ru-RU" sz="3200" i="1" baseline="-30000" dirty="0">
                <a:latin typeface="Calibri" pitchFamily="34" charset="0"/>
                <a:cs typeface="Times New Roman" pitchFamily="18" charset="0"/>
              </a:rPr>
              <a:t>3</a:t>
            </a:r>
            <a:r>
              <a:rPr lang="ru-RU" sz="3200" dirty="0">
                <a:latin typeface="Calibri" pitchFamily="34" charset="0"/>
                <a:cs typeface="Times New Roman" pitchFamily="18" charset="0"/>
              </a:rPr>
              <a:t>) = 6.</a:t>
            </a:r>
            <a:endParaRPr lang="ru-RU" sz="3200" dirty="0">
              <a:latin typeface="Calibri" pitchFamily="34" charset="0"/>
            </a:endParaRPr>
          </a:p>
          <a:p>
            <a:pPr eaLnBrk="0" hangingPunct="0"/>
            <a:r>
              <a:rPr lang="ru-RU" sz="3200" dirty="0">
                <a:latin typeface="Calibri" pitchFamily="34" charset="0"/>
                <a:cs typeface="Times New Roman" pitchFamily="18" charset="0"/>
              </a:rPr>
              <a:t>Покрытия являются минимальными. Составленные по ним МДНФ имеют вид:</a:t>
            </a:r>
            <a:endParaRPr lang="ru-RU" sz="3200" dirty="0">
              <a:latin typeface="Calibri" pitchFamily="34" charset="0"/>
            </a:endParaRPr>
          </a:p>
        </p:txBody>
      </p:sp>
      <p:graphicFrame>
        <p:nvGraphicFramePr>
          <p:cNvPr id="44034" name="Object 1"/>
          <p:cNvGraphicFramePr>
            <a:graphicFrameLocks noChangeAspect="1"/>
          </p:cNvGraphicFramePr>
          <p:nvPr/>
        </p:nvGraphicFramePr>
        <p:xfrm>
          <a:off x="34925" y="2420938"/>
          <a:ext cx="9109075" cy="731837"/>
        </p:xfrm>
        <a:graphic>
          <a:graphicData uri="http://schemas.openxmlformats.org/presentationml/2006/ole">
            <mc:AlternateContent xmlns:mc="http://schemas.openxmlformats.org/markup-compatibility/2006">
              <mc:Choice xmlns:v="urn:schemas-microsoft-com:vml" Requires="v">
                <p:oleObj spid="_x0000_s44034" name="Формула" r:id="rId2" imgW="3644900" imgH="228600" progId="Equation.3">
                  <p:embed/>
                </p:oleObj>
              </mc:Choice>
              <mc:Fallback>
                <p:oleObj name="Формула" r:id="rId2" imgW="3644900" imgH="228600" progId="Equation.3">
                  <p:embed/>
                  <p:pic>
                    <p:nvPicPr>
                      <p:cNvPr id="0" name="Object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925" y="2420938"/>
                        <a:ext cx="9109075" cy="7318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4037" name="Rectangle 3"/>
          <p:cNvSpPr>
            <a:spLocks noChangeArrowheads="1"/>
          </p:cNvSpPr>
          <p:nvPr/>
        </p:nvSpPr>
        <p:spPr bwMode="auto">
          <a:xfrm rot="10800000" flipV="1">
            <a:off x="0" y="3573463"/>
            <a:ext cx="9144000" cy="2062162"/>
          </a:xfrm>
          <a:prstGeom prst="rect">
            <a:avLst/>
          </a:prstGeom>
          <a:noFill/>
          <a:ln w="9525">
            <a:noFill/>
            <a:miter lim="800000"/>
            <a:headEnd/>
            <a:tailEnd/>
          </a:ln>
        </p:spPr>
        <p:txBody>
          <a:bodyPr anchor="ctr">
            <a:spAutoFit/>
          </a:bodyPr>
          <a:lstStyle/>
          <a:p>
            <a:pPr algn="just" eaLnBrk="0" hangingPunct="0"/>
            <a:r>
              <a:rPr lang="ru-RU" sz="3200" dirty="0">
                <a:latin typeface="Calibri" pitchFamily="34" charset="0"/>
                <a:cs typeface="Times New Roman" pitchFamily="18" charset="0"/>
              </a:rPr>
              <a:t>Объединение восьми клеток карты приводит к образованию 3-куба. Примеры образования 3-кубов для функций от четырех переменных  </a:t>
            </a:r>
            <a:r>
              <a:rPr lang="en-US" sz="3200" i="1" dirty="0">
                <a:latin typeface="Calibri" pitchFamily="34" charset="0"/>
                <a:cs typeface="Times New Roman" pitchFamily="18" charset="0"/>
              </a:rPr>
              <a:t>f</a:t>
            </a:r>
            <a:r>
              <a:rPr lang="ru-RU" sz="3200" i="1" baseline="-30000" dirty="0">
                <a:latin typeface="Calibri" pitchFamily="34" charset="0"/>
                <a:cs typeface="Times New Roman" pitchFamily="18" charset="0"/>
              </a:rPr>
              <a:t>1</a:t>
            </a:r>
            <a:r>
              <a:rPr lang="ru-RU" sz="3200" i="1" dirty="0">
                <a:latin typeface="Calibri" pitchFamily="34" charset="0"/>
                <a:cs typeface="Times New Roman" pitchFamily="18" charset="0"/>
              </a:rPr>
              <a:t>,  </a:t>
            </a:r>
            <a:r>
              <a:rPr lang="en-US" sz="3200" i="1" dirty="0">
                <a:latin typeface="Calibri" pitchFamily="34" charset="0"/>
                <a:cs typeface="Times New Roman" pitchFamily="18" charset="0"/>
              </a:rPr>
              <a:t>f</a:t>
            </a:r>
            <a:r>
              <a:rPr lang="ru-RU" sz="3200" i="1" baseline="-30000" dirty="0">
                <a:latin typeface="Calibri" pitchFamily="34" charset="0"/>
                <a:cs typeface="Times New Roman" pitchFamily="18" charset="0"/>
              </a:rPr>
              <a:t>2</a:t>
            </a:r>
            <a:r>
              <a:rPr lang="ru-RU" sz="3200" i="1" dirty="0">
                <a:latin typeface="Calibri" pitchFamily="34" charset="0"/>
                <a:cs typeface="Times New Roman" pitchFamily="18" charset="0"/>
              </a:rPr>
              <a:t>,  </a:t>
            </a:r>
            <a:r>
              <a:rPr lang="en-US" sz="3200" i="1" dirty="0">
                <a:latin typeface="Calibri" pitchFamily="34" charset="0"/>
                <a:cs typeface="Times New Roman" pitchFamily="18" charset="0"/>
              </a:rPr>
              <a:t>f</a:t>
            </a:r>
            <a:r>
              <a:rPr lang="ru-RU" sz="3200" i="1" baseline="-30000" dirty="0">
                <a:latin typeface="Calibri" pitchFamily="34" charset="0"/>
                <a:cs typeface="Times New Roman" pitchFamily="18" charset="0"/>
              </a:rPr>
              <a:t>3</a:t>
            </a:r>
            <a:r>
              <a:rPr lang="ru-RU" sz="3200" dirty="0">
                <a:latin typeface="Calibri" pitchFamily="34" charset="0"/>
                <a:cs typeface="Times New Roman" pitchFamily="18" charset="0"/>
              </a:rPr>
              <a:t>,  заданных в числовой форме: </a:t>
            </a:r>
            <a:endParaRPr lang="ru-RU" sz="3200" dirty="0">
              <a:latin typeface="Calibri" pitchFamily="34" charset="0"/>
            </a:endParaRPr>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4037"/>
                                        </p:tgtEl>
                                        <p:attrNameLst>
                                          <p:attrName>style.visibility</p:attrName>
                                        </p:attrNameLst>
                                      </p:cBhvr>
                                      <p:to>
                                        <p:strVal val="visible"/>
                                      </p:to>
                                    </p:set>
                                    <p:animEffect transition="in" filter="wipe(up)">
                                      <p:cBhvr>
                                        <p:cTn id="7" dur="2000"/>
                                        <p:tgtEl>
                                          <p:spTgt spid="440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037"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p:cNvSpPr>
            <a:spLocks noGrp="1"/>
          </p:cNvSpPr>
          <p:nvPr>
            <p:ph type="sldNum" sz="quarter" idx="12"/>
          </p:nvPr>
        </p:nvSpPr>
        <p:spPr/>
        <p:txBody>
          <a:bodyPr/>
          <a:lstStyle/>
          <a:p>
            <a:pPr>
              <a:defRPr/>
            </a:pPr>
            <a:fld id="{5F359140-7C38-41D6-997A-5A1CA6FA6115}" type="slidenum">
              <a:rPr lang="ru-RU" smtClean="0"/>
              <a:pPr>
                <a:defRPr/>
              </a:pPr>
              <a:t>93</a:t>
            </a:fld>
            <a:endParaRPr lang="ru-RU"/>
          </a:p>
        </p:txBody>
      </p:sp>
      <p:graphicFrame>
        <p:nvGraphicFramePr>
          <p:cNvPr id="45058" name="Object 2"/>
          <p:cNvGraphicFramePr>
            <a:graphicFrameLocks noChangeAspect="1"/>
          </p:cNvGraphicFramePr>
          <p:nvPr/>
        </p:nvGraphicFramePr>
        <p:xfrm>
          <a:off x="0" y="44624"/>
          <a:ext cx="7164388" cy="806450"/>
        </p:xfrm>
        <a:graphic>
          <a:graphicData uri="http://schemas.openxmlformats.org/presentationml/2006/ole">
            <mc:AlternateContent xmlns:mc="http://schemas.openxmlformats.org/markup-compatibility/2006">
              <mc:Choice xmlns:v="urn:schemas-microsoft-com:vml" Requires="v">
                <p:oleObj spid="_x0000_s45058" name="Формула" r:id="rId2" imgW="2540000" imgH="304800" progId="Equation.3">
                  <p:embed/>
                </p:oleObj>
              </mc:Choice>
              <mc:Fallback>
                <p:oleObj name="Формула" r:id="rId2" imgW="2540000" imgH="304800" progId="Equation.3">
                  <p:embed/>
                  <p:pic>
                    <p:nvPicPr>
                      <p:cNvPr id="0" name="Object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4624"/>
                        <a:ext cx="7164388" cy="8064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5059" name="Object 1"/>
          <p:cNvGraphicFramePr>
            <a:graphicFrameLocks noChangeAspect="1"/>
          </p:cNvGraphicFramePr>
          <p:nvPr/>
        </p:nvGraphicFramePr>
        <p:xfrm>
          <a:off x="0" y="719138"/>
          <a:ext cx="7621588" cy="1846262"/>
        </p:xfrm>
        <a:graphic>
          <a:graphicData uri="http://schemas.openxmlformats.org/presentationml/2006/ole">
            <mc:AlternateContent xmlns:mc="http://schemas.openxmlformats.org/markup-compatibility/2006">
              <mc:Choice xmlns:v="urn:schemas-microsoft-com:vml" Requires="v">
                <p:oleObj spid="_x0000_s45059" name="Формула" r:id="rId4" imgW="2616120" imgH="634680" progId="Equation.3">
                  <p:embed/>
                </p:oleObj>
              </mc:Choice>
              <mc:Fallback>
                <p:oleObj name="Формула" r:id="rId4" imgW="2616120" imgH="634680" progId="Equation.3">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719138"/>
                        <a:ext cx="7621588" cy="18462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5062" name="Rectangle 3"/>
          <p:cNvSpPr>
            <a:spLocks noChangeArrowheads="1"/>
          </p:cNvSpPr>
          <p:nvPr/>
        </p:nvSpPr>
        <p:spPr bwMode="auto">
          <a:xfrm>
            <a:off x="0" y="0"/>
            <a:ext cx="9144000" cy="457200"/>
          </a:xfrm>
          <a:prstGeom prst="rect">
            <a:avLst/>
          </a:prstGeom>
          <a:noFill/>
          <a:ln w="9525">
            <a:noFill/>
            <a:miter lim="800000"/>
            <a:headEnd/>
            <a:tailEnd/>
          </a:ln>
        </p:spPr>
        <p:txBody>
          <a:bodyPr wrap="none" anchor="ctr">
            <a:spAutoFit/>
          </a:bodyPr>
          <a:lstStyle/>
          <a:p>
            <a:endParaRPr lang="ru-RU"/>
          </a:p>
        </p:txBody>
      </p:sp>
      <p:sp>
        <p:nvSpPr>
          <p:cNvPr id="45063" name="Rectangle 4"/>
          <p:cNvSpPr>
            <a:spLocks noChangeArrowheads="1"/>
          </p:cNvSpPr>
          <p:nvPr/>
        </p:nvSpPr>
        <p:spPr bwMode="auto">
          <a:xfrm>
            <a:off x="0" y="866775"/>
            <a:ext cx="9144000" cy="0"/>
          </a:xfrm>
          <a:prstGeom prst="rect">
            <a:avLst/>
          </a:prstGeom>
          <a:noFill/>
          <a:ln w="9525">
            <a:noFill/>
            <a:miter lim="800000"/>
            <a:headEnd/>
            <a:tailEnd/>
          </a:ln>
        </p:spPr>
        <p:txBody>
          <a:bodyPr wrap="none" anchor="ctr">
            <a:spAutoFit/>
          </a:bodyPr>
          <a:lstStyle/>
          <a:p>
            <a:pPr indent="539750" eaLnBrk="0" hangingPunct="0"/>
            <a:endParaRPr lang="ru-RU"/>
          </a:p>
        </p:txBody>
      </p:sp>
      <p:sp>
        <p:nvSpPr>
          <p:cNvPr id="45064" name="Rectangle 5"/>
          <p:cNvSpPr>
            <a:spLocks noChangeArrowheads="1"/>
          </p:cNvSpPr>
          <p:nvPr/>
        </p:nvSpPr>
        <p:spPr bwMode="auto">
          <a:xfrm>
            <a:off x="0" y="1533525"/>
            <a:ext cx="9144000" cy="457200"/>
          </a:xfrm>
          <a:prstGeom prst="rect">
            <a:avLst/>
          </a:prstGeom>
          <a:noFill/>
          <a:ln w="9525">
            <a:noFill/>
            <a:miter lim="800000"/>
            <a:headEnd/>
            <a:tailEnd/>
          </a:ln>
        </p:spPr>
        <p:txBody>
          <a:bodyPr wrap="none" anchor="ctr">
            <a:spAutoFit/>
          </a:bodyPr>
          <a:lstStyle/>
          <a:p>
            <a:pPr eaLnBrk="0" hangingPunct="0"/>
            <a:endParaRPr lang="ru-RU"/>
          </a:p>
        </p:txBody>
      </p:sp>
      <p:pic>
        <p:nvPicPr>
          <p:cNvPr id="45065" name="Picture 10"/>
          <p:cNvPicPr>
            <a:picLocks noChangeAspect="1" noChangeArrowheads="1"/>
          </p:cNvPicPr>
          <p:nvPr/>
        </p:nvPicPr>
        <p:blipFill>
          <a:blip r:embed="rId6" cstate="print">
            <a:clrChange>
              <a:clrFrom>
                <a:srgbClr val="FFFFFF"/>
              </a:clrFrom>
              <a:clrTo>
                <a:srgbClr val="FFFFFF">
                  <a:alpha val="0"/>
                </a:srgbClr>
              </a:clrTo>
            </a:clrChange>
            <a:lum bright="-20000"/>
          </a:blip>
          <a:srcRect b="11429"/>
          <a:stretch>
            <a:fillRect/>
          </a:stretch>
        </p:blipFill>
        <p:spPr bwMode="auto">
          <a:xfrm>
            <a:off x="0" y="2420938"/>
            <a:ext cx="3116263" cy="2232025"/>
          </a:xfrm>
          <a:prstGeom prst="rect">
            <a:avLst/>
          </a:prstGeom>
          <a:noFill/>
          <a:ln w="9525">
            <a:noFill/>
            <a:miter lim="800000"/>
            <a:headEnd/>
            <a:tailEnd/>
          </a:ln>
        </p:spPr>
      </p:pic>
      <p:pic>
        <p:nvPicPr>
          <p:cNvPr id="45066" name="Picture 11"/>
          <p:cNvPicPr>
            <a:picLocks noChangeAspect="1" noChangeArrowheads="1"/>
          </p:cNvPicPr>
          <p:nvPr/>
        </p:nvPicPr>
        <p:blipFill>
          <a:blip r:embed="rId7" cstate="print">
            <a:clrChange>
              <a:clrFrom>
                <a:srgbClr val="FFFFFF"/>
              </a:clrFrom>
              <a:clrTo>
                <a:srgbClr val="FFFFFF">
                  <a:alpha val="0"/>
                </a:srgbClr>
              </a:clrTo>
            </a:clrChange>
            <a:lum bright="-20000"/>
          </a:blip>
          <a:srcRect b="14954"/>
          <a:stretch>
            <a:fillRect/>
          </a:stretch>
        </p:blipFill>
        <p:spPr bwMode="auto">
          <a:xfrm>
            <a:off x="3132138" y="2420938"/>
            <a:ext cx="2952750" cy="2087562"/>
          </a:xfrm>
          <a:prstGeom prst="rect">
            <a:avLst/>
          </a:prstGeom>
          <a:noFill/>
          <a:ln w="9525">
            <a:noFill/>
            <a:miter lim="800000"/>
            <a:headEnd/>
            <a:tailEnd/>
          </a:ln>
        </p:spPr>
      </p:pic>
      <p:pic>
        <p:nvPicPr>
          <p:cNvPr id="45067" name="Picture 12"/>
          <p:cNvPicPr>
            <a:picLocks noChangeAspect="1" noChangeArrowheads="1"/>
          </p:cNvPicPr>
          <p:nvPr/>
        </p:nvPicPr>
        <p:blipFill>
          <a:blip r:embed="rId8" cstate="print">
            <a:clrChange>
              <a:clrFrom>
                <a:srgbClr val="FFFFFF"/>
              </a:clrFrom>
              <a:clrTo>
                <a:srgbClr val="FFFFFF">
                  <a:alpha val="0"/>
                </a:srgbClr>
              </a:clrTo>
            </a:clrChange>
            <a:lum bright="-20000"/>
          </a:blip>
          <a:srcRect b="15152"/>
          <a:stretch>
            <a:fillRect/>
          </a:stretch>
        </p:blipFill>
        <p:spPr bwMode="auto">
          <a:xfrm>
            <a:off x="6142038" y="2420938"/>
            <a:ext cx="3001962" cy="2016125"/>
          </a:xfrm>
          <a:prstGeom prst="rect">
            <a:avLst/>
          </a:prstGeom>
          <a:noFill/>
          <a:ln w="9525">
            <a:noFill/>
            <a:miter lim="800000"/>
            <a:headEnd/>
            <a:tailEnd/>
          </a:ln>
        </p:spPr>
      </p:pic>
      <p:sp>
        <p:nvSpPr>
          <p:cNvPr id="45068" name="Rectangle 14"/>
          <p:cNvSpPr>
            <a:spLocks noChangeArrowheads="1"/>
          </p:cNvSpPr>
          <p:nvPr/>
        </p:nvSpPr>
        <p:spPr bwMode="auto">
          <a:xfrm>
            <a:off x="1331913" y="4508500"/>
            <a:ext cx="8064500" cy="1077913"/>
          </a:xfrm>
          <a:prstGeom prst="rect">
            <a:avLst/>
          </a:prstGeom>
          <a:noFill/>
          <a:ln w="9525">
            <a:noFill/>
            <a:miter lim="800000"/>
            <a:headEnd/>
            <a:tailEnd/>
          </a:ln>
        </p:spPr>
        <p:txBody>
          <a:bodyPr anchor="ctr">
            <a:spAutoFit/>
          </a:bodyPr>
          <a:lstStyle/>
          <a:p>
            <a:pPr eaLnBrk="0" hangingPunct="0"/>
            <a:r>
              <a:rPr lang="ru-RU" sz="3200" dirty="0">
                <a:latin typeface="Calibri" pitchFamily="34" charset="0"/>
                <a:cs typeface="Times New Roman" pitchFamily="18" charset="0"/>
              </a:rPr>
              <a:t>Функциям </a:t>
            </a:r>
            <a:r>
              <a:rPr lang="en-US" sz="3200" i="1" dirty="0">
                <a:latin typeface="Calibri" pitchFamily="34" charset="0"/>
                <a:cs typeface="Times New Roman" pitchFamily="18" charset="0"/>
              </a:rPr>
              <a:t>f</a:t>
            </a:r>
            <a:r>
              <a:rPr lang="ru-RU" sz="3200" i="1" baseline="-30000" dirty="0">
                <a:latin typeface="Calibri" pitchFamily="34" charset="0"/>
                <a:cs typeface="Times New Roman" pitchFamily="18" charset="0"/>
              </a:rPr>
              <a:t>1</a:t>
            </a:r>
            <a:r>
              <a:rPr lang="ru-RU" sz="3200" i="1" dirty="0">
                <a:latin typeface="Calibri" pitchFamily="34" charset="0"/>
                <a:cs typeface="Times New Roman" pitchFamily="18" charset="0"/>
              </a:rPr>
              <a:t>, </a:t>
            </a:r>
            <a:r>
              <a:rPr lang="en-US" sz="3200" i="1" dirty="0">
                <a:latin typeface="Calibri" pitchFamily="34" charset="0"/>
                <a:cs typeface="Times New Roman" pitchFamily="18" charset="0"/>
              </a:rPr>
              <a:t>f</a:t>
            </a:r>
            <a:r>
              <a:rPr lang="ru-RU" sz="3200" i="1" baseline="-30000" dirty="0">
                <a:latin typeface="Calibri" pitchFamily="34" charset="0"/>
                <a:cs typeface="Times New Roman" pitchFamily="18" charset="0"/>
              </a:rPr>
              <a:t>2</a:t>
            </a:r>
            <a:r>
              <a:rPr lang="ru-RU" sz="3200" i="1" dirty="0">
                <a:latin typeface="Calibri" pitchFamily="34" charset="0"/>
                <a:cs typeface="Times New Roman" pitchFamily="18" charset="0"/>
              </a:rPr>
              <a:t>, </a:t>
            </a:r>
            <a:r>
              <a:rPr lang="en-US" sz="3200" i="1" dirty="0">
                <a:latin typeface="Calibri" pitchFamily="34" charset="0"/>
                <a:cs typeface="Times New Roman" pitchFamily="18" charset="0"/>
              </a:rPr>
              <a:t>f</a:t>
            </a:r>
            <a:r>
              <a:rPr lang="ru-RU" sz="3200" i="1" baseline="-30000" dirty="0">
                <a:latin typeface="Calibri" pitchFamily="34" charset="0"/>
                <a:cs typeface="Times New Roman" pitchFamily="18" charset="0"/>
              </a:rPr>
              <a:t>3</a:t>
            </a:r>
            <a:r>
              <a:rPr lang="ru-RU" sz="3200" dirty="0">
                <a:latin typeface="Calibri" pitchFamily="34" charset="0"/>
                <a:cs typeface="Times New Roman" pitchFamily="18" charset="0"/>
              </a:rPr>
              <a:t> соответствуют покрытия с одинаковыми ценами </a:t>
            </a:r>
            <a:r>
              <a:rPr lang="en-US" sz="3200" i="1" dirty="0">
                <a:latin typeface="Calibri" pitchFamily="34" charset="0"/>
                <a:cs typeface="Times New Roman" pitchFamily="18" charset="0"/>
              </a:rPr>
              <a:t>S</a:t>
            </a:r>
            <a:r>
              <a:rPr lang="ru-RU" sz="3200" i="1" baseline="30000" dirty="0">
                <a:latin typeface="Calibri" pitchFamily="34" charset="0"/>
                <a:cs typeface="Times New Roman" pitchFamily="18" charset="0"/>
              </a:rPr>
              <a:t>а</a:t>
            </a:r>
            <a:r>
              <a:rPr lang="ru-RU" sz="3200" i="1" dirty="0">
                <a:latin typeface="Calibri" pitchFamily="34" charset="0"/>
                <a:cs typeface="Times New Roman" pitchFamily="18" charset="0"/>
              </a:rPr>
              <a:t> </a:t>
            </a:r>
            <a:r>
              <a:rPr lang="ru-RU" sz="3200" dirty="0">
                <a:latin typeface="Calibri" pitchFamily="34" charset="0"/>
                <a:cs typeface="Times New Roman" pitchFamily="18" charset="0"/>
              </a:rPr>
              <a:t>= 2, </a:t>
            </a:r>
            <a:r>
              <a:rPr lang="en-US" sz="3200" i="1" dirty="0" err="1">
                <a:latin typeface="Calibri" pitchFamily="34" charset="0"/>
                <a:cs typeface="Times New Roman" pitchFamily="18" charset="0"/>
              </a:rPr>
              <a:t>S</a:t>
            </a:r>
            <a:r>
              <a:rPr lang="en-US" sz="3200" i="1" baseline="30000" dirty="0" err="1">
                <a:latin typeface="Calibri" pitchFamily="34" charset="0"/>
                <a:cs typeface="Times New Roman" pitchFamily="18" charset="0"/>
              </a:rPr>
              <a:t>b</a:t>
            </a:r>
            <a:r>
              <a:rPr lang="en-US" sz="3200" i="1" dirty="0">
                <a:latin typeface="Calibri" pitchFamily="34" charset="0"/>
                <a:cs typeface="Times New Roman" pitchFamily="18" charset="0"/>
              </a:rPr>
              <a:t> </a:t>
            </a:r>
            <a:r>
              <a:rPr lang="ru-RU" sz="3200" dirty="0">
                <a:latin typeface="Calibri" pitchFamily="34" charset="0"/>
                <a:cs typeface="Times New Roman" pitchFamily="18" charset="0"/>
              </a:rPr>
              <a:t>= 4.</a:t>
            </a:r>
            <a:endParaRPr lang="ru-RU" sz="3200" dirty="0">
              <a:latin typeface="Calibri" pitchFamily="34" charset="0"/>
            </a:endParaRPr>
          </a:p>
        </p:txBody>
      </p:sp>
      <p:graphicFrame>
        <p:nvGraphicFramePr>
          <p:cNvPr id="45060" name="Object 13"/>
          <p:cNvGraphicFramePr>
            <a:graphicFrameLocks noChangeAspect="1"/>
          </p:cNvGraphicFramePr>
          <p:nvPr/>
        </p:nvGraphicFramePr>
        <p:xfrm>
          <a:off x="107950" y="5688013"/>
          <a:ext cx="9029700" cy="981075"/>
        </p:xfrm>
        <a:graphic>
          <a:graphicData uri="http://schemas.openxmlformats.org/presentationml/2006/ole">
            <mc:AlternateContent xmlns:mc="http://schemas.openxmlformats.org/markup-compatibility/2006">
              <mc:Choice xmlns:v="urn:schemas-microsoft-com:vml" Requires="v">
                <p:oleObj spid="_x0000_s45060" name="Формула" r:id="rId9" imgW="4978400" imgH="457200" progId="Equation.3">
                  <p:embed/>
                </p:oleObj>
              </mc:Choice>
              <mc:Fallback>
                <p:oleObj name="Формула" r:id="rId9" imgW="4978400" imgH="457200" progId="Equation.3">
                  <p:embed/>
                  <p:pic>
                    <p:nvPicPr>
                      <p:cNvPr id="0" name="Object 1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7950" y="5688013"/>
                        <a:ext cx="9029700" cy="981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45065"/>
                                        </p:tgtEl>
                                        <p:attrNameLst>
                                          <p:attrName>style.visibility</p:attrName>
                                        </p:attrNameLst>
                                      </p:cBhvr>
                                      <p:to>
                                        <p:strVal val="visible"/>
                                      </p:to>
                                    </p:set>
                                    <p:animEffect transition="in" filter="wipe(up)">
                                      <p:cBhvr>
                                        <p:cTn id="7" dur="2000"/>
                                        <p:tgtEl>
                                          <p:spTgt spid="4506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45066"/>
                                        </p:tgtEl>
                                        <p:attrNameLst>
                                          <p:attrName>style.visibility</p:attrName>
                                        </p:attrNameLst>
                                      </p:cBhvr>
                                      <p:to>
                                        <p:strVal val="visible"/>
                                      </p:to>
                                    </p:set>
                                    <p:animEffect transition="in" filter="wipe(up)">
                                      <p:cBhvr>
                                        <p:cTn id="12" dur="2000"/>
                                        <p:tgtEl>
                                          <p:spTgt spid="4506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45067"/>
                                        </p:tgtEl>
                                        <p:attrNameLst>
                                          <p:attrName>style.visibility</p:attrName>
                                        </p:attrNameLst>
                                      </p:cBhvr>
                                      <p:to>
                                        <p:strVal val="visible"/>
                                      </p:to>
                                    </p:set>
                                    <p:animEffect transition="in" filter="wipe(up)">
                                      <p:cBhvr>
                                        <p:cTn id="17" dur="2000"/>
                                        <p:tgtEl>
                                          <p:spTgt spid="4506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45068"/>
                                        </p:tgtEl>
                                        <p:attrNameLst>
                                          <p:attrName>style.visibility</p:attrName>
                                        </p:attrNameLst>
                                      </p:cBhvr>
                                      <p:to>
                                        <p:strVal val="visible"/>
                                      </p:to>
                                    </p:set>
                                    <p:animEffect transition="in" filter="wipe(up)">
                                      <p:cBhvr>
                                        <p:cTn id="22" dur="2000"/>
                                        <p:tgtEl>
                                          <p:spTgt spid="4506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45060"/>
                                        </p:tgtEl>
                                        <p:attrNameLst>
                                          <p:attrName>style.visibility</p:attrName>
                                        </p:attrNameLst>
                                      </p:cBhvr>
                                      <p:to>
                                        <p:strVal val="visible"/>
                                      </p:to>
                                    </p:set>
                                    <p:animEffect transition="in" filter="wipe(up)">
                                      <p:cBhvr>
                                        <p:cTn id="27" dur="2000"/>
                                        <p:tgtEl>
                                          <p:spTgt spid="450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068"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p:cNvSpPr>
            <a:spLocks noGrp="1"/>
          </p:cNvSpPr>
          <p:nvPr>
            <p:ph type="sldNum" sz="quarter" idx="12"/>
          </p:nvPr>
        </p:nvSpPr>
        <p:spPr/>
        <p:txBody>
          <a:bodyPr/>
          <a:lstStyle/>
          <a:p>
            <a:pPr>
              <a:defRPr/>
            </a:pPr>
            <a:fld id="{8236D6CF-66D9-45AE-BC9A-6227300E6FC0}" type="slidenum">
              <a:rPr lang="ru-RU" smtClean="0"/>
              <a:pPr>
                <a:defRPr/>
              </a:pPr>
              <a:t>94</a:t>
            </a:fld>
            <a:endParaRPr lang="ru-RU"/>
          </a:p>
        </p:txBody>
      </p:sp>
      <p:sp>
        <p:nvSpPr>
          <p:cNvPr id="122883" name="Rectangle 1"/>
          <p:cNvSpPr>
            <a:spLocks noChangeArrowheads="1"/>
          </p:cNvSpPr>
          <p:nvPr/>
        </p:nvSpPr>
        <p:spPr bwMode="auto">
          <a:xfrm>
            <a:off x="0" y="-99392"/>
            <a:ext cx="9144000" cy="6669088"/>
          </a:xfrm>
          <a:prstGeom prst="rect">
            <a:avLst/>
          </a:prstGeom>
          <a:noFill/>
          <a:ln w="9525">
            <a:noFill/>
            <a:miter lim="800000"/>
            <a:headEnd/>
            <a:tailEnd/>
          </a:ln>
        </p:spPr>
        <p:txBody>
          <a:bodyPr anchor="ctr">
            <a:spAutoFit/>
          </a:bodyPr>
          <a:lstStyle/>
          <a:p>
            <a:pPr algn="just" eaLnBrk="0" hangingPunct="0"/>
            <a:r>
              <a:rPr lang="ru-RU" sz="3200" b="1" dirty="0">
                <a:solidFill>
                  <a:srgbClr val="FF0000"/>
                </a:solidFill>
                <a:latin typeface="Calibri" pitchFamily="34" charset="0"/>
                <a:cs typeface="Times New Roman" pitchFamily="18" charset="0"/>
              </a:rPr>
              <a:t>Определение минимальных покрытий и МДНФ</a:t>
            </a:r>
            <a:endParaRPr lang="ru-RU" sz="3200" dirty="0">
              <a:solidFill>
                <a:srgbClr val="FF0000"/>
              </a:solidFill>
              <a:latin typeface="Calibri" pitchFamily="34" charset="0"/>
            </a:endParaRPr>
          </a:p>
          <a:p>
            <a:pPr algn="just" eaLnBrk="0" hangingPunct="0"/>
            <a:r>
              <a:rPr lang="ru-RU" sz="3200" dirty="0">
                <a:latin typeface="Calibri" pitchFamily="34" charset="0"/>
                <a:cs typeface="Times New Roman" pitchFamily="18" charset="0"/>
              </a:rPr>
              <a:t>Для получения минимальной ДНФ функции с использованием карты Карно определяется покрытие функции, имеющее минимальную цену </a:t>
            </a:r>
            <a:r>
              <a:rPr lang="en-US" sz="3200" i="1" dirty="0">
                <a:latin typeface="Calibri" pitchFamily="34" charset="0"/>
                <a:cs typeface="Times New Roman" pitchFamily="18" charset="0"/>
              </a:rPr>
              <a:t>S</a:t>
            </a:r>
            <a:r>
              <a:rPr lang="ru-RU" sz="3200" i="1" baseline="30000" dirty="0">
                <a:latin typeface="Calibri" pitchFamily="34" charset="0"/>
                <a:cs typeface="Times New Roman" pitchFamily="18" charset="0"/>
              </a:rPr>
              <a:t>а</a:t>
            </a:r>
            <a:r>
              <a:rPr lang="ru-RU" sz="3200" dirty="0">
                <a:latin typeface="Calibri" pitchFamily="34" charset="0"/>
                <a:cs typeface="Times New Roman" pitchFamily="18" charset="0"/>
              </a:rPr>
              <a:t>. Минимальное покрытие выбирается интуитивным путем на основе анализа различных вариантов покрытий </a:t>
            </a:r>
            <a:r>
              <a:rPr lang="ru-RU" sz="3200" dirty="0" err="1">
                <a:latin typeface="Calibri" pitchFamily="34" charset="0"/>
                <a:cs typeface="Times New Roman" pitchFamily="18" charset="0"/>
              </a:rPr>
              <a:t>минимизируемой</a:t>
            </a:r>
            <a:r>
              <a:rPr lang="ru-RU" sz="3200" dirty="0">
                <a:latin typeface="Calibri" pitchFamily="34" charset="0"/>
                <a:cs typeface="Times New Roman" pitchFamily="18" charset="0"/>
              </a:rPr>
              <a:t> функции. Покрытие с минимальной ценой формируется, если </a:t>
            </a:r>
            <a:r>
              <a:rPr lang="ru-RU" sz="3200" dirty="0">
                <a:solidFill>
                  <a:srgbClr val="FF0000"/>
                </a:solidFill>
                <a:latin typeface="Calibri" pitchFamily="34" charset="0"/>
                <a:cs typeface="Times New Roman" pitchFamily="18" charset="0"/>
              </a:rPr>
              <a:t>каждая существенная вершина </a:t>
            </a:r>
            <a:r>
              <a:rPr lang="ru-RU" sz="3200" dirty="0">
                <a:latin typeface="Calibri" pitchFamily="34" charset="0"/>
                <a:cs typeface="Times New Roman" pitchFamily="18" charset="0"/>
              </a:rPr>
              <a:t>функции будет покрыта </a:t>
            </a:r>
            <a:r>
              <a:rPr lang="ru-RU" sz="3200" dirty="0">
                <a:solidFill>
                  <a:srgbClr val="FF0000"/>
                </a:solidFill>
                <a:latin typeface="Calibri" pitchFamily="34" charset="0"/>
                <a:cs typeface="Times New Roman" pitchFamily="18" charset="0"/>
              </a:rPr>
              <a:t>кубом максимальной размерности </a:t>
            </a:r>
            <a:r>
              <a:rPr lang="ru-RU" sz="3200" dirty="0">
                <a:latin typeface="Calibri" pitchFamily="34" charset="0"/>
                <a:cs typeface="Times New Roman" pitchFamily="18" charset="0"/>
              </a:rPr>
              <a:t>(с наибольшим числом независимых координат) и для покрытия всех существенных вершин будет использовано </a:t>
            </a:r>
            <a:r>
              <a:rPr lang="ru-RU" sz="3200" dirty="0">
                <a:solidFill>
                  <a:srgbClr val="FF0000"/>
                </a:solidFill>
                <a:latin typeface="Calibri" pitchFamily="34" charset="0"/>
                <a:cs typeface="Times New Roman" pitchFamily="18" charset="0"/>
              </a:rPr>
              <a:t>наименьшее число кубов</a:t>
            </a:r>
            <a:r>
              <a:rPr lang="ru-RU" sz="3200" dirty="0">
                <a:latin typeface="Calibri" pitchFamily="34" charset="0"/>
                <a:cs typeface="Times New Roman" pitchFamily="18" charset="0"/>
              </a:rPr>
              <a:t>. </a:t>
            </a:r>
            <a:endParaRPr lang="ru-RU" sz="3200" dirty="0">
              <a:latin typeface="Calibri" pitchFamily="34" charset="0"/>
            </a:endParaRPr>
          </a:p>
        </p:txBody>
      </p:sp>
    </p:spTree>
  </p:cSld>
  <p:clrMapOvr>
    <a:masterClrMapping/>
  </p:clrMapOvr>
  <p:transition spd="slow">
    <p:wipe dir="d"/>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p:cNvSpPr>
            <a:spLocks noGrp="1"/>
          </p:cNvSpPr>
          <p:nvPr>
            <p:ph type="sldNum" sz="quarter" idx="12"/>
          </p:nvPr>
        </p:nvSpPr>
        <p:spPr/>
        <p:txBody>
          <a:bodyPr/>
          <a:lstStyle/>
          <a:p>
            <a:pPr>
              <a:defRPr/>
            </a:pPr>
            <a:fld id="{2C0395FF-815D-4A54-8FFE-8CD698E0E486}" type="slidenum">
              <a:rPr lang="ru-RU" smtClean="0"/>
              <a:pPr>
                <a:defRPr/>
              </a:pPr>
              <a:t>95</a:t>
            </a:fld>
            <a:endParaRPr lang="ru-RU"/>
          </a:p>
        </p:txBody>
      </p:sp>
      <p:pic>
        <p:nvPicPr>
          <p:cNvPr id="46088" name="Picture 1"/>
          <p:cNvPicPr>
            <a:picLocks noChangeAspect="1" noChangeArrowheads="1"/>
          </p:cNvPicPr>
          <p:nvPr/>
        </p:nvPicPr>
        <p:blipFill>
          <a:blip r:embed="rId2" cstate="print">
            <a:clrChange>
              <a:clrFrom>
                <a:srgbClr val="FFFFFF"/>
              </a:clrFrom>
              <a:clrTo>
                <a:srgbClr val="FFFFFF">
                  <a:alpha val="0"/>
                </a:srgbClr>
              </a:clrTo>
            </a:clrChange>
            <a:lum bright="-20000"/>
          </a:blip>
          <a:srcRect l="22511" t="48907" r="52898" b="29245"/>
          <a:stretch>
            <a:fillRect/>
          </a:stretch>
        </p:blipFill>
        <p:spPr bwMode="auto">
          <a:xfrm>
            <a:off x="0" y="908720"/>
            <a:ext cx="4564063" cy="2374900"/>
          </a:xfrm>
          <a:prstGeom prst="rect">
            <a:avLst/>
          </a:prstGeom>
          <a:noFill/>
          <a:ln w="9525">
            <a:noFill/>
            <a:miter lim="800000"/>
            <a:headEnd/>
            <a:tailEnd/>
          </a:ln>
        </p:spPr>
      </p:pic>
      <p:pic>
        <p:nvPicPr>
          <p:cNvPr id="46089" name="Picture 2"/>
          <p:cNvPicPr>
            <a:picLocks noChangeAspect="1" noChangeArrowheads="1"/>
          </p:cNvPicPr>
          <p:nvPr/>
        </p:nvPicPr>
        <p:blipFill>
          <a:blip r:embed="rId2" cstate="print">
            <a:clrChange>
              <a:clrFrom>
                <a:srgbClr val="FFFFFF"/>
              </a:clrFrom>
              <a:clrTo>
                <a:srgbClr val="FFFFFF">
                  <a:alpha val="0"/>
                </a:srgbClr>
              </a:clrTo>
            </a:clrChange>
            <a:lum bright="-20000"/>
          </a:blip>
          <a:srcRect l="60336" t="51379" r="13824" b="17239"/>
          <a:stretch>
            <a:fillRect/>
          </a:stretch>
        </p:blipFill>
        <p:spPr bwMode="auto">
          <a:xfrm>
            <a:off x="4421188" y="836712"/>
            <a:ext cx="4722812" cy="3360738"/>
          </a:xfrm>
          <a:prstGeom prst="rect">
            <a:avLst/>
          </a:prstGeom>
          <a:noFill/>
          <a:ln w="9525">
            <a:noFill/>
            <a:miter lim="800000"/>
            <a:headEnd/>
            <a:tailEnd/>
          </a:ln>
        </p:spPr>
      </p:pic>
      <p:sp>
        <p:nvSpPr>
          <p:cNvPr id="46090" name="Rectangle 4"/>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ru-RU"/>
          </a:p>
        </p:txBody>
      </p:sp>
      <p:graphicFrame>
        <p:nvGraphicFramePr>
          <p:cNvPr id="46082" name="Object 3"/>
          <p:cNvGraphicFramePr>
            <a:graphicFrameLocks noChangeAspect="1"/>
          </p:cNvGraphicFramePr>
          <p:nvPr/>
        </p:nvGraphicFramePr>
        <p:xfrm>
          <a:off x="0" y="0"/>
          <a:ext cx="4227513" cy="863600"/>
        </p:xfrm>
        <a:graphic>
          <a:graphicData uri="http://schemas.openxmlformats.org/presentationml/2006/ole">
            <mc:AlternateContent xmlns:mc="http://schemas.openxmlformats.org/markup-compatibility/2006">
              <mc:Choice xmlns:v="urn:schemas-microsoft-com:vml" Requires="v">
                <p:oleObj spid="_x0000_s46082" name="Формула" r:id="rId3" imgW="1485255" imgH="304668" progId="Equation.3">
                  <p:embed/>
                </p:oleObj>
              </mc:Choice>
              <mc:Fallback>
                <p:oleObj name="Формула" r:id="rId3" imgW="1485255" imgH="304668" progId="Equation.3">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4227513" cy="863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6091" name="Rectangle 6"/>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ru-RU"/>
          </a:p>
        </p:txBody>
      </p:sp>
      <p:graphicFrame>
        <p:nvGraphicFramePr>
          <p:cNvPr id="46083" name="Object 5"/>
          <p:cNvGraphicFramePr>
            <a:graphicFrameLocks noChangeAspect="1"/>
          </p:cNvGraphicFramePr>
          <p:nvPr/>
        </p:nvGraphicFramePr>
        <p:xfrm>
          <a:off x="4427538" y="0"/>
          <a:ext cx="4716462" cy="752475"/>
        </p:xfrm>
        <a:graphic>
          <a:graphicData uri="http://schemas.openxmlformats.org/presentationml/2006/ole">
            <mc:AlternateContent xmlns:mc="http://schemas.openxmlformats.org/markup-compatibility/2006">
              <mc:Choice xmlns:v="urn:schemas-microsoft-com:vml" Requires="v">
                <p:oleObj spid="_x0000_s46083" name="Формула" r:id="rId5" imgW="1916868" imgH="304668" progId="Equation.3">
                  <p:embed/>
                </p:oleObj>
              </mc:Choice>
              <mc:Fallback>
                <p:oleObj name="Формула" r:id="rId5" imgW="1916868" imgH="304668" progId="Equation.3">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27538" y="0"/>
                        <a:ext cx="4716462" cy="7524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6092" name="Rectangle 8"/>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ru-RU"/>
          </a:p>
        </p:txBody>
      </p:sp>
      <p:graphicFrame>
        <p:nvGraphicFramePr>
          <p:cNvPr id="46084" name="Object 7"/>
          <p:cNvGraphicFramePr>
            <a:graphicFrameLocks noChangeAspect="1"/>
          </p:cNvGraphicFramePr>
          <p:nvPr/>
        </p:nvGraphicFramePr>
        <p:xfrm>
          <a:off x="0" y="3140968"/>
          <a:ext cx="2859088" cy="1081088"/>
        </p:xfrm>
        <a:graphic>
          <a:graphicData uri="http://schemas.openxmlformats.org/presentationml/2006/ole">
            <mc:AlternateContent xmlns:mc="http://schemas.openxmlformats.org/markup-compatibility/2006">
              <mc:Choice xmlns:v="urn:schemas-microsoft-com:vml" Requires="v">
                <p:oleObj spid="_x0000_s46084" name="Формула" r:id="rId7" imgW="1130300" imgH="457200" progId="Equation.3">
                  <p:embed/>
                </p:oleObj>
              </mc:Choice>
              <mc:Fallback>
                <p:oleObj name="Формула" r:id="rId7" imgW="1130300" imgH="457200" progId="Equation.3">
                  <p:embed/>
                  <p:pic>
                    <p:nvPicPr>
                      <p:cNvPr id="0" name="Object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3140968"/>
                        <a:ext cx="2859088" cy="10810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 name="Прямоугольник 10"/>
          <p:cNvSpPr/>
          <p:nvPr/>
        </p:nvSpPr>
        <p:spPr>
          <a:xfrm>
            <a:off x="2915816" y="3140968"/>
            <a:ext cx="1214438" cy="1077913"/>
          </a:xfrm>
          <a:prstGeom prst="rect">
            <a:avLst/>
          </a:prstGeom>
        </p:spPr>
        <p:txBody>
          <a:bodyPr wrap="none">
            <a:spAutoFit/>
          </a:bodyPr>
          <a:lstStyle/>
          <a:p>
            <a:pPr>
              <a:defRPr/>
            </a:pPr>
            <a:r>
              <a:rPr lang="en-US" sz="3200" i="1" dirty="0">
                <a:latin typeface="+mn-lt"/>
              </a:rPr>
              <a:t>S</a:t>
            </a:r>
            <a:r>
              <a:rPr lang="ru-RU" sz="3200" i="1" baseline="30000" dirty="0">
                <a:latin typeface="+mn-lt"/>
              </a:rPr>
              <a:t>а</a:t>
            </a:r>
            <a:r>
              <a:rPr lang="ru-RU" sz="3200" i="1" dirty="0">
                <a:latin typeface="+mn-lt"/>
              </a:rPr>
              <a:t> </a:t>
            </a:r>
            <a:r>
              <a:rPr lang="ru-RU" sz="3200" dirty="0">
                <a:latin typeface="+mn-lt"/>
              </a:rPr>
              <a:t>=3, </a:t>
            </a:r>
          </a:p>
          <a:p>
            <a:pPr>
              <a:defRPr/>
            </a:pPr>
            <a:r>
              <a:rPr lang="en-US" sz="3200" i="1" dirty="0" err="1">
                <a:latin typeface="+mn-lt"/>
              </a:rPr>
              <a:t>S</a:t>
            </a:r>
            <a:r>
              <a:rPr lang="en-US" sz="3200" i="1" baseline="30000" dirty="0" err="1">
                <a:latin typeface="+mn-lt"/>
              </a:rPr>
              <a:t>b</a:t>
            </a:r>
            <a:r>
              <a:rPr lang="ru-RU" sz="3200" dirty="0">
                <a:latin typeface="+mn-lt"/>
              </a:rPr>
              <a:t>= 5,</a:t>
            </a:r>
          </a:p>
        </p:txBody>
      </p:sp>
      <p:sp>
        <p:nvSpPr>
          <p:cNvPr id="46094" name="Rectangle 10"/>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ru-RU"/>
          </a:p>
        </p:txBody>
      </p:sp>
      <p:graphicFrame>
        <p:nvGraphicFramePr>
          <p:cNvPr id="46085" name="Object 9"/>
          <p:cNvGraphicFramePr>
            <a:graphicFrameLocks noChangeAspect="1"/>
          </p:cNvGraphicFramePr>
          <p:nvPr/>
        </p:nvGraphicFramePr>
        <p:xfrm>
          <a:off x="251520" y="4221088"/>
          <a:ext cx="3041650" cy="792163"/>
        </p:xfrm>
        <a:graphic>
          <a:graphicData uri="http://schemas.openxmlformats.org/presentationml/2006/ole">
            <mc:AlternateContent xmlns:mc="http://schemas.openxmlformats.org/markup-compatibility/2006">
              <mc:Choice xmlns:v="urn:schemas-microsoft-com:vml" Requires="v">
                <p:oleObj spid="_x0000_s46085" name="Формула" r:id="rId9" imgW="876300" imgH="228600" progId="Equation.3">
                  <p:embed/>
                </p:oleObj>
              </mc:Choice>
              <mc:Fallback>
                <p:oleObj name="Формула" r:id="rId9" imgW="876300" imgH="228600" progId="Equation.3">
                  <p:embed/>
                  <p:pic>
                    <p:nvPicPr>
                      <p:cNvPr id="0" name="Object 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51520" y="4221088"/>
                        <a:ext cx="3041650" cy="7921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46095" name="Picture 17"/>
          <p:cNvPicPr>
            <a:picLocks noChangeAspect="1" noChangeArrowheads="1"/>
          </p:cNvPicPr>
          <p:nvPr/>
        </p:nvPicPr>
        <p:blipFill>
          <a:blip r:embed="rId11" cstate="print">
            <a:clrChange>
              <a:clrFrom>
                <a:srgbClr val="FFFFFF"/>
              </a:clrFrom>
              <a:clrTo>
                <a:srgbClr val="FFFFFF">
                  <a:alpha val="0"/>
                </a:srgbClr>
              </a:clrTo>
            </a:clrChange>
            <a:lum bright="-20000" contrast="40000"/>
          </a:blip>
          <a:srcRect l="62491" t="45358" r="20267" b="33221"/>
          <a:stretch>
            <a:fillRect/>
          </a:stretch>
        </p:blipFill>
        <p:spPr bwMode="auto">
          <a:xfrm>
            <a:off x="4044404" y="3644900"/>
            <a:ext cx="3263900" cy="2376488"/>
          </a:xfrm>
          <a:prstGeom prst="rect">
            <a:avLst/>
          </a:prstGeom>
          <a:noFill/>
          <a:ln w="9525">
            <a:noFill/>
            <a:miter lim="800000"/>
            <a:headEnd/>
            <a:tailEnd/>
          </a:ln>
        </p:spPr>
      </p:pic>
      <p:sp>
        <p:nvSpPr>
          <p:cNvPr id="21" name="Прямоугольник 20"/>
          <p:cNvSpPr/>
          <p:nvPr/>
        </p:nvSpPr>
        <p:spPr>
          <a:xfrm>
            <a:off x="7521575" y="4221163"/>
            <a:ext cx="1514475" cy="1077912"/>
          </a:xfrm>
          <a:prstGeom prst="rect">
            <a:avLst/>
          </a:prstGeom>
        </p:spPr>
        <p:txBody>
          <a:bodyPr wrap="none">
            <a:spAutoFit/>
          </a:bodyPr>
          <a:lstStyle/>
          <a:p>
            <a:pPr>
              <a:defRPr/>
            </a:pPr>
            <a:r>
              <a:rPr lang="en-US" sz="3200" i="1" dirty="0">
                <a:latin typeface="+mn-lt"/>
              </a:rPr>
              <a:t>S</a:t>
            </a:r>
            <a:r>
              <a:rPr lang="ru-RU" sz="3200" i="1" baseline="30000" dirty="0">
                <a:latin typeface="+mn-lt"/>
              </a:rPr>
              <a:t>а</a:t>
            </a:r>
            <a:r>
              <a:rPr lang="ru-RU" sz="3200" dirty="0">
                <a:latin typeface="+mn-lt"/>
              </a:rPr>
              <a:t> = 15, </a:t>
            </a:r>
          </a:p>
          <a:p>
            <a:pPr>
              <a:defRPr/>
            </a:pPr>
            <a:r>
              <a:rPr lang="en-US" sz="3200" i="1" dirty="0" err="1">
                <a:latin typeface="+mn-lt"/>
              </a:rPr>
              <a:t>S</a:t>
            </a:r>
            <a:r>
              <a:rPr lang="en-US" sz="3200" i="1" baseline="30000" dirty="0" err="1">
                <a:latin typeface="+mn-lt"/>
              </a:rPr>
              <a:t>b</a:t>
            </a:r>
            <a:r>
              <a:rPr lang="en-US" sz="3200" i="1" dirty="0">
                <a:latin typeface="+mn-lt"/>
              </a:rPr>
              <a:t> </a:t>
            </a:r>
            <a:r>
              <a:rPr lang="ru-RU" sz="3200" dirty="0">
                <a:latin typeface="+mn-lt"/>
              </a:rPr>
              <a:t>= 20</a:t>
            </a:r>
          </a:p>
        </p:txBody>
      </p:sp>
      <p:sp>
        <p:nvSpPr>
          <p:cNvPr id="46097" name="Rectangle 19"/>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ru-RU"/>
          </a:p>
        </p:txBody>
      </p:sp>
      <p:sp>
        <p:nvSpPr>
          <p:cNvPr id="46098" name="Rectangle 21"/>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ru-RU"/>
          </a:p>
        </p:txBody>
      </p:sp>
      <p:graphicFrame>
        <p:nvGraphicFramePr>
          <p:cNvPr id="46086" name="Object 20"/>
          <p:cNvGraphicFramePr>
            <a:graphicFrameLocks noChangeAspect="1"/>
          </p:cNvGraphicFramePr>
          <p:nvPr/>
        </p:nvGraphicFramePr>
        <p:xfrm>
          <a:off x="-36513" y="6021388"/>
          <a:ext cx="9036051" cy="765175"/>
        </p:xfrm>
        <a:graphic>
          <a:graphicData uri="http://schemas.openxmlformats.org/presentationml/2006/ole">
            <mc:AlternateContent xmlns:mc="http://schemas.openxmlformats.org/markup-compatibility/2006">
              <mc:Choice xmlns:v="urn:schemas-microsoft-com:vml" Requires="v">
                <p:oleObj spid="_x0000_s46086" name="Формула" r:id="rId12" imgW="2755900" imgH="228600" progId="Equation.3">
                  <p:embed/>
                </p:oleObj>
              </mc:Choice>
              <mc:Fallback>
                <p:oleObj name="Формула" r:id="rId12" imgW="2755900" imgH="228600" progId="Equation.3">
                  <p:embed/>
                  <p:pic>
                    <p:nvPicPr>
                      <p:cNvPr id="0" name="Object 20"/>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6513" y="6021388"/>
                        <a:ext cx="9036051" cy="7651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46088"/>
                                        </p:tgtEl>
                                        <p:attrNameLst>
                                          <p:attrName>style.visibility</p:attrName>
                                        </p:attrNameLst>
                                      </p:cBhvr>
                                      <p:to>
                                        <p:strVal val="visible"/>
                                      </p:to>
                                    </p:set>
                                    <p:animEffect transition="in" filter="wipe(up)">
                                      <p:cBhvr>
                                        <p:cTn id="7" dur="2000"/>
                                        <p:tgtEl>
                                          <p:spTgt spid="4608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46084"/>
                                        </p:tgtEl>
                                        <p:attrNameLst>
                                          <p:attrName>style.visibility</p:attrName>
                                        </p:attrNameLst>
                                      </p:cBhvr>
                                      <p:to>
                                        <p:strVal val="visible"/>
                                      </p:to>
                                    </p:set>
                                    <p:animEffect transition="in" filter="wipe(up)">
                                      <p:cBhvr>
                                        <p:cTn id="12" dur="2000"/>
                                        <p:tgtEl>
                                          <p:spTgt spid="4608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wipe(up)">
                                      <p:cBhvr>
                                        <p:cTn id="17" dur="20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46085"/>
                                        </p:tgtEl>
                                        <p:attrNameLst>
                                          <p:attrName>style.visibility</p:attrName>
                                        </p:attrNameLst>
                                      </p:cBhvr>
                                      <p:to>
                                        <p:strVal val="visible"/>
                                      </p:to>
                                    </p:set>
                                    <p:animEffect transition="in" filter="wipe(up)">
                                      <p:cBhvr>
                                        <p:cTn id="22" dur="2000"/>
                                        <p:tgtEl>
                                          <p:spTgt spid="4608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46083"/>
                                        </p:tgtEl>
                                        <p:attrNameLst>
                                          <p:attrName>style.visibility</p:attrName>
                                        </p:attrNameLst>
                                      </p:cBhvr>
                                      <p:to>
                                        <p:strVal val="visible"/>
                                      </p:to>
                                    </p:set>
                                    <p:animEffect transition="in" filter="wipe(up)">
                                      <p:cBhvr>
                                        <p:cTn id="27" dur="2000"/>
                                        <p:tgtEl>
                                          <p:spTgt spid="46083"/>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46089"/>
                                        </p:tgtEl>
                                        <p:attrNameLst>
                                          <p:attrName>style.visibility</p:attrName>
                                        </p:attrNameLst>
                                      </p:cBhvr>
                                      <p:to>
                                        <p:strVal val="visible"/>
                                      </p:to>
                                    </p:set>
                                    <p:animEffect transition="in" filter="wipe(up)">
                                      <p:cBhvr>
                                        <p:cTn id="32" dur="2000"/>
                                        <p:tgtEl>
                                          <p:spTgt spid="46089"/>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nodeType="clickEffect">
                                  <p:stCondLst>
                                    <p:cond delay="0"/>
                                  </p:stCondLst>
                                  <p:childTnLst>
                                    <p:set>
                                      <p:cBhvr>
                                        <p:cTn id="36" dur="1" fill="hold">
                                          <p:stCondLst>
                                            <p:cond delay="0"/>
                                          </p:stCondLst>
                                        </p:cTn>
                                        <p:tgtEl>
                                          <p:spTgt spid="46095"/>
                                        </p:tgtEl>
                                        <p:attrNameLst>
                                          <p:attrName>style.visibility</p:attrName>
                                        </p:attrNameLst>
                                      </p:cBhvr>
                                      <p:to>
                                        <p:strVal val="visible"/>
                                      </p:to>
                                    </p:set>
                                    <p:animEffect transition="in" filter="wipe(up)">
                                      <p:cBhvr>
                                        <p:cTn id="37" dur="2000"/>
                                        <p:tgtEl>
                                          <p:spTgt spid="46095"/>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grpId="0" nodeType="clickEffect">
                                  <p:stCondLst>
                                    <p:cond delay="0"/>
                                  </p:stCondLst>
                                  <p:childTnLst>
                                    <p:set>
                                      <p:cBhvr>
                                        <p:cTn id="41" dur="1" fill="hold">
                                          <p:stCondLst>
                                            <p:cond delay="0"/>
                                          </p:stCondLst>
                                        </p:cTn>
                                        <p:tgtEl>
                                          <p:spTgt spid="21"/>
                                        </p:tgtEl>
                                        <p:attrNameLst>
                                          <p:attrName>style.visibility</p:attrName>
                                        </p:attrNameLst>
                                      </p:cBhvr>
                                      <p:to>
                                        <p:strVal val="visible"/>
                                      </p:to>
                                    </p:set>
                                    <p:animEffect transition="in" filter="wipe(up)">
                                      <p:cBhvr>
                                        <p:cTn id="42" dur="2000"/>
                                        <p:tgtEl>
                                          <p:spTgt spid="21"/>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nodeType="clickEffect">
                                  <p:stCondLst>
                                    <p:cond delay="0"/>
                                  </p:stCondLst>
                                  <p:childTnLst>
                                    <p:set>
                                      <p:cBhvr>
                                        <p:cTn id="46" dur="1" fill="hold">
                                          <p:stCondLst>
                                            <p:cond delay="0"/>
                                          </p:stCondLst>
                                        </p:cTn>
                                        <p:tgtEl>
                                          <p:spTgt spid="46086"/>
                                        </p:tgtEl>
                                        <p:attrNameLst>
                                          <p:attrName>style.visibility</p:attrName>
                                        </p:attrNameLst>
                                      </p:cBhvr>
                                      <p:to>
                                        <p:strVal val="visible"/>
                                      </p:to>
                                    </p:set>
                                    <p:animEffect transition="in" filter="wipe(up)">
                                      <p:cBhvr>
                                        <p:cTn id="47" dur="2000"/>
                                        <p:tgtEl>
                                          <p:spTgt spid="460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21"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p:cNvSpPr>
            <a:spLocks noGrp="1"/>
          </p:cNvSpPr>
          <p:nvPr>
            <p:ph type="sldNum" sz="quarter" idx="12"/>
          </p:nvPr>
        </p:nvSpPr>
        <p:spPr/>
        <p:txBody>
          <a:bodyPr/>
          <a:lstStyle/>
          <a:p>
            <a:pPr>
              <a:defRPr/>
            </a:pPr>
            <a:fld id="{88DCCFC8-FE42-4CDD-9B01-3AC8E0C2A96D}" type="slidenum">
              <a:rPr lang="ru-RU" smtClean="0"/>
              <a:pPr>
                <a:defRPr/>
              </a:pPr>
              <a:t>96</a:t>
            </a:fld>
            <a:endParaRPr lang="ru-RU"/>
          </a:p>
        </p:txBody>
      </p:sp>
      <p:pic>
        <p:nvPicPr>
          <p:cNvPr id="47109" name="Picture 3"/>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1143000"/>
            <a:ext cx="4500563" cy="3000375"/>
          </a:xfrm>
          <a:prstGeom prst="rect">
            <a:avLst/>
          </a:prstGeom>
          <a:noFill/>
          <a:ln w="9525">
            <a:noFill/>
            <a:miter lim="800000"/>
            <a:headEnd/>
            <a:tailEnd/>
          </a:ln>
        </p:spPr>
      </p:pic>
      <p:pic>
        <p:nvPicPr>
          <p:cNvPr id="47110" name="Picture 4"/>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4625975" y="1219200"/>
            <a:ext cx="4518025" cy="2924175"/>
          </a:xfrm>
          <a:prstGeom prst="rect">
            <a:avLst/>
          </a:prstGeom>
          <a:noFill/>
          <a:ln w="9525">
            <a:noFill/>
            <a:miter lim="800000"/>
            <a:headEnd/>
            <a:tailEnd/>
          </a:ln>
        </p:spPr>
      </p:pic>
      <p:graphicFrame>
        <p:nvGraphicFramePr>
          <p:cNvPr id="47106" name="Object 6"/>
          <p:cNvGraphicFramePr>
            <a:graphicFrameLocks noChangeAspect="1"/>
          </p:cNvGraphicFramePr>
          <p:nvPr/>
        </p:nvGraphicFramePr>
        <p:xfrm>
          <a:off x="107950" y="4565650"/>
          <a:ext cx="6237288" cy="792163"/>
        </p:xfrm>
        <a:graphic>
          <a:graphicData uri="http://schemas.openxmlformats.org/presentationml/2006/ole">
            <mc:AlternateContent xmlns:mc="http://schemas.openxmlformats.org/markup-compatibility/2006">
              <mc:Choice xmlns:v="urn:schemas-microsoft-com:vml" Requires="v">
                <p:oleObj spid="_x0000_s47106" name="Формула" r:id="rId4" imgW="1651000" imgH="228600" progId="Equation.3">
                  <p:embed/>
                </p:oleObj>
              </mc:Choice>
              <mc:Fallback>
                <p:oleObj name="Формула" r:id="rId4" imgW="1651000" imgH="228600" progId="Equation.3">
                  <p:embed/>
                  <p:pic>
                    <p:nvPicPr>
                      <p:cNvPr id="0"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950" y="4565650"/>
                        <a:ext cx="6237288" cy="7921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7107" name="Object 5"/>
          <p:cNvGraphicFramePr>
            <a:graphicFrameLocks noChangeAspect="1"/>
          </p:cNvGraphicFramePr>
          <p:nvPr/>
        </p:nvGraphicFramePr>
        <p:xfrm>
          <a:off x="323850" y="5835650"/>
          <a:ext cx="8612188" cy="736600"/>
        </p:xfrm>
        <a:graphic>
          <a:graphicData uri="http://schemas.openxmlformats.org/presentationml/2006/ole">
            <mc:AlternateContent xmlns:mc="http://schemas.openxmlformats.org/markup-compatibility/2006">
              <mc:Choice xmlns:v="urn:schemas-microsoft-com:vml" Requires="v">
                <p:oleObj spid="_x0000_s47107" name="Формула" r:id="rId6" imgW="2451100" imgH="228600" progId="Equation.3">
                  <p:embed/>
                </p:oleObj>
              </mc:Choice>
              <mc:Fallback>
                <p:oleObj name="Формула" r:id="rId6" imgW="2451100" imgH="228600" progId="Equation.3">
                  <p:embed/>
                  <p:pic>
                    <p:nvPicPr>
                      <p:cNvPr id="0" name="Object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3850" y="5835650"/>
                        <a:ext cx="8612188" cy="736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7111" name="Rectangle 7"/>
          <p:cNvSpPr>
            <a:spLocks noChangeArrowheads="1"/>
          </p:cNvSpPr>
          <p:nvPr/>
        </p:nvSpPr>
        <p:spPr bwMode="auto">
          <a:xfrm>
            <a:off x="0" y="4000500"/>
            <a:ext cx="9144000" cy="584200"/>
          </a:xfrm>
          <a:prstGeom prst="rect">
            <a:avLst/>
          </a:prstGeom>
          <a:noFill/>
          <a:ln w="9525">
            <a:noFill/>
            <a:miter lim="800000"/>
            <a:headEnd/>
            <a:tailEnd/>
          </a:ln>
        </p:spPr>
        <p:txBody>
          <a:bodyPr anchor="ctr">
            <a:spAutoFit/>
          </a:bodyPr>
          <a:lstStyle/>
          <a:p>
            <a:pPr eaLnBrk="0" hangingPunct="0"/>
            <a:r>
              <a:rPr lang="ru-RU" sz="3200" dirty="0">
                <a:latin typeface="Calibri" pitchFamily="34" charset="0"/>
                <a:cs typeface="Times New Roman" pitchFamily="18" charset="0"/>
              </a:rPr>
              <a:t>Данной функции соответствует минимальная ДНФ:</a:t>
            </a:r>
            <a:endParaRPr lang="ru-RU" sz="3200" dirty="0">
              <a:latin typeface="Calibri" pitchFamily="34" charset="0"/>
            </a:endParaRPr>
          </a:p>
        </p:txBody>
      </p:sp>
      <p:sp>
        <p:nvSpPr>
          <p:cNvPr id="47112" name="Rectangle 8"/>
          <p:cNvSpPr>
            <a:spLocks noChangeArrowheads="1"/>
          </p:cNvSpPr>
          <p:nvPr/>
        </p:nvSpPr>
        <p:spPr bwMode="auto">
          <a:xfrm rot="10800000" flipV="1">
            <a:off x="0" y="5273675"/>
            <a:ext cx="3995936" cy="584200"/>
          </a:xfrm>
          <a:prstGeom prst="rect">
            <a:avLst/>
          </a:prstGeom>
          <a:noFill/>
          <a:ln w="9525">
            <a:noFill/>
            <a:miter lim="800000"/>
            <a:headEnd/>
            <a:tailEnd/>
          </a:ln>
        </p:spPr>
        <p:txBody>
          <a:bodyPr wrap="square" anchor="ctr">
            <a:spAutoFit/>
          </a:bodyPr>
          <a:lstStyle/>
          <a:p>
            <a:pPr eaLnBrk="0" hangingPunct="0"/>
            <a:r>
              <a:rPr lang="ru-RU" sz="3200" dirty="0">
                <a:latin typeface="Calibri" pitchFamily="34" charset="0"/>
                <a:cs typeface="Times New Roman" pitchFamily="18" charset="0"/>
              </a:rPr>
              <a:t>Минимальная КНФ:</a:t>
            </a:r>
            <a:endParaRPr lang="ru-RU" dirty="0"/>
          </a:p>
        </p:txBody>
      </p:sp>
      <p:sp>
        <p:nvSpPr>
          <p:cNvPr id="47113" name="Rectangle 9"/>
          <p:cNvSpPr>
            <a:spLocks noChangeArrowheads="1"/>
          </p:cNvSpPr>
          <p:nvPr/>
        </p:nvSpPr>
        <p:spPr bwMode="auto">
          <a:xfrm>
            <a:off x="0" y="1066800"/>
            <a:ext cx="9144000" cy="0"/>
          </a:xfrm>
          <a:prstGeom prst="rect">
            <a:avLst/>
          </a:prstGeom>
          <a:noFill/>
          <a:ln w="9525">
            <a:noFill/>
            <a:miter lim="800000"/>
            <a:headEnd/>
            <a:tailEnd/>
          </a:ln>
        </p:spPr>
        <p:txBody>
          <a:bodyPr wrap="none" anchor="ctr">
            <a:spAutoFit/>
          </a:bodyPr>
          <a:lstStyle/>
          <a:p>
            <a:pPr eaLnBrk="0" hangingPunct="0"/>
            <a:endParaRPr lang="ru-RU"/>
          </a:p>
        </p:txBody>
      </p:sp>
      <p:sp>
        <p:nvSpPr>
          <p:cNvPr id="13" name="Прямоугольник 12"/>
          <p:cNvSpPr/>
          <p:nvPr/>
        </p:nvSpPr>
        <p:spPr>
          <a:xfrm>
            <a:off x="6429375" y="4702175"/>
            <a:ext cx="2571750" cy="584200"/>
          </a:xfrm>
          <a:prstGeom prst="rect">
            <a:avLst/>
          </a:prstGeom>
        </p:spPr>
        <p:txBody>
          <a:bodyPr>
            <a:spAutoFit/>
          </a:bodyPr>
          <a:lstStyle/>
          <a:p>
            <a:pPr>
              <a:defRPr/>
            </a:pPr>
            <a:r>
              <a:rPr lang="en-US" sz="3200" i="1" dirty="0">
                <a:latin typeface="+mn-lt"/>
              </a:rPr>
              <a:t>S</a:t>
            </a:r>
            <a:r>
              <a:rPr lang="en-US" sz="3200" i="1" baseline="30000" dirty="0">
                <a:latin typeface="+mn-lt"/>
              </a:rPr>
              <a:t>a</a:t>
            </a:r>
            <a:r>
              <a:rPr lang="ru-RU" sz="3200" dirty="0">
                <a:latin typeface="+mn-lt"/>
              </a:rPr>
              <a:t> = 8, </a:t>
            </a:r>
            <a:r>
              <a:rPr lang="en-US" sz="3200" i="1" dirty="0" err="1">
                <a:latin typeface="+mn-lt"/>
              </a:rPr>
              <a:t>S</a:t>
            </a:r>
            <a:r>
              <a:rPr lang="en-US" sz="3200" i="1" baseline="30000" dirty="0" err="1">
                <a:latin typeface="+mn-lt"/>
              </a:rPr>
              <a:t>b</a:t>
            </a:r>
            <a:r>
              <a:rPr lang="ru-RU" sz="3200" dirty="0">
                <a:latin typeface="+mn-lt"/>
              </a:rPr>
              <a:t> =</a:t>
            </a:r>
            <a:r>
              <a:rPr lang="en-US" sz="3200" dirty="0">
                <a:latin typeface="+mn-lt"/>
              </a:rPr>
              <a:t> 11</a:t>
            </a:r>
            <a:endParaRPr lang="ru-RU" sz="3200" dirty="0">
              <a:latin typeface="+mn-lt"/>
            </a:endParaRPr>
          </a:p>
        </p:txBody>
      </p:sp>
      <p:sp>
        <p:nvSpPr>
          <p:cNvPr id="14" name="Прямоугольник 13"/>
          <p:cNvSpPr/>
          <p:nvPr/>
        </p:nvSpPr>
        <p:spPr>
          <a:xfrm>
            <a:off x="3924300" y="5273675"/>
            <a:ext cx="2862263" cy="584200"/>
          </a:xfrm>
          <a:prstGeom prst="rect">
            <a:avLst/>
          </a:prstGeom>
        </p:spPr>
        <p:txBody>
          <a:bodyPr>
            <a:spAutoFit/>
          </a:bodyPr>
          <a:lstStyle/>
          <a:p>
            <a:pPr>
              <a:defRPr/>
            </a:pPr>
            <a:r>
              <a:rPr lang="en-US" sz="3200" i="1" dirty="0">
                <a:latin typeface="+mn-lt"/>
              </a:rPr>
              <a:t>S</a:t>
            </a:r>
            <a:r>
              <a:rPr lang="en-US" sz="3200" i="1" baseline="30000" dirty="0">
                <a:latin typeface="+mn-lt"/>
              </a:rPr>
              <a:t>a</a:t>
            </a:r>
            <a:r>
              <a:rPr lang="ru-RU" sz="3200" dirty="0">
                <a:latin typeface="+mn-lt"/>
              </a:rPr>
              <a:t>= 8</a:t>
            </a:r>
            <a:r>
              <a:rPr lang="en-US" sz="3200" dirty="0">
                <a:latin typeface="+mn-lt"/>
              </a:rPr>
              <a:t>, </a:t>
            </a:r>
            <a:r>
              <a:rPr lang="en-US" sz="3200" i="1" dirty="0" err="1">
                <a:latin typeface="+mn-lt"/>
              </a:rPr>
              <a:t>S</a:t>
            </a:r>
            <a:r>
              <a:rPr lang="en-US" sz="3200" i="1" baseline="30000" dirty="0" err="1">
                <a:latin typeface="+mn-lt"/>
              </a:rPr>
              <a:t>b</a:t>
            </a:r>
            <a:r>
              <a:rPr lang="ru-RU" sz="3200" dirty="0">
                <a:latin typeface="+mn-lt"/>
              </a:rPr>
              <a:t> =</a:t>
            </a:r>
            <a:r>
              <a:rPr lang="en-US" sz="3200" dirty="0">
                <a:latin typeface="+mn-lt"/>
              </a:rPr>
              <a:t> 11</a:t>
            </a:r>
            <a:endParaRPr lang="ru-RU" sz="3200" dirty="0">
              <a:latin typeface="+mn-lt"/>
            </a:endParaRPr>
          </a:p>
        </p:txBody>
      </p:sp>
      <p:sp>
        <p:nvSpPr>
          <p:cNvPr id="12" name="Прямоугольник 11"/>
          <p:cNvSpPr/>
          <p:nvPr/>
        </p:nvSpPr>
        <p:spPr>
          <a:xfrm>
            <a:off x="0" y="0"/>
            <a:ext cx="9144000" cy="1077913"/>
          </a:xfrm>
          <a:prstGeom prst="rect">
            <a:avLst/>
          </a:prstGeom>
        </p:spPr>
        <p:txBody>
          <a:bodyPr>
            <a:spAutoFit/>
          </a:bodyPr>
          <a:lstStyle/>
          <a:p>
            <a:pPr>
              <a:defRPr/>
            </a:pPr>
            <a:r>
              <a:rPr lang="ru-RU" sz="3200" b="1" dirty="0">
                <a:solidFill>
                  <a:srgbClr val="FF0000"/>
                </a:solidFill>
                <a:latin typeface="+mn-lt"/>
              </a:rPr>
              <a:t>Пример</a:t>
            </a:r>
            <a:r>
              <a:rPr lang="ru-RU" sz="3200" dirty="0">
                <a:solidFill>
                  <a:srgbClr val="FF0000"/>
                </a:solidFill>
                <a:latin typeface="+mn-lt"/>
              </a:rPr>
              <a:t>. </a:t>
            </a:r>
            <a:r>
              <a:rPr lang="ru-RU" sz="3200" dirty="0">
                <a:latin typeface="+mn-lt"/>
              </a:rPr>
              <a:t>Определить минимальные ДНФ и КНФ функции с использованием карт Карно. </a:t>
            </a:r>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47109"/>
                                        </p:tgtEl>
                                        <p:attrNameLst>
                                          <p:attrName>style.visibility</p:attrName>
                                        </p:attrNameLst>
                                      </p:cBhvr>
                                      <p:to>
                                        <p:strVal val="visible"/>
                                      </p:to>
                                    </p:set>
                                    <p:animEffect transition="in" filter="wipe(up)">
                                      <p:cBhvr>
                                        <p:cTn id="7" dur="2000"/>
                                        <p:tgtEl>
                                          <p:spTgt spid="4710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47111"/>
                                        </p:tgtEl>
                                        <p:attrNameLst>
                                          <p:attrName>style.visibility</p:attrName>
                                        </p:attrNameLst>
                                      </p:cBhvr>
                                      <p:to>
                                        <p:strVal val="visible"/>
                                      </p:to>
                                    </p:set>
                                    <p:animEffect transition="in" filter="wipe(up)">
                                      <p:cBhvr>
                                        <p:cTn id="12" dur="2000"/>
                                        <p:tgtEl>
                                          <p:spTgt spid="4711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47106"/>
                                        </p:tgtEl>
                                        <p:attrNameLst>
                                          <p:attrName>style.visibility</p:attrName>
                                        </p:attrNameLst>
                                      </p:cBhvr>
                                      <p:to>
                                        <p:strVal val="visible"/>
                                      </p:to>
                                    </p:set>
                                    <p:animEffect transition="in" filter="wipe(up)">
                                      <p:cBhvr>
                                        <p:cTn id="17" dur="2000"/>
                                        <p:tgtEl>
                                          <p:spTgt spid="4710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wipe(up)">
                                      <p:cBhvr>
                                        <p:cTn id="22" dur="20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47110"/>
                                        </p:tgtEl>
                                        <p:attrNameLst>
                                          <p:attrName>style.visibility</p:attrName>
                                        </p:attrNameLst>
                                      </p:cBhvr>
                                      <p:to>
                                        <p:strVal val="visible"/>
                                      </p:to>
                                    </p:set>
                                    <p:animEffect transition="in" filter="wipe(up)">
                                      <p:cBhvr>
                                        <p:cTn id="27" dur="2000"/>
                                        <p:tgtEl>
                                          <p:spTgt spid="47110"/>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grpId="0" nodeType="clickEffect">
                                  <p:stCondLst>
                                    <p:cond delay="0"/>
                                  </p:stCondLst>
                                  <p:childTnLst>
                                    <p:set>
                                      <p:cBhvr>
                                        <p:cTn id="31" dur="1" fill="hold">
                                          <p:stCondLst>
                                            <p:cond delay="0"/>
                                          </p:stCondLst>
                                        </p:cTn>
                                        <p:tgtEl>
                                          <p:spTgt spid="47112"/>
                                        </p:tgtEl>
                                        <p:attrNameLst>
                                          <p:attrName>style.visibility</p:attrName>
                                        </p:attrNameLst>
                                      </p:cBhvr>
                                      <p:to>
                                        <p:strVal val="visible"/>
                                      </p:to>
                                    </p:set>
                                    <p:animEffect transition="in" filter="wipe(up)">
                                      <p:cBhvr>
                                        <p:cTn id="32" dur="2000"/>
                                        <p:tgtEl>
                                          <p:spTgt spid="47112"/>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grpId="0" nodeType="click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wipe(up)">
                                      <p:cBhvr>
                                        <p:cTn id="37" dur="2000"/>
                                        <p:tgtEl>
                                          <p:spTgt spid="14"/>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nodeType="clickEffect">
                                  <p:stCondLst>
                                    <p:cond delay="0"/>
                                  </p:stCondLst>
                                  <p:childTnLst>
                                    <p:set>
                                      <p:cBhvr>
                                        <p:cTn id="41" dur="1" fill="hold">
                                          <p:stCondLst>
                                            <p:cond delay="0"/>
                                          </p:stCondLst>
                                        </p:cTn>
                                        <p:tgtEl>
                                          <p:spTgt spid="47107"/>
                                        </p:tgtEl>
                                        <p:attrNameLst>
                                          <p:attrName>style.visibility</p:attrName>
                                        </p:attrNameLst>
                                      </p:cBhvr>
                                      <p:to>
                                        <p:strVal val="visible"/>
                                      </p:to>
                                    </p:set>
                                    <p:animEffect transition="in" filter="wipe(up)">
                                      <p:cBhvr>
                                        <p:cTn id="42" dur="2000"/>
                                        <p:tgtEl>
                                          <p:spTgt spid="471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111" grpId="0"/>
      <p:bldP spid="47112" grpId="0"/>
      <p:bldP spid="13" grpId="0"/>
      <p:bldP spid="14"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p:cNvSpPr>
            <a:spLocks noGrp="1"/>
          </p:cNvSpPr>
          <p:nvPr>
            <p:ph type="sldNum" sz="quarter" idx="12"/>
          </p:nvPr>
        </p:nvSpPr>
        <p:spPr/>
        <p:txBody>
          <a:bodyPr/>
          <a:lstStyle/>
          <a:p>
            <a:pPr>
              <a:defRPr/>
            </a:pPr>
            <a:fld id="{C8657E9B-C663-423C-A926-552A471BC0BE}" type="slidenum">
              <a:rPr lang="ru-RU" smtClean="0"/>
              <a:pPr>
                <a:defRPr/>
              </a:pPr>
              <a:t>97</a:t>
            </a:fld>
            <a:endParaRPr lang="ru-RU"/>
          </a:p>
        </p:txBody>
      </p:sp>
      <p:graphicFrame>
        <p:nvGraphicFramePr>
          <p:cNvPr id="48130" name="Object 1"/>
          <p:cNvGraphicFramePr>
            <a:graphicFrameLocks noChangeAspect="1"/>
          </p:cNvGraphicFramePr>
          <p:nvPr/>
        </p:nvGraphicFramePr>
        <p:xfrm>
          <a:off x="-6350" y="1989138"/>
          <a:ext cx="9175750" cy="863600"/>
        </p:xfrm>
        <a:graphic>
          <a:graphicData uri="http://schemas.openxmlformats.org/presentationml/2006/ole">
            <mc:AlternateContent xmlns:mc="http://schemas.openxmlformats.org/markup-compatibility/2006">
              <mc:Choice xmlns:v="urn:schemas-microsoft-com:vml" Requires="v">
                <p:oleObj spid="_x0000_s48130" name="Формула" r:id="rId2" imgW="3175000" imgH="304800" progId="Equation.3">
                  <p:embed/>
                </p:oleObj>
              </mc:Choice>
              <mc:Fallback>
                <p:oleObj name="Формула" r:id="rId2" imgW="3175000" imgH="304800" progId="Equation.3">
                  <p:embed/>
                  <p:pic>
                    <p:nvPicPr>
                      <p:cNvPr id="0" name="Object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50" y="1989138"/>
                        <a:ext cx="9175750" cy="863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48132" name="Picture 2"/>
          <p:cNvPicPr>
            <a:picLocks noChangeAspect="1" noChangeArrowheads="1"/>
          </p:cNvPicPr>
          <p:nvPr/>
        </p:nvPicPr>
        <p:blipFill>
          <a:blip r:embed="rId4" cstate="print">
            <a:clrChange>
              <a:clrFrom>
                <a:srgbClr val="FFFFFF"/>
              </a:clrFrom>
              <a:clrTo>
                <a:srgbClr val="FFFFFF">
                  <a:alpha val="0"/>
                </a:srgbClr>
              </a:clrTo>
            </a:clrChange>
            <a:lum bright="-20000" contrast="40000"/>
          </a:blip>
          <a:srcRect b="5165"/>
          <a:stretch>
            <a:fillRect/>
          </a:stretch>
        </p:blipFill>
        <p:spPr bwMode="auto">
          <a:xfrm>
            <a:off x="179388" y="3068091"/>
            <a:ext cx="8686800" cy="3097213"/>
          </a:xfrm>
          <a:prstGeom prst="rect">
            <a:avLst/>
          </a:prstGeom>
          <a:noFill/>
          <a:ln w="9525">
            <a:noFill/>
            <a:miter lim="800000"/>
            <a:headEnd/>
            <a:tailEnd/>
          </a:ln>
        </p:spPr>
      </p:pic>
      <p:sp>
        <p:nvSpPr>
          <p:cNvPr id="48133" name="Rectangle 3"/>
          <p:cNvSpPr>
            <a:spLocks noChangeArrowheads="1"/>
          </p:cNvSpPr>
          <p:nvPr/>
        </p:nvSpPr>
        <p:spPr bwMode="auto">
          <a:xfrm>
            <a:off x="0" y="-114300"/>
            <a:ext cx="9144000" cy="1570038"/>
          </a:xfrm>
          <a:prstGeom prst="rect">
            <a:avLst/>
          </a:prstGeom>
          <a:noFill/>
          <a:ln w="9525">
            <a:noFill/>
            <a:miter lim="800000"/>
            <a:headEnd/>
            <a:tailEnd/>
          </a:ln>
        </p:spPr>
        <p:txBody>
          <a:bodyPr anchor="ctr">
            <a:spAutoFit/>
          </a:bodyPr>
          <a:lstStyle/>
          <a:p>
            <a:pPr algn="just" eaLnBrk="0" hangingPunct="0"/>
            <a:r>
              <a:rPr lang="ru-RU" sz="3200" dirty="0">
                <a:latin typeface="Calibri" pitchFamily="34" charset="0"/>
                <a:cs typeface="Times New Roman" pitchFamily="18" charset="0"/>
              </a:rPr>
              <a:t>Для минимизации функций от пяти и шести переменных используются соответственно две и четыре четырехмерные карты Карно. </a:t>
            </a:r>
            <a:endParaRPr lang="ru-RU" sz="3200" dirty="0">
              <a:latin typeface="Calibri" pitchFamily="34" charset="0"/>
            </a:endParaRPr>
          </a:p>
        </p:txBody>
      </p:sp>
      <p:sp>
        <p:nvSpPr>
          <p:cNvPr id="48134" name="Rectangle 4"/>
          <p:cNvSpPr>
            <a:spLocks noChangeArrowheads="1"/>
          </p:cNvSpPr>
          <p:nvPr/>
        </p:nvSpPr>
        <p:spPr bwMode="auto">
          <a:xfrm>
            <a:off x="0" y="1412875"/>
            <a:ext cx="9144000" cy="584200"/>
          </a:xfrm>
          <a:prstGeom prst="rect">
            <a:avLst/>
          </a:prstGeom>
          <a:noFill/>
          <a:ln w="9525">
            <a:noFill/>
            <a:miter lim="800000"/>
            <a:headEnd/>
            <a:tailEnd/>
          </a:ln>
        </p:spPr>
        <p:txBody>
          <a:bodyPr anchor="ctr">
            <a:spAutoFit/>
          </a:bodyPr>
          <a:lstStyle/>
          <a:p>
            <a:pPr eaLnBrk="0" hangingPunct="0"/>
            <a:r>
              <a:rPr lang="ru-RU" sz="3200" dirty="0">
                <a:latin typeface="Calibri" pitchFamily="34" charset="0"/>
                <a:cs typeface="Times New Roman" pitchFamily="18" charset="0"/>
              </a:rPr>
              <a:t>Пример минимизации функции пяти переменных </a:t>
            </a:r>
            <a:endParaRPr lang="ru-RU" sz="3200" dirty="0">
              <a:latin typeface="Calibri" pitchFamily="34" charset="0"/>
            </a:endParaRPr>
          </a:p>
        </p:txBody>
      </p:sp>
      <p:sp>
        <p:nvSpPr>
          <p:cNvPr id="48135" name="Rectangle 5"/>
          <p:cNvSpPr>
            <a:spLocks noChangeArrowheads="1"/>
          </p:cNvSpPr>
          <p:nvPr/>
        </p:nvSpPr>
        <p:spPr bwMode="auto">
          <a:xfrm>
            <a:off x="323850" y="4581525"/>
            <a:ext cx="9144000" cy="457200"/>
          </a:xfrm>
          <a:prstGeom prst="rect">
            <a:avLst/>
          </a:prstGeom>
          <a:noFill/>
          <a:ln w="9525">
            <a:noFill/>
            <a:miter lim="800000"/>
            <a:headEnd/>
            <a:tailEnd/>
          </a:ln>
        </p:spPr>
        <p:txBody>
          <a:bodyPr wrap="none" anchor="ctr">
            <a:spAutoFit/>
          </a:bodyPr>
          <a:lstStyle/>
          <a:p>
            <a:pPr eaLnBrk="0" hangingPunct="0"/>
            <a:r>
              <a:rPr lang="en-US" sz="1400">
                <a:cs typeface="Times New Roman" pitchFamily="18" charset="0"/>
              </a:rPr>
              <a:t> </a:t>
            </a:r>
            <a:r>
              <a:rPr lang="ru-RU" sz="1100"/>
              <a:t> </a:t>
            </a:r>
            <a:endParaRPr lang="ru-RU"/>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8134"/>
                                        </p:tgtEl>
                                        <p:attrNameLst>
                                          <p:attrName>style.visibility</p:attrName>
                                        </p:attrNameLst>
                                      </p:cBhvr>
                                      <p:to>
                                        <p:strVal val="visible"/>
                                      </p:to>
                                    </p:set>
                                    <p:animEffect transition="in" filter="wipe(up)">
                                      <p:cBhvr>
                                        <p:cTn id="7" dur="2000"/>
                                        <p:tgtEl>
                                          <p:spTgt spid="48134"/>
                                        </p:tgtEl>
                                      </p:cBhvr>
                                    </p:animEffect>
                                  </p:childTnLst>
                                </p:cTn>
                              </p:par>
                              <p:par>
                                <p:cTn id="8" presetID="22" presetClass="entr" presetSubtype="1" fill="hold" nodeType="withEffect">
                                  <p:stCondLst>
                                    <p:cond delay="0"/>
                                  </p:stCondLst>
                                  <p:childTnLst>
                                    <p:set>
                                      <p:cBhvr>
                                        <p:cTn id="9" dur="1" fill="hold">
                                          <p:stCondLst>
                                            <p:cond delay="0"/>
                                          </p:stCondLst>
                                        </p:cTn>
                                        <p:tgtEl>
                                          <p:spTgt spid="48130"/>
                                        </p:tgtEl>
                                        <p:attrNameLst>
                                          <p:attrName>style.visibility</p:attrName>
                                        </p:attrNameLst>
                                      </p:cBhvr>
                                      <p:to>
                                        <p:strVal val="visible"/>
                                      </p:to>
                                    </p:set>
                                    <p:animEffect transition="in" filter="wipe(up)">
                                      <p:cBhvr>
                                        <p:cTn id="10" dur="2000"/>
                                        <p:tgtEl>
                                          <p:spTgt spid="48130"/>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nodeType="clickEffect">
                                  <p:stCondLst>
                                    <p:cond delay="0"/>
                                  </p:stCondLst>
                                  <p:childTnLst>
                                    <p:set>
                                      <p:cBhvr>
                                        <p:cTn id="14" dur="1" fill="hold">
                                          <p:stCondLst>
                                            <p:cond delay="0"/>
                                          </p:stCondLst>
                                        </p:cTn>
                                        <p:tgtEl>
                                          <p:spTgt spid="48132"/>
                                        </p:tgtEl>
                                        <p:attrNameLst>
                                          <p:attrName>style.visibility</p:attrName>
                                        </p:attrNameLst>
                                      </p:cBhvr>
                                      <p:to>
                                        <p:strVal val="visible"/>
                                      </p:to>
                                    </p:set>
                                    <p:animEffect transition="in" filter="wipe(up)">
                                      <p:cBhvr>
                                        <p:cTn id="15" dur="2000"/>
                                        <p:tgtEl>
                                          <p:spTgt spid="481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134" grpId="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p:cNvSpPr>
            <a:spLocks noGrp="1"/>
          </p:cNvSpPr>
          <p:nvPr>
            <p:ph type="sldNum" sz="quarter" idx="12"/>
          </p:nvPr>
        </p:nvSpPr>
        <p:spPr/>
        <p:txBody>
          <a:bodyPr/>
          <a:lstStyle/>
          <a:p>
            <a:pPr>
              <a:defRPr/>
            </a:pPr>
            <a:fld id="{A206CBF4-71E5-47AA-9CB3-A73DF7D1AABB}" type="slidenum">
              <a:rPr lang="ru-RU" smtClean="0"/>
              <a:pPr>
                <a:defRPr/>
              </a:pPr>
              <a:t>98</a:t>
            </a:fld>
            <a:endParaRPr lang="ru-RU"/>
          </a:p>
        </p:txBody>
      </p:sp>
      <p:sp>
        <p:nvSpPr>
          <p:cNvPr id="3" name="TextBox 2"/>
          <p:cNvSpPr txBox="1"/>
          <p:nvPr/>
        </p:nvSpPr>
        <p:spPr>
          <a:xfrm>
            <a:off x="0" y="0"/>
            <a:ext cx="9144000" cy="584775"/>
          </a:xfrm>
          <a:prstGeom prst="rect">
            <a:avLst/>
          </a:prstGeom>
          <a:noFill/>
        </p:spPr>
        <p:txBody>
          <a:bodyPr wrap="square" rtlCol="0">
            <a:spAutoFit/>
          </a:bodyPr>
          <a:lstStyle/>
          <a:p>
            <a:r>
              <a:rPr lang="ru-RU" sz="3200" dirty="0">
                <a:latin typeface="Calibri" pitchFamily="34" charset="0"/>
              </a:rPr>
              <a:t>Минимальное покрытие функции:</a:t>
            </a:r>
          </a:p>
        </p:txBody>
      </p:sp>
      <p:graphicFrame>
        <p:nvGraphicFramePr>
          <p:cNvPr id="256002" name="Object 1"/>
          <p:cNvGraphicFramePr>
            <a:graphicFrameLocks noChangeAspect="1"/>
          </p:cNvGraphicFramePr>
          <p:nvPr/>
        </p:nvGraphicFramePr>
        <p:xfrm>
          <a:off x="2267744" y="476672"/>
          <a:ext cx="4451350" cy="2160588"/>
        </p:xfrm>
        <a:graphic>
          <a:graphicData uri="http://schemas.openxmlformats.org/presentationml/2006/ole">
            <mc:AlternateContent xmlns:mc="http://schemas.openxmlformats.org/markup-compatibility/2006">
              <mc:Choice xmlns:v="urn:schemas-microsoft-com:vml" Requires="v">
                <p:oleObj spid="_x0000_s256002" name="Формула" r:id="rId2" imgW="1955520" imgH="914400" progId="Equation.3">
                  <p:embed/>
                </p:oleObj>
              </mc:Choice>
              <mc:Fallback>
                <p:oleObj name="Формула" r:id="rId2" imgW="1955520" imgH="914400" progId="Equation.3">
                  <p:embed/>
                  <p:pic>
                    <p:nvPicPr>
                      <p:cNvPr id="0" name="Object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67744" y="476672"/>
                        <a:ext cx="4451350" cy="21605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Rectangle 3"/>
          <p:cNvSpPr>
            <a:spLocks noChangeArrowheads="1"/>
          </p:cNvSpPr>
          <p:nvPr/>
        </p:nvSpPr>
        <p:spPr bwMode="auto">
          <a:xfrm>
            <a:off x="0" y="2564904"/>
            <a:ext cx="9144000" cy="553998"/>
          </a:xfrm>
          <a:prstGeom prst="rect">
            <a:avLst/>
          </a:prstGeom>
          <a:noFill/>
          <a:ln w="9525">
            <a:noFill/>
            <a:miter lim="800000"/>
            <a:headEnd/>
            <a:tailEnd/>
          </a:ln>
        </p:spPr>
        <p:txBody>
          <a:bodyPr wrap="square" anchor="ctr">
            <a:spAutoFit/>
          </a:bodyPr>
          <a:lstStyle/>
          <a:p>
            <a:pPr eaLnBrk="0" hangingPunct="0"/>
            <a:r>
              <a:rPr lang="ru-RU" sz="3000" dirty="0">
                <a:latin typeface="Calibri" pitchFamily="34" charset="0"/>
                <a:cs typeface="Times New Roman" pitchFamily="18" charset="0"/>
              </a:rPr>
              <a:t>имеет цены </a:t>
            </a:r>
            <a:r>
              <a:rPr lang="en-US" sz="3000" i="1" dirty="0">
                <a:latin typeface="Calibri" pitchFamily="34" charset="0"/>
                <a:cs typeface="Times New Roman" pitchFamily="18" charset="0"/>
              </a:rPr>
              <a:t>S</a:t>
            </a:r>
            <a:r>
              <a:rPr lang="ru-RU" sz="3000" i="1" baseline="30000" dirty="0">
                <a:latin typeface="Calibri" pitchFamily="34" charset="0"/>
                <a:cs typeface="Times New Roman" pitchFamily="18" charset="0"/>
              </a:rPr>
              <a:t>а</a:t>
            </a:r>
            <a:r>
              <a:rPr lang="ru-RU" sz="3000" i="1" dirty="0">
                <a:latin typeface="Calibri" pitchFamily="34" charset="0"/>
                <a:cs typeface="Times New Roman" pitchFamily="18" charset="0"/>
              </a:rPr>
              <a:t> </a:t>
            </a:r>
            <a:r>
              <a:rPr lang="ru-RU" sz="3000" dirty="0">
                <a:latin typeface="Calibri" pitchFamily="34" charset="0"/>
                <a:cs typeface="Times New Roman" pitchFamily="18" charset="0"/>
              </a:rPr>
              <a:t>= 13, </a:t>
            </a:r>
            <a:r>
              <a:rPr lang="en-US" sz="3000" i="1" dirty="0" err="1">
                <a:latin typeface="Calibri" pitchFamily="34" charset="0"/>
                <a:cs typeface="Times New Roman" pitchFamily="18" charset="0"/>
              </a:rPr>
              <a:t>S</a:t>
            </a:r>
            <a:r>
              <a:rPr lang="en-US" sz="3000" i="1" baseline="30000" dirty="0" err="1">
                <a:latin typeface="Calibri" pitchFamily="34" charset="0"/>
                <a:cs typeface="Times New Roman" pitchFamily="18" charset="0"/>
              </a:rPr>
              <a:t>b</a:t>
            </a:r>
            <a:r>
              <a:rPr lang="en-US" sz="3000" i="1" dirty="0">
                <a:latin typeface="Calibri" pitchFamily="34" charset="0"/>
                <a:cs typeface="Times New Roman" pitchFamily="18" charset="0"/>
              </a:rPr>
              <a:t> </a:t>
            </a:r>
            <a:r>
              <a:rPr lang="ru-RU" sz="3000" dirty="0">
                <a:latin typeface="Calibri" pitchFamily="34" charset="0"/>
                <a:cs typeface="Times New Roman" pitchFamily="18" charset="0"/>
              </a:rPr>
              <a:t>= 17. Ему соответствует МДНФ:</a:t>
            </a:r>
            <a:endParaRPr lang="ru-RU" sz="3000" dirty="0">
              <a:latin typeface="Calibri" pitchFamily="34" charset="0"/>
            </a:endParaRPr>
          </a:p>
        </p:txBody>
      </p:sp>
      <p:graphicFrame>
        <p:nvGraphicFramePr>
          <p:cNvPr id="256004" name="Object 2"/>
          <p:cNvGraphicFramePr>
            <a:graphicFrameLocks noChangeAspect="1"/>
          </p:cNvGraphicFramePr>
          <p:nvPr/>
        </p:nvGraphicFramePr>
        <p:xfrm>
          <a:off x="-18158" y="3140968"/>
          <a:ext cx="8910638" cy="684213"/>
        </p:xfrm>
        <a:graphic>
          <a:graphicData uri="http://schemas.openxmlformats.org/presentationml/2006/ole">
            <mc:AlternateContent xmlns:mc="http://schemas.openxmlformats.org/markup-compatibility/2006">
              <mc:Choice xmlns:v="urn:schemas-microsoft-com:vml" Requires="v">
                <p:oleObj spid="_x0000_s256004" name="Формула" r:id="rId4" imgW="2362200" imgH="228600" progId="Equation.3">
                  <p:embed/>
                </p:oleObj>
              </mc:Choice>
              <mc:Fallback>
                <p:oleObj name="Формула" r:id="rId4" imgW="2362200" imgH="228600" progId="Equation.3">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158" y="3140968"/>
                        <a:ext cx="8910638" cy="6842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 name="TextBox 10"/>
          <p:cNvSpPr txBox="1"/>
          <p:nvPr/>
        </p:nvSpPr>
        <p:spPr>
          <a:xfrm>
            <a:off x="0" y="3861048"/>
            <a:ext cx="9144000" cy="3046988"/>
          </a:xfrm>
          <a:prstGeom prst="rect">
            <a:avLst/>
          </a:prstGeom>
          <a:noFill/>
        </p:spPr>
        <p:txBody>
          <a:bodyPr wrap="square" rtlCol="0">
            <a:spAutoFit/>
          </a:bodyPr>
          <a:lstStyle/>
          <a:p>
            <a:r>
              <a:rPr lang="ru-RU" sz="3200" dirty="0">
                <a:latin typeface="Calibri" pitchFamily="34" charset="0"/>
                <a:cs typeface="Times New Roman" pitchFamily="18" charset="0"/>
              </a:rPr>
              <a:t>Разделение четырехмерных карт Карно </a:t>
            </a:r>
            <a:r>
              <a:rPr lang="ru-RU" sz="3200" dirty="0" err="1">
                <a:latin typeface="Calibri" pitchFamily="34" charset="0"/>
                <a:cs typeface="Times New Roman" pitchFamily="18" charset="0"/>
              </a:rPr>
              <a:t>произво-дится</a:t>
            </a:r>
            <a:r>
              <a:rPr lang="ru-RU" sz="3200" dirty="0">
                <a:latin typeface="Calibri" pitchFamily="34" charset="0"/>
                <a:cs typeface="Times New Roman" pitchFamily="18" charset="0"/>
              </a:rPr>
              <a:t> по значению аргумента </a:t>
            </a:r>
            <a:r>
              <a:rPr lang="ru-RU" sz="3200" i="1" dirty="0">
                <a:latin typeface="Calibri" pitchFamily="34" charset="0"/>
                <a:cs typeface="Times New Roman" pitchFamily="18" charset="0"/>
              </a:rPr>
              <a:t>х</a:t>
            </a:r>
            <a:r>
              <a:rPr lang="ru-RU" sz="3200" i="1" baseline="-30000" dirty="0">
                <a:latin typeface="Calibri" pitchFamily="34" charset="0"/>
                <a:cs typeface="Times New Roman" pitchFamily="18" charset="0"/>
              </a:rPr>
              <a:t>1</a:t>
            </a:r>
            <a:r>
              <a:rPr lang="ru-RU" sz="3200" dirty="0">
                <a:latin typeface="Calibri" pitchFamily="34" charset="0"/>
                <a:cs typeface="Times New Roman" pitchFamily="18" charset="0"/>
              </a:rPr>
              <a:t>: для левой карты </a:t>
            </a:r>
            <a:r>
              <a:rPr lang="ru-RU" sz="3200" i="1" dirty="0">
                <a:latin typeface="Calibri" pitchFamily="34" charset="0"/>
                <a:cs typeface="Times New Roman" pitchFamily="18" charset="0"/>
              </a:rPr>
              <a:t>х</a:t>
            </a:r>
            <a:r>
              <a:rPr lang="ru-RU" sz="3200" i="1" baseline="-30000" dirty="0">
                <a:latin typeface="Calibri" pitchFamily="34" charset="0"/>
                <a:cs typeface="Times New Roman" pitchFamily="18" charset="0"/>
              </a:rPr>
              <a:t>1</a:t>
            </a:r>
            <a:r>
              <a:rPr lang="ru-RU" sz="3200" dirty="0">
                <a:latin typeface="Calibri" pitchFamily="34" charset="0"/>
                <a:cs typeface="Times New Roman" pitchFamily="18" charset="0"/>
              </a:rPr>
              <a:t>=0, для правой - </a:t>
            </a:r>
            <a:r>
              <a:rPr lang="ru-RU" sz="3200" i="1" dirty="0">
                <a:latin typeface="Calibri" pitchFamily="34" charset="0"/>
                <a:cs typeface="Times New Roman" pitchFamily="18" charset="0"/>
              </a:rPr>
              <a:t>х</a:t>
            </a:r>
            <a:r>
              <a:rPr lang="ru-RU" sz="3200" i="1" baseline="-30000" dirty="0">
                <a:latin typeface="Calibri" pitchFamily="34" charset="0"/>
                <a:cs typeface="Times New Roman" pitchFamily="18" charset="0"/>
              </a:rPr>
              <a:t>1</a:t>
            </a:r>
            <a:r>
              <a:rPr lang="ru-RU" sz="3200" dirty="0">
                <a:latin typeface="Calibri" pitchFamily="34" charset="0"/>
                <a:cs typeface="Times New Roman" pitchFamily="18" charset="0"/>
              </a:rPr>
              <a:t>=1. Каждая клетка Карно для функции от пяти переменных имеет пять соседних, четыре из которых размещаются в пределах своей четырехмерной карте, а одна расположена в </a:t>
            </a:r>
            <a:endParaRPr lang="ru-RU" sz="3200" dirty="0"/>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20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256004"/>
                                        </p:tgtEl>
                                        <p:attrNameLst>
                                          <p:attrName>style.visibility</p:attrName>
                                        </p:attrNameLst>
                                      </p:cBhvr>
                                      <p:to>
                                        <p:strVal val="visible"/>
                                      </p:to>
                                    </p:set>
                                    <p:animEffect transition="in" filter="wipe(up)">
                                      <p:cBhvr>
                                        <p:cTn id="12" dur="2000"/>
                                        <p:tgtEl>
                                          <p:spTgt spid="25600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wipe(up)">
                                      <p:cBhvr>
                                        <p:cTn id="17" dur="2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p:cNvSpPr>
            <a:spLocks noGrp="1"/>
          </p:cNvSpPr>
          <p:nvPr>
            <p:ph type="sldNum" sz="quarter" idx="12"/>
          </p:nvPr>
        </p:nvSpPr>
        <p:spPr/>
        <p:txBody>
          <a:bodyPr/>
          <a:lstStyle/>
          <a:p>
            <a:pPr>
              <a:defRPr/>
            </a:pPr>
            <a:fld id="{A8A3C755-7E94-42E9-B173-C190D1149FB2}" type="slidenum">
              <a:rPr lang="ru-RU" smtClean="0"/>
              <a:pPr>
                <a:defRPr/>
              </a:pPr>
              <a:t>99</a:t>
            </a:fld>
            <a:endParaRPr lang="ru-RU"/>
          </a:p>
        </p:txBody>
      </p:sp>
      <p:sp>
        <p:nvSpPr>
          <p:cNvPr id="123907" name="Rectangle 1"/>
          <p:cNvSpPr>
            <a:spLocks noChangeArrowheads="1"/>
          </p:cNvSpPr>
          <p:nvPr/>
        </p:nvSpPr>
        <p:spPr bwMode="auto">
          <a:xfrm>
            <a:off x="0" y="0"/>
            <a:ext cx="9144000" cy="1569660"/>
          </a:xfrm>
          <a:prstGeom prst="rect">
            <a:avLst/>
          </a:prstGeom>
          <a:noFill/>
          <a:ln w="9525">
            <a:noFill/>
            <a:miter lim="800000"/>
            <a:headEnd/>
            <a:tailEnd/>
          </a:ln>
        </p:spPr>
        <p:txBody>
          <a:bodyPr anchor="ctr">
            <a:spAutoFit/>
          </a:bodyPr>
          <a:lstStyle/>
          <a:p>
            <a:pPr algn="just" eaLnBrk="0" hangingPunct="0"/>
            <a:r>
              <a:rPr lang="ru-RU" sz="3200" dirty="0">
                <a:latin typeface="Calibri" pitchFamily="34" charset="0"/>
                <a:cs typeface="Times New Roman" pitchFamily="18" charset="0"/>
              </a:rPr>
              <a:t>в соседней карте и имеет в ней одинаковые с исходной клеткой координаты </a:t>
            </a:r>
            <a:r>
              <a:rPr lang="ru-RU" sz="3200" i="1" dirty="0">
                <a:latin typeface="Calibri" pitchFamily="34" charset="0"/>
                <a:cs typeface="Times New Roman" pitchFamily="18" charset="0"/>
              </a:rPr>
              <a:t>х</a:t>
            </a:r>
            <a:r>
              <a:rPr lang="ru-RU" sz="3200" i="1" baseline="-30000" dirty="0">
                <a:latin typeface="Calibri" pitchFamily="34" charset="0"/>
                <a:cs typeface="Times New Roman" pitchFamily="18" charset="0"/>
              </a:rPr>
              <a:t>2</a:t>
            </a:r>
            <a:r>
              <a:rPr lang="ru-RU" sz="3200" i="1" dirty="0">
                <a:latin typeface="Calibri" pitchFamily="34" charset="0"/>
                <a:cs typeface="Times New Roman" pitchFamily="18" charset="0"/>
              </a:rPr>
              <a:t>, х</a:t>
            </a:r>
            <a:r>
              <a:rPr lang="ru-RU" sz="3200" i="1" baseline="-30000" dirty="0">
                <a:latin typeface="Calibri" pitchFamily="34" charset="0"/>
                <a:cs typeface="Times New Roman" pitchFamily="18" charset="0"/>
              </a:rPr>
              <a:t>3</a:t>
            </a:r>
            <a:r>
              <a:rPr lang="ru-RU" sz="3200" dirty="0">
                <a:latin typeface="Calibri" pitchFamily="34" charset="0"/>
                <a:cs typeface="Times New Roman" pitchFamily="18" charset="0"/>
              </a:rPr>
              <a:t>, </a:t>
            </a:r>
            <a:r>
              <a:rPr lang="ru-RU" sz="3200" i="1" dirty="0">
                <a:latin typeface="Calibri" pitchFamily="34" charset="0"/>
                <a:cs typeface="Times New Roman" pitchFamily="18" charset="0"/>
              </a:rPr>
              <a:t>х</a:t>
            </a:r>
            <a:r>
              <a:rPr lang="ru-RU" sz="3200" i="1" baseline="-30000" dirty="0">
                <a:latin typeface="Calibri" pitchFamily="34" charset="0"/>
                <a:cs typeface="Times New Roman" pitchFamily="18" charset="0"/>
              </a:rPr>
              <a:t>4</a:t>
            </a:r>
            <a:r>
              <a:rPr lang="ru-RU" sz="3200" i="1" dirty="0">
                <a:latin typeface="Calibri" pitchFamily="34" charset="0"/>
                <a:cs typeface="Times New Roman" pitchFamily="18" charset="0"/>
              </a:rPr>
              <a:t>, х</a:t>
            </a:r>
            <a:r>
              <a:rPr lang="ru-RU" sz="3200" i="1" baseline="-30000" dirty="0">
                <a:latin typeface="Calibri" pitchFamily="34" charset="0"/>
                <a:cs typeface="Times New Roman" pitchFamily="18" charset="0"/>
              </a:rPr>
              <a:t>5</a:t>
            </a:r>
            <a:r>
              <a:rPr lang="ru-RU" sz="3200" i="1" dirty="0">
                <a:latin typeface="Calibri" pitchFamily="34" charset="0"/>
                <a:cs typeface="Times New Roman" pitchFamily="18" charset="0"/>
              </a:rPr>
              <a:t>, </a:t>
            </a:r>
            <a:r>
              <a:rPr lang="ru-RU" sz="3200" dirty="0">
                <a:latin typeface="Calibri" pitchFamily="34" charset="0"/>
                <a:cs typeface="Times New Roman" pitchFamily="18" charset="0"/>
              </a:rPr>
              <a:t>отличаясь только по координате </a:t>
            </a:r>
            <a:r>
              <a:rPr lang="ru-RU" sz="3200" i="1" dirty="0">
                <a:latin typeface="Calibri" pitchFamily="34" charset="0"/>
                <a:cs typeface="Times New Roman" pitchFamily="18" charset="0"/>
              </a:rPr>
              <a:t>х</a:t>
            </a:r>
            <a:r>
              <a:rPr lang="ru-RU" sz="3200" i="1" baseline="-30000" dirty="0">
                <a:latin typeface="Calibri" pitchFamily="34" charset="0"/>
                <a:cs typeface="Times New Roman" pitchFamily="18" charset="0"/>
              </a:rPr>
              <a:t>1</a:t>
            </a:r>
            <a:r>
              <a:rPr lang="ru-RU" sz="3200" dirty="0">
                <a:latin typeface="Calibri" pitchFamily="34" charset="0"/>
                <a:cs typeface="Times New Roman" pitchFamily="18" charset="0"/>
              </a:rPr>
              <a:t>. </a:t>
            </a:r>
            <a:endParaRPr lang="ru-RU" sz="3200" dirty="0">
              <a:latin typeface="Calibri" pitchFamily="34" charset="0"/>
            </a:endParaRPr>
          </a:p>
        </p:txBody>
      </p:sp>
      <p:sp>
        <p:nvSpPr>
          <p:cNvPr id="123908" name="Rectangle 2"/>
          <p:cNvSpPr>
            <a:spLocks noChangeArrowheads="1"/>
          </p:cNvSpPr>
          <p:nvPr/>
        </p:nvSpPr>
        <p:spPr bwMode="auto">
          <a:xfrm>
            <a:off x="0" y="1412776"/>
            <a:ext cx="9144000" cy="2062163"/>
          </a:xfrm>
          <a:prstGeom prst="rect">
            <a:avLst/>
          </a:prstGeom>
          <a:noFill/>
          <a:ln w="9525">
            <a:noFill/>
            <a:miter lim="800000"/>
            <a:headEnd/>
            <a:tailEnd/>
          </a:ln>
        </p:spPr>
        <p:txBody>
          <a:bodyPr anchor="ctr">
            <a:spAutoFit/>
          </a:bodyPr>
          <a:lstStyle/>
          <a:p>
            <a:pPr algn="just" eaLnBrk="0" hangingPunct="0"/>
            <a:r>
              <a:rPr lang="ru-RU" sz="3200" dirty="0">
                <a:latin typeface="Calibri" pitchFamily="34" charset="0"/>
                <a:cs typeface="Times New Roman" pitchFamily="18" charset="0"/>
              </a:rPr>
              <a:t>Кубы, используемые в покрытии функции, могут располагаться: </a:t>
            </a:r>
            <a:endParaRPr lang="ru-RU" sz="3200" dirty="0">
              <a:latin typeface="Calibri" pitchFamily="34" charset="0"/>
            </a:endParaRPr>
          </a:p>
          <a:p>
            <a:pPr algn="just" eaLnBrk="0" hangingPunct="0"/>
            <a:r>
              <a:rPr lang="ru-RU" sz="3200" dirty="0">
                <a:latin typeface="Calibri" pitchFamily="34" charset="0"/>
                <a:cs typeface="Times New Roman" pitchFamily="18" charset="0"/>
              </a:rPr>
              <a:t>а) целиком в одной из четырехместных карт (при </a:t>
            </a:r>
            <a:r>
              <a:rPr lang="ru-RU" sz="3200" i="1" dirty="0">
                <a:latin typeface="Calibri" pitchFamily="34" charset="0"/>
                <a:cs typeface="Times New Roman" pitchFamily="18" charset="0"/>
              </a:rPr>
              <a:t>х</a:t>
            </a:r>
            <a:r>
              <a:rPr lang="ru-RU" sz="3200" i="1" baseline="-30000" dirty="0">
                <a:latin typeface="Calibri" pitchFamily="34" charset="0"/>
                <a:cs typeface="Times New Roman" pitchFamily="18" charset="0"/>
              </a:rPr>
              <a:t>1</a:t>
            </a:r>
            <a:r>
              <a:rPr lang="ru-RU" sz="3200" dirty="0">
                <a:latin typeface="Calibri" pitchFamily="34" charset="0"/>
                <a:cs typeface="Times New Roman" pitchFamily="18" charset="0"/>
              </a:rPr>
              <a:t>=0 - в левой, при </a:t>
            </a:r>
            <a:r>
              <a:rPr lang="ru-RU" sz="3200" i="1" dirty="0">
                <a:latin typeface="Calibri" pitchFamily="34" charset="0"/>
                <a:cs typeface="Times New Roman" pitchFamily="18" charset="0"/>
              </a:rPr>
              <a:t>х</a:t>
            </a:r>
            <a:r>
              <a:rPr lang="ru-RU" sz="3200" i="1" baseline="-30000" dirty="0">
                <a:latin typeface="Calibri" pitchFamily="34" charset="0"/>
                <a:cs typeface="Times New Roman" pitchFamily="18" charset="0"/>
              </a:rPr>
              <a:t>1</a:t>
            </a:r>
            <a:r>
              <a:rPr lang="ru-RU" sz="3200" dirty="0">
                <a:latin typeface="Calibri" pitchFamily="34" charset="0"/>
                <a:cs typeface="Times New Roman" pitchFamily="18" charset="0"/>
              </a:rPr>
              <a:t>=1 – в правой);</a:t>
            </a:r>
            <a:endParaRPr lang="ru-RU" sz="3200" dirty="0">
              <a:latin typeface="Calibri" pitchFamily="34" charset="0"/>
            </a:endParaRPr>
          </a:p>
        </p:txBody>
      </p:sp>
      <p:sp>
        <p:nvSpPr>
          <p:cNvPr id="6" name="Прямоугольник 2"/>
          <p:cNvSpPr>
            <a:spLocks noChangeArrowheads="1"/>
          </p:cNvSpPr>
          <p:nvPr/>
        </p:nvSpPr>
        <p:spPr bwMode="auto">
          <a:xfrm>
            <a:off x="0" y="3429000"/>
            <a:ext cx="9144000" cy="1077218"/>
          </a:xfrm>
          <a:prstGeom prst="rect">
            <a:avLst/>
          </a:prstGeom>
          <a:noFill/>
          <a:ln w="9525">
            <a:noFill/>
            <a:miter lim="800000"/>
            <a:headEnd/>
            <a:tailEnd/>
          </a:ln>
        </p:spPr>
        <p:txBody>
          <a:bodyPr>
            <a:spAutoFit/>
          </a:bodyPr>
          <a:lstStyle/>
          <a:p>
            <a:pPr algn="just" eaLnBrk="0" hangingPunct="0"/>
            <a:r>
              <a:rPr lang="ru-RU" dirty="0">
                <a:cs typeface="Times New Roman" pitchFamily="18" charset="0"/>
              </a:rPr>
              <a:t>б</a:t>
            </a:r>
            <a:r>
              <a:rPr lang="ru-RU" sz="3200" dirty="0">
                <a:latin typeface="Calibri" pitchFamily="34" charset="0"/>
                <a:cs typeface="Times New Roman" pitchFamily="18" charset="0"/>
              </a:rPr>
              <a:t>) в обеих четырехместных картах (при этом координата </a:t>
            </a:r>
            <a:r>
              <a:rPr lang="ru-RU" sz="3200" i="1" dirty="0">
                <a:latin typeface="Calibri" pitchFamily="34" charset="0"/>
                <a:cs typeface="Times New Roman" pitchFamily="18" charset="0"/>
              </a:rPr>
              <a:t>х</a:t>
            </a:r>
            <a:r>
              <a:rPr lang="ru-RU" sz="3200" i="1" baseline="-30000" dirty="0">
                <a:latin typeface="Calibri" pitchFamily="34" charset="0"/>
                <a:cs typeface="Times New Roman" pitchFamily="18" charset="0"/>
              </a:rPr>
              <a:t>1</a:t>
            </a:r>
            <a:r>
              <a:rPr lang="ru-RU" sz="3200" dirty="0">
                <a:latin typeface="Calibri" pitchFamily="34" charset="0"/>
                <a:cs typeface="Times New Roman" pitchFamily="18" charset="0"/>
              </a:rPr>
              <a:t> - независимая: </a:t>
            </a:r>
            <a:r>
              <a:rPr lang="ru-RU" sz="3200" i="1" dirty="0">
                <a:latin typeface="Calibri" pitchFamily="34" charset="0"/>
                <a:cs typeface="Times New Roman" pitchFamily="18" charset="0"/>
              </a:rPr>
              <a:t>х</a:t>
            </a:r>
            <a:r>
              <a:rPr lang="ru-RU" sz="3200" i="1" baseline="-30000" dirty="0">
                <a:latin typeface="Calibri" pitchFamily="34" charset="0"/>
                <a:cs typeface="Times New Roman" pitchFamily="18" charset="0"/>
              </a:rPr>
              <a:t>1</a:t>
            </a:r>
            <a:r>
              <a:rPr lang="ru-RU" sz="3200" dirty="0">
                <a:latin typeface="Calibri" pitchFamily="34" charset="0"/>
                <a:cs typeface="Times New Roman" pitchFamily="18" charset="0"/>
              </a:rPr>
              <a:t>=Х).</a:t>
            </a:r>
          </a:p>
        </p:txBody>
      </p:sp>
      <p:sp>
        <p:nvSpPr>
          <p:cNvPr id="8" name="Прямоугольник 7"/>
          <p:cNvSpPr/>
          <p:nvPr/>
        </p:nvSpPr>
        <p:spPr>
          <a:xfrm>
            <a:off x="0" y="4653136"/>
            <a:ext cx="9144000" cy="1076325"/>
          </a:xfrm>
          <a:prstGeom prst="rect">
            <a:avLst/>
          </a:prstGeom>
        </p:spPr>
        <p:txBody>
          <a:bodyPr>
            <a:spAutoFit/>
          </a:bodyPr>
          <a:lstStyle/>
          <a:p>
            <a:pPr>
              <a:defRPr/>
            </a:pPr>
            <a:r>
              <a:rPr lang="ru-RU" sz="3200" dirty="0">
                <a:latin typeface="+mn-lt"/>
              </a:rPr>
              <a:t>Рассмотрим принцип размещения карт для представления функций шести переменных </a:t>
            </a:r>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23908"/>
                                        </p:tgtEl>
                                        <p:attrNameLst>
                                          <p:attrName>style.visibility</p:attrName>
                                        </p:attrNameLst>
                                      </p:cBhvr>
                                      <p:to>
                                        <p:strVal val="visible"/>
                                      </p:to>
                                    </p:set>
                                    <p:animEffect transition="in" filter="wipe(up)">
                                      <p:cBhvr>
                                        <p:cTn id="7" dur="1000"/>
                                        <p:tgtEl>
                                          <p:spTgt spid="12390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up)">
                                      <p:cBhvr>
                                        <p:cTn id="12" dur="20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up)">
                                      <p:cBhvr>
                                        <p:cTn id="17"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908" grpId="0"/>
      <p:bldP spid="6" grpId="0"/>
      <p:bldP spid="8" grpId="0"/>
    </p:bldLst>
  </p:timing>
</p:sld>
</file>

<file path=ppt/theme/theme1.xml><?xml version="1.0" encoding="utf-8"?>
<a:theme xmlns:a="http://schemas.openxmlformats.org/drawingml/2006/main" name="Тема Office">
  <a:themeElements>
    <a:clrScheme name="Стандартная">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Стандартная">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Стандартная">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2811</TotalTime>
  <Words>10813</Words>
  <Application>Microsoft Office PowerPoint</Application>
  <PresentationFormat>Экран (4:3)</PresentationFormat>
  <Paragraphs>1011</Paragraphs>
  <Slides>155</Slides>
  <Notes>0</Notes>
  <HiddenSlides>0</HiddenSlides>
  <MMClips>0</MMClips>
  <ScaleCrop>false</ScaleCrop>
  <HeadingPairs>
    <vt:vector size="4" baseType="variant">
      <vt:variant>
        <vt:lpstr>Тема</vt:lpstr>
      </vt:variant>
      <vt:variant>
        <vt:i4>1</vt:i4>
      </vt:variant>
      <vt:variant>
        <vt:lpstr>Заголовки слайдов</vt:lpstr>
      </vt:variant>
      <vt:variant>
        <vt:i4>155</vt:i4>
      </vt:variant>
    </vt:vector>
  </HeadingPairs>
  <TitlesOfParts>
    <vt:vector size="156" baseType="lpstr">
      <vt:lpstr>Тема Office</vt:lpstr>
      <vt:lpstr>Приложение булевой алгебры  к синтезу комбинационных схем</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Если в схеме используются элементы k типов с ценами s1, s2, ..., sk и в количестве n1, n2,…, nk, то цена схемы S определяется суммарной ценой элементов:</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Company>IFMO</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Приложение булевой алгебры  к синтезу комбинационных схем</dc:title>
  <dc:creator>Vova</dc:creator>
  <cp:lastModifiedBy>Polyakov</cp:lastModifiedBy>
  <cp:revision>233</cp:revision>
  <dcterms:created xsi:type="dcterms:W3CDTF">2014-02-10T10:14:06Z</dcterms:created>
  <dcterms:modified xsi:type="dcterms:W3CDTF">2023-09-19T10:48:08Z</dcterms:modified>
</cp:coreProperties>
</file>